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7.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8.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9.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0.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1.xml" ContentType="application/vnd.openxmlformats-officedocument.themeOverride+xml"/>
  <Override PartName="/ppt/charts/chart13.xml" ContentType="application/vnd.openxmlformats-officedocument.drawingml.chart+xml"/>
  <Override PartName="/ppt/theme/themeOverride12.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7.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5.xml" ContentType="application/vnd.openxmlformats-officedocument.themeOverride+xml"/>
  <Override PartName="/ppt/notesSlides/notesSlide3.xml" ContentType="application/vnd.openxmlformats-officedocument.presentationml.notesSlide+xml"/>
  <Override PartName="/ppt/charts/chart18.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4.xml" ContentType="application/vnd.openxmlformats-officedocument.presentationml.notesSlide+xml"/>
  <Override PartName="/ppt/charts/chart19.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6.xml" ContentType="application/vnd.openxmlformats-officedocument.themeOverride+xml"/>
  <Override PartName="/ppt/charts/chart20.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1.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2.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17.xml" ContentType="application/vnd.openxmlformats-officedocument.themeOverride+xml"/>
  <Override PartName="/ppt/charts/chart23.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18.xml" ContentType="application/vnd.openxmlformats-officedocument.themeOverride+xml"/>
  <Override PartName="/ppt/charts/chart24.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19.xml" ContentType="application/vnd.openxmlformats-officedocument.themeOverride+xml"/>
  <Override PartName="/ppt/charts/chart25.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20.xml" ContentType="application/vnd.openxmlformats-officedocument.themeOverride+xml"/>
  <Override PartName="/ppt/charts/chart26.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21.xml" ContentType="application/vnd.openxmlformats-officedocument.themeOverride+xml"/>
  <Override PartName="/ppt/charts/chart27.xml" ContentType="application/vnd.openxmlformats-officedocument.drawingml.chart+xml"/>
  <Override PartName="/ppt/charts/style26.xml" ContentType="application/vnd.ms-office.chartstyle+xml"/>
  <Override PartName="/ppt/charts/colors26.xml" ContentType="application/vnd.ms-office.chartcolorstyle+xml"/>
  <Override PartName="/ppt/theme/themeOverride22.xml" ContentType="application/vnd.openxmlformats-officedocument.themeOverride+xml"/>
  <Override PartName="/ppt/charts/chart28.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9.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30.xml" ContentType="application/vnd.openxmlformats-officedocument.drawingml.chart+xml"/>
  <Override PartName="/ppt/charts/style29.xml" ContentType="application/vnd.ms-office.chartstyle+xml"/>
  <Override PartName="/ppt/charts/colors29.xml" ContentType="application/vnd.ms-office.chartcolorstyle+xml"/>
  <Override PartName="/ppt/theme/themeOverride23.xml" ContentType="application/vnd.openxmlformats-officedocument.themeOverride+xml"/>
  <Override PartName="/ppt/charts/chart31.xml" ContentType="application/vnd.openxmlformats-officedocument.drawingml.chart+xml"/>
  <Override PartName="/ppt/charts/style30.xml" ContentType="application/vnd.ms-office.chartstyle+xml"/>
  <Override PartName="/ppt/charts/colors30.xml" ContentType="application/vnd.ms-office.chartcolorstyle+xml"/>
  <Override PartName="/ppt/theme/themeOverride24.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0"/>
  </p:notesMasterIdLst>
  <p:sldIdLst>
    <p:sldId id="256" r:id="rId5"/>
    <p:sldId id="4646" r:id="rId6"/>
    <p:sldId id="5195" r:id="rId7"/>
    <p:sldId id="261" r:id="rId8"/>
    <p:sldId id="259" r:id="rId9"/>
    <p:sldId id="278" r:id="rId10"/>
    <p:sldId id="279" r:id="rId11"/>
    <p:sldId id="5196" r:id="rId12"/>
    <p:sldId id="280" r:id="rId13"/>
    <p:sldId id="2147483644" r:id="rId14"/>
    <p:sldId id="5175" r:id="rId15"/>
    <p:sldId id="266" r:id="rId16"/>
    <p:sldId id="5177" r:id="rId17"/>
    <p:sldId id="2147483645" r:id="rId18"/>
    <p:sldId id="274" r:id="rId19"/>
    <p:sldId id="2147483646" r:id="rId20"/>
    <p:sldId id="260" r:id="rId21"/>
    <p:sldId id="262" r:id="rId22"/>
    <p:sldId id="263" r:id="rId23"/>
    <p:sldId id="4896" r:id="rId24"/>
    <p:sldId id="264" r:id="rId25"/>
    <p:sldId id="265" r:id="rId26"/>
    <p:sldId id="267" r:id="rId27"/>
    <p:sldId id="2147483647" r:id="rId28"/>
    <p:sldId id="5190" r:id="rId29"/>
    <p:sldId id="269" r:id="rId30"/>
    <p:sldId id="268" r:id="rId31"/>
    <p:sldId id="2147483636" r:id="rId32"/>
    <p:sldId id="2147483637" r:id="rId33"/>
    <p:sldId id="2147483635" r:id="rId34"/>
    <p:sldId id="270" r:id="rId35"/>
    <p:sldId id="2147483638" r:id="rId36"/>
    <p:sldId id="4709" r:id="rId37"/>
    <p:sldId id="257" r:id="rId38"/>
    <p:sldId id="418"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0037"/>
    <a:srgbClr val="790120"/>
    <a:srgbClr val="B502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582095-E4C5-4394-B925-8FBC1B21E361}" v="324" dt="2026-05-07T13:33:58.249"/>
    <p1510:client id="{A4EC1CF2-D183-4AE9-9388-3CC94D997BDF}" v="54" dt="2026-05-07T10:19: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70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4.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5.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6.xlsx"/></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12.xm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8.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9.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5.xml"/><Relationship Id="rId1" Type="http://schemas.microsoft.com/office/2011/relationships/chartStyle" Target="style15.xm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oleObject" Target="../embeddings/oleObject3.bin"/></Relationships>
</file>

<file path=ppt/charts/_rels/chart1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7.xml"/><Relationship Id="rId1" Type="http://schemas.microsoft.com/office/2011/relationships/chartStyle" Target="style17.xm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oleObject" Target="../embeddings/oleObject4.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absacorp-my.sharepoint.com/personal/akrithi_bhimma_absa_africa/Documents/Desktop/Research/Transport%20Sector%202026/Transport%20Sector%20Calculations%20202604.xlsx" TargetMode="External"/></Relationships>
</file>

<file path=ppt/charts/_rels/chart20.xml.rels><?xml version="1.0" encoding="UTF-8" standalone="yes"?>
<Relationships xmlns="http://schemas.openxmlformats.org/package/2006/relationships"><Relationship Id="rId3" Type="http://schemas.openxmlformats.org/officeDocument/2006/relationships/oleObject" Target="https://absacorp-my.sharepoint.com/personal/akrithi_bhimma_absa_africa/Documents/Desktop/Research/Transport%20Sector%20Calculations%20202604.xlsx" TargetMode="External"/><Relationship Id="rId2" Type="http://schemas.microsoft.com/office/2011/relationships/chartColorStyle" Target="colors19.xml"/><Relationship Id="rId1" Type="http://schemas.microsoft.com/office/2011/relationships/chartStyle" Target="style19.xml"/></Relationships>
</file>

<file path=ppt/charts/_rels/chart21.xml.rels><?xml version="1.0" encoding="UTF-8" standalone="yes"?>
<Relationships xmlns="http://schemas.openxmlformats.org/package/2006/relationships"><Relationship Id="rId3" Type="http://schemas.openxmlformats.org/officeDocument/2006/relationships/oleObject" Target="https://absacorp-my.sharepoint.com/personal/akrithi_bhimma_absa_africa/Documents/Desktop/Research/Transport%20Sector%20Calculations%20202604.xlsx" TargetMode="External"/><Relationship Id="rId2" Type="http://schemas.microsoft.com/office/2011/relationships/chartColorStyle" Target="colors20.xml"/><Relationship Id="rId1" Type="http://schemas.microsoft.com/office/2011/relationships/chartStyle" Target="style20.xml"/></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oleObject" Target="../embeddings/oleObject5.bin"/></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oleObject" Target="../embeddings/oleObject6.bin"/></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oleObject" Target="../embeddings/oleObject7.bin"/></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oleObject" Target="../embeddings/oleObject8.bin"/></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oleObject" Target="https://absacorp-my.sharepoint.com/personal/akrithi_bhimma_absa_africa/Documents/Desktop/Research/Transport%20Sector%20Calculations%20202604.xlsx" TargetMode="External"/></Relationships>
</file>

<file path=ppt/charts/_rels/chart27.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oleObject" Target="https://absacorp-my.sharepoint.com/personal/akrithi_bhimma_absa_africa/Documents/Desktop/Research/Transport%20Sector%20Calculations%20202604.xlsx" TargetMode="External"/></Relationships>
</file>

<file path=ppt/charts/_rels/chart28.xml.rels><?xml version="1.0" encoding="UTF-8" standalone="yes"?>
<Relationships xmlns="http://schemas.openxmlformats.org/package/2006/relationships"><Relationship Id="rId3" Type="http://schemas.openxmlformats.org/officeDocument/2006/relationships/oleObject" Target="https://absacorp-my.sharepoint.com/personal/italiaanri_brink_absa_africa/Documents/Budget%20Dashboard.xlsx" TargetMode="External"/><Relationship Id="rId2" Type="http://schemas.microsoft.com/office/2011/relationships/chartColorStyle" Target="colors27.xml"/><Relationship Id="rId1" Type="http://schemas.microsoft.com/office/2011/relationships/chartStyle" Target="style27.xml"/></Relationships>
</file>

<file path=ppt/charts/_rels/chart29.xml.rels><?xml version="1.0" encoding="UTF-8" standalone="yes"?>
<Relationships xmlns="http://schemas.openxmlformats.org/package/2006/relationships"><Relationship Id="rId3" Type="http://schemas.openxmlformats.org/officeDocument/2006/relationships/oleObject" Target="file:///C:\Users\AB027KM\Downloads\Gross_debt_to_GDP_outlook.xlsx" TargetMode="External"/><Relationship Id="rId2" Type="http://schemas.microsoft.com/office/2011/relationships/chartColorStyle" Target="colors28.xml"/><Relationship Id="rId1" Type="http://schemas.microsoft.com/office/2011/relationships/chartStyle" Target="style28.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absacorp-my.sharepoint.com/personal/akrithi_bhimma_absa_africa/Documents/Desktop/Research/Transport%20Sector%202026/Transport%20Sector%20Calculations%20202604.xlsx" TargetMode="External"/></Relationships>
</file>

<file path=ppt/charts/_rels/chart30.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oleObject" Target="https://absacorp-my.sharepoint.com/personal/akrithi_bhimma_absa_africa/Documents/Desktop/Research/Transport%20Sector%20Calculations%20202604.xlsx" TargetMode="External"/></Relationships>
</file>

<file path=ppt/charts/_rels/chart31.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30.xml"/><Relationship Id="rId1" Type="http://schemas.microsoft.com/office/2011/relationships/chartStyle" Target="style30.xml"/><Relationship Id="rId4" Type="http://schemas.openxmlformats.org/officeDocument/2006/relationships/oleObject" Target="https://absacorp-my.sharepoint.com/personal/akrithi_bhimma_absa_africa/Documents/Desktop/Research/Transport%20Sector%20Calculations%20202604.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2.bin"/></Relationships>
</file>

<file path=ppt/charts/_rels/chart5.xml.rels><?xml version="1.0" encoding="UTF-8" standalone="yes"?>
<Relationships xmlns="http://schemas.openxmlformats.org/package/2006/relationships"><Relationship Id="rId3" Type="http://schemas.openxmlformats.org/officeDocument/2006/relationships/oleObject" Target="file:///C:\Users\AB027KM\Downloads\h.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1.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2.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'Fuel Imports'!$B$3</c:f>
              <c:strCache>
                <c:ptCount val="1"/>
                <c:pt idx="0">
                  <c:v>2021</c:v>
                </c:pt>
              </c:strCache>
            </c:strRef>
          </c:tx>
          <c:spPr>
            <a:solidFill>
              <a:schemeClr val="accent4">
                <a:lumMod val="20000"/>
                <a:lumOff val="80000"/>
              </a:schemeClr>
            </a:solidFill>
            <a:ln>
              <a:noFill/>
            </a:ln>
            <a:effectLst/>
          </c:spPr>
          <c:invertIfNegative val="0"/>
          <c:cat>
            <c:strRef>
              <c:f>'Fuel Imports'!$A$4:$A$13</c:f>
              <c:strCache>
                <c:ptCount val="10"/>
                <c:pt idx="0">
                  <c:v>Nigeria</c:v>
                </c:pt>
                <c:pt idx="1">
                  <c:v>Saudi Arabia</c:v>
                </c:pt>
                <c:pt idx="2">
                  <c:v>Angola</c:v>
                </c:pt>
                <c:pt idx="3">
                  <c:v>USA</c:v>
                </c:pt>
                <c:pt idx="4">
                  <c:v>Ghana</c:v>
                </c:pt>
                <c:pt idx="5">
                  <c:v>Algeria</c:v>
                </c:pt>
                <c:pt idx="6">
                  <c:v>Brazil</c:v>
                </c:pt>
                <c:pt idx="7">
                  <c:v>UAE</c:v>
                </c:pt>
                <c:pt idx="8">
                  <c:v>Belgium</c:v>
                </c:pt>
                <c:pt idx="9">
                  <c:v>Turkiye</c:v>
                </c:pt>
              </c:strCache>
            </c:strRef>
          </c:cat>
          <c:val>
            <c:numRef>
              <c:f>'Fuel Imports'!$B$4:$B$13</c:f>
              <c:numCache>
                <c:formatCode>General</c:formatCode>
                <c:ptCount val="10"/>
                <c:pt idx="0">
                  <c:v>2177704</c:v>
                </c:pt>
                <c:pt idx="1">
                  <c:v>2147922</c:v>
                </c:pt>
                <c:pt idx="2">
                  <c:v>342356</c:v>
                </c:pt>
                <c:pt idx="3">
                  <c:v>111608</c:v>
                </c:pt>
                <c:pt idx="4">
                  <c:v>525518</c:v>
                </c:pt>
                <c:pt idx="7">
                  <c:v>74342</c:v>
                </c:pt>
              </c:numCache>
            </c:numRef>
          </c:val>
          <c:extLst>
            <c:ext xmlns:c16="http://schemas.microsoft.com/office/drawing/2014/chart" uri="{C3380CC4-5D6E-409C-BE32-E72D297353CC}">
              <c16:uniqueId val="{00000000-66F8-4FC0-B397-8C83728A6151}"/>
            </c:ext>
          </c:extLst>
        </c:ser>
        <c:ser>
          <c:idx val="1"/>
          <c:order val="1"/>
          <c:tx>
            <c:strRef>
              <c:f>'Fuel Imports'!$C$3</c:f>
              <c:strCache>
                <c:ptCount val="1"/>
                <c:pt idx="0">
                  <c:v>2022</c:v>
                </c:pt>
              </c:strCache>
            </c:strRef>
          </c:tx>
          <c:spPr>
            <a:solidFill>
              <a:schemeClr val="accent2">
                <a:lumMod val="60000"/>
                <a:lumOff val="40000"/>
              </a:schemeClr>
            </a:solidFill>
            <a:ln>
              <a:noFill/>
            </a:ln>
            <a:effectLst/>
          </c:spPr>
          <c:invertIfNegative val="0"/>
          <c:cat>
            <c:strRef>
              <c:f>'Fuel Imports'!$A$4:$A$13</c:f>
              <c:strCache>
                <c:ptCount val="10"/>
                <c:pt idx="0">
                  <c:v>Nigeria</c:v>
                </c:pt>
                <c:pt idx="1">
                  <c:v>Saudi Arabia</c:v>
                </c:pt>
                <c:pt idx="2">
                  <c:v>Angola</c:v>
                </c:pt>
                <c:pt idx="3">
                  <c:v>USA</c:v>
                </c:pt>
                <c:pt idx="4">
                  <c:v>Ghana</c:v>
                </c:pt>
                <c:pt idx="5">
                  <c:v>Algeria</c:v>
                </c:pt>
                <c:pt idx="6">
                  <c:v>Brazil</c:v>
                </c:pt>
                <c:pt idx="7">
                  <c:v>UAE</c:v>
                </c:pt>
                <c:pt idx="8">
                  <c:v>Belgium</c:v>
                </c:pt>
                <c:pt idx="9">
                  <c:v>Turkiye</c:v>
                </c:pt>
              </c:strCache>
            </c:strRef>
          </c:cat>
          <c:val>
            <c:numRef>
              <c:f>'Fuel Imports'!$C$4:$C$13</c:f>
              <c:numCache>
                <c:formatCode>General</c:formatCode>
                <c:ptCount val="10"/>
                <c:pt idx="0">
                  <c:v>2176221</c:v>
                </c:pt>
                <c:pt idx="1">
                  <c:v>1541823</c:v>
                </c:pt>
                <c:pt idx="2">
                  <c:v>413201</c:v>
                </c:pt>
                <c:pt idx="3">
                  <c:v>1</c:v>
                </c:pt>
                <c:pt idx="4">
                  <c:v>108707</c:v>
                </c:pt>
              </c:numCache>
            </c:numRef>
          </c:val>
          <c:extLst>
            <c:ext xmlns:c16="http://schemas.microsoft.com/office/drawing/2014/chart" uri="{C3380CC4-5D6E-409C-BE32-E72D297353CC}">
              <c16:uniqueId val="{00000001-66F8-4FC0-B397-8C83728A6151}"/>
            </c:ext>
          </c:extLst>
        </c:ser>
        <c:ser>
          <c:idx val="2"/>
          <c:order val="2"/>
          <c:tx>
            <c:strRef>
              <c:f>'Fuel Imports'!$D$3</c:f>
              <c:strCache>
                <c:ptCount val="1"/>
                <c:pt idx="0">
                  <c:v>2023</c:v>
                </c:pt>
              </c:strCache>
            </c:strRef>
          </c:tx>
          <c:spPr>
            <a:solidFill>
              <a:schemeClr val="accent1"/>
            </a:solidFill>
            <a:ln>
              <a:noFill/>
            </a:ln>
            <a:effectLst/>
          </c:spPr>
          <c:invertIfNegative val="0"/>
          <c:cat>
            <c:strRef>
              <c:f>'Fuel Imports'!$A$4:$A$13</c:f>
              <c:strCache>
                <c:ptCount val="10"/>
                <c:pt idx="0">
                  <c:v>Nigeria</c:v>
                </c:pt>
                <c:pt idx="1">
                  <c:v>Saudi Arabia</c:v>
                </c:pt>
                <c:pt idx="2">
                  <c:v>Angola</c:v>
                </c:pt>
                <c:pt idx="3">
                  <c:v>USA</c:v>
                </c:pt>
                <c:pt idx="4">
                  <c:v>Ghana</c:v>
                </c:pt>
                <c:pt idx="5">
                  <c:v>Algeria</c:v>
                </c:pt>
                <c:pt idx="6">
                  <c:v>Brazil</c:v>
                </c:pt>
                <c:pt idx="7">
                  <c:v>UAE</c:v>
                </c:pt>
                <c:pt idx="8">
                  <c:v>Belgium</c:v>
                </c:pt>
                <c:pt idx="9">
                  <c:v>Turkiye</c:v>
                </c:pt>
              </c:strCache>
            </c:strRef>
          </c:cat>
          <c:val>
            <c:numRef>
              <c:f>'Fuel Imports'!$D$4:$D$13</c:f>
              <c:numCache>
                <c:formatCode>General</c:formatCode>
                <c:ptCount val="10"/>
                <c:pt idx="0">
                  <c:v>2298084</c:v>
                </c:pt>
                <c:pt idx="1">
                  <c:v>1043460</c:v>
                </c:pt>
                <c:pt idx="2">
                  <c:v>336045</c:v>
                </c:pt>
                <c:pt idx="3">
                  <c:v>425581</c:v>
                </c:pt>
                <c:pt idx="4">
                  <c:v>164407</c:v>
                </c:pt>
                <c:pt idx="5">
                  <c:v>192521</c:v>
                </c:pt>
              </c:numCache>
            </c:numRef>
          </c:val>
          <c:extLst>
            <c:ext xmlns:c16="http://schemas.microsoft.com/office/drawing/2014/chart" uri="{C3380CC4-5D6E-409C-BE32-E72D297353CC}">
              <c16:uniqueId val="{00000002-66F8-4FC0-B397-8C83728A6151}"/>
            </c:ext>
          </c:extLst>
        </c:ser>
        <c:ser>
          <c:idx val="3"/>
          <c:order val="3"/>
          <c:tx>
            <c:strRef>
              <c:f>'Fuel Imports'!$E$3</c:f>
              <c:strCache>
                <c:ptCount val="1"/>
                <c:pt idx="0">
                  <c:v>2024</c:v>
                </c:pt>
              </c:strCache>
            </c:strRef>
          </c:tx>
          <c:spPr>
            <a:solidFill>
              <a:schemeClr val="accent2"/>
            </a:solidFill>
            <a:ln>
              <a:noFill/>
            </a:ln>
            <a:effectLst/>
          </c:spPr>
          <c:invertIfNegative val="0"/>
          <c:cat>
            <c:strRef>
              <c:f>'Fuel Imports'!$A$4:$A$13</c:f>
              <c:strCache>
                <c:ptCount val="10"/>
                <c:pt idx="0">
                  <c:v>Nigeria</c:v>
                </c:pt>
                <c:pt idx="1">
                  <c:v>Saudi Arabia</c:v>
                </c:pt>
                <c:pt idx="2">
                  <c:v>Angola</c:v>
                </c:pt>
                <c:pt idx="3">
                  <c:v>USA</c:v>
                </c:pt>
                <c:pt idx="4">
                  <c:v>Ghana</c:v>
                </c:pt>
                <c:pt idx="5">
                  <c:v>Algeria</c:v>
                </c:pt>
                <c:pt idx="6">
                  <c:v>Brazil</c:v>
                </c:pt>
                <c:pt idx="7">
                  <c:v>UAE</c:v>
                </c:pt>
                <c:pt idx="8">
                  <c:v>Belgium</c:v>
                </c:pt>
                <c:pt idx="9">
                  <c:v>Turkiye</c:v>
                </c:pt>
              </c:strCache>
            </c:strRef>
          </c:cat>
          <c:val>
            <c:numRef>
              <c:f>'Fuel Imports'!$E$4:$E$13</c:f>
              <c:numCache>
                <c:formatCode>General</c:formatCode>
                <c:ptCount val="10"/>
                <c:pt idx="0">
                  <c:v>2466017</c:v>
                </c:pt>
                <c:pt idx="1">
                  <c:v>874067</c:v>
                </c:pt>
                <c:pt idx="2">
                  <c:v>792958</c:v>
                </c:pt>
                <c:pt idx="3">
                  <c:v>430408</c:v>
                </c:pt>
                <c:pt idx="4">
                  <c:v>339276</c:v>
                </c:pt>
                <c:pt idx="5">
                  <c:v>93794</c:v>
                </c:pt>
              </c:numCache>
            </c:numRef>
          </c:val>
          <c:extLst>
            <c:ext xmlns:c16="http://schemas.microsoft.com/office/drawing/2014/chart" uri="{C3380CC4-5D6E-409C-BE32-E72D297353CC}">
              <c16:uniqueId val="{00000003-66F8-4FC0-B397-8C83728A6151}"/>
            </c:ext>
          </c:extLst>
        </c:ser>
        <c:ser>
          <c:idx val="4"/>
          <c:order val="4"/>
          <c:tx>
            <c:strRef>
              <c:f>'Fuel Imports'!$F$3</c:f>
              <c:strCache>
                <c:ptCount val="1"/>
                <c:pt idx="0">
                  <c:v>2025</c:v>
                </c:pt>
              </c:strCache>
            </c:strRef>
          </c:tx>
          <c:spPr>
            <a:solidFill>
              <a:schemeClr val="accent4"/>
            </a:solidFill>
            <a:ln>
              <a:noFill/>
            </a:ln>
            <a:effectLst/>
          </c:spPr>
          <c:invertIfNegative val="0"/>
          <c:cat>
            <c:strRef>
              <c:f>'Fuel Imports'!$A$4:$A$13</c:f>
              <c:strCache>
                <c:ptCount val="10"/>
                <c:pt idx="0">
                  <c:v>Nigeria</c:v>
                </c:pt>
                <c:pt idx="1">
                  <c:v>Saudi Arabia</c:v>
                </c:pt>
                <c:pt idx="2">
                  <c:v>Angola</c:v>
                </c:pt>
                <c:pt idx="3">
                  <c:v>USA</c:v>
                </c:pt>
                <c:pt idx="4">
                  <c:v>Ghana</c:v>
                </c:pt>
                <c:pt idx="5">
                  <c:v>Algeria</c:v>
                </c:pt>
                <c:pt idx="6">
                  <c:v>Brazil</c:v>
                </c:pt>
                <c:pt idx="7">
                  <c:v>UAE</c:v>
                </c:pt>
                <c:pt idx="8">
                  <c:v>Belgium</c:v>
                </c:pt>
                <c:pt idx="9">
                  <c:v>Turkiye</c:v>
                </c:pt>
              </c:strCache>
            </c:strRef>
          </c:cat>
          <c:val>
            <c:numRef>
              <c:f>'Fuel Imports'!$F$4:$F$13</c:f>
              <c:numCache>
                <c:formatCode>General</c:formatCode>
                <c:ptCount val="10"/>
                <c:pt idx="0">
                  <c:v>1485406</c:v>
                </c:pt>
                <c:pt idx="1">
                  <c:v>505564</c:v>
                </c:pt>
                <c:pt idx="2">
                  <c:v>843846</c:v>
                </c:pt>
                <c:pt idx="3">
                  <c:v>569680</c:v>
                </c:pt>
                <c:pt idx="4">
                  <c:v>70582</c:v>
                </c:pt>
                <c:pt idx="5">
                  <c:v>83063</c:v>
                </c:pt>
                <c:pt idx="6">
                  <c:v>211758</c:v>
                </c:pt>
                <c:pt idx="7">
                  <c:v>103895</c:v>
                </c:pt>
                <c:pt idx="8">
                  <c:v>76043</c:v>
                </c:pt>
                <c:pt idx="9">
                  <c:v>75914</c:v>
                </c:pt>
              </c:numCache>
            </c:numRef>
          </c:val>
          <c:extLst>
            <c:ext xmlns:c16="http://schemas.microsoft.com/office/drawing/2014/chart" uri="{C3380CC4-5D6E-409C-BE32-E72D297353CC}">
              <c16:uniqueId val="{00000004-66F8-4FC0-B397-8C83728A6151}"/>
            </c:ext>
          </c:extLst>
        </c:ser>
        <c:dLbls>
          <c:showLegendKey val="0"/>
          <c:showVal val="0"/>
          <c:showCatName val="0"/>
          <c:showSerName val="0"/>
          <c:showPercent val="0"/>
          <c:showBubbleSize val="0"/>
        </c:dLbls>
        <c:gapWidth val="219"/>
        <c:overlap val="-27"/>
        <c:axId val="206082832"/>
        <c:axId val="206080432"/>
      </c:barChart>
      <c:catAx>
        <c:axId val="206082832"/>
        <c:scaling>
          <c:orientation val="minMax"/>
        </c:scaling>
        <c:delete val="0"/>
        <c:axPos val="b"/>
        <c:numFmt formatCode="General" sourceLinked="1"/>
        <c:majorTickMark val="none"/>
        <c:minorTickMark val="none"/>
        <c:tickLblPos val="nextTo"/>
        <c:spPr>
          <a:noFill/>
          <a:ln w="9525" cap="flat" cmpd="sng" algn="ctr">
            <a:solidFill>
              <a:schemeClr val="bg2">
                <a:lumMod val="75000"/>
              </a:schemeClr>
            </a:solidFill>
            <a:round/>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crossAx val="206080432"/>
        <c:crosses val="autoZero"/>
        <c:auto val="1"/>
        <c:lblAlgn val="ctr"/>
        <c:lblOffset val="100"/>
        <c:noMultiLvlLbl val="0"/>
      </c:catAx>
      <c:valAx>
        <c:axId val="206080432"/>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bg1"/>
                    </a:solidFill>
                    <a:latin typeface="+mn-lt"/>
                    <a:ea typeface="+mn-ea"/>
                    <a:cs typeface="+mn-cs"/>
                  </a:defRPr>
                </a:pPr>
                <a:r>
                  <a:rPr lang="en-US"/>
                  <a:t>USD Billions</a:t>
                </a:r>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crossAx val="206082832"/>
        <c:crosses val="autoZero"/>
        <c:crossBetween val="between"/>
        <c:dispUnits>
          <c:builtInUnit val="thousands"/>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bg1"/>
          </a:solidFill>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720" b="0" i="0" u="none" strike="noStrike" kern="1200" spc="0" baseline="0">
                <a:solidFill>
                  <a:schemeClr val="bg1"/>
                </a:solidFill>
                <a:latin typeface="+mn-lt"/>
                <a:ea typeface="+mn-ea"/>
                <a:cs typeface="+mn-cs"/>
              </a:defRPr>
            </a:pPr>
            <a:r>
              <a:rPr lang="en-US"/>
              <a:t>Eurozone GDP (q/q)</a:t>
            </a:r>
          </a:p>
        </c:rich>
      </c:tx>
      <c:overlay val="0"/>
      <c:spPr>
        <a:noFill/>
        <a:ln>
          <a:noFill/>
        </a:ln>
        <a:effectLst/>
      </c:spPr>
      <c:txPr>
        <a:bodyPr rot="0" spcFirstLastPara="1" vertOverflow="ellipsis" vert="horz" wrap="square" anchor="ctr" anchorCtr="1"/>
        <a:lstStyle/>
        <a:p>
          <a:pPr>
            <a:defRPr sz="720" b="0" i="0" u="none" strike="noStrike" kern="1200" spc="0" baseline="0">
              <a:solidFill>
                <a:schemeClr val="bg1"/>
              </a:solidFill>
              <a:latin typeface="+mn-lt"/>
              <a:ea typeface="+mn-ea"/>
              <a:cs typeface="+mn-cs"/>
            </a:defRPr>
          </a:pPr>
          <a:endParaRPr lang="en-US"/>
        </a:p>
      </c:txPr>
    </c:title>
    <c:autoTitleDeleted val="0"/>
    <c:plotArea>
      <c:layout/>
      <c:barChart>
        <c:barDir val="col"/>
        <c:grouping val="stacked"/>
        <c:varyColors val="0"/>
        <c:ser>
          <c:idx val="0"/>
          <c:order val="0"/>
          <c:tx>
            <c:strRef>
              <c:f>'EZ GDP'!$K$1</c:f>
              <c:strCache>
                <c:ptCount val="1"/>
                <c:pt idx="0">
                  <c:v>Government Consumption Expenditure</c:v>
                </c:pt>
              </c:strCache>
            </c:strRef>
          </c:tx>
          <c:spPr>
            <a:solidFill>
              <a:srgbClr val="FFC000"/>
            </a:solidFill>
            <a:ln>
              <a:noFill/>
            </a:ln>
            <a:effectLst/>
          </c:spPr>
          <c:invertIfNegative val="0"/>
          <c:cat>
            <c:strRef>
              <c:f>'EZ GDP'!$J$2:$J$5</c:f>
              <c:strCache>
                <c:ptCount val="4"/>
                <c:pt idx="0">
                  <c:v>Q1 2025</c:v>
                </c:pt>
                <c:pt idx="1">
                  <c:v>Q2 2025</c:v>
                </c:pt>
                <c:pt idx="2">
                  <c:v>Q3 2025</c:v>
                </c:pt>
                <c:pt idx="3">
                  <c:v>Q4 2025</c:v>
                </c:pt>
              </c:strCache>
            </c:strRef>
          </c:cat>
          <c:val>
            <c:numRef>
              <c:f>'EZ GDP'!$K$2:$K$5</c:f>
              <c:numCache>
                <c:formatCode>General</c:formatCode>
                <c:ptCount val="4"/>
                <c:pt idx="0">
                  <c:v>-0.04</c:v>
                </c:pt>
                <c:pt idx="1">
                  <c:v>0.1</c:v>
                </c:pt>
                <c:pt idx="2">
                  <c:v>0.14000000000000001</c:v>
                </c:pt>
                <c:pt idx="3">
                  <c:v>0.11</c:v>
                </c:pt>
              </c:numCache>
            </c:numRef>
          </c:val>
          <c:extLst>
            <c:ext xmlns:c16="http://schemas.microsoft.com/office/drawing/2014/chart" uri="{C3380CC4-5D6E-409C-BE32-E72D297353CC}">
              <c16:uniqueId val="{00000000-B4F5-42B1-8C4D-B1F2E7580D5F}"/>
            </c:ext>
          </c:extLst>
        </c:ser>
        <c:ser>
          <c:idx val="1"/>
          <c:order val="1"/>
          <c:tx>
            <c:strRef>
              <c:f>'EZ GDP'!$L$1</c:f>
              <c:strCache>
                <c:ptCount val="1"/>
                <c:pt idx="0">
                  <c:v>Household Consumption Expenditure</c:v>
                </c:pt>
              </c:strCache>
            </c:strRef>
          </c:tx>
          <c:spPr>
            <a:solidFill>
              <a:srgbClr val="FF9933"/>
            </a:solidFill>
            <a:ln>
              <a:noFill/>
            </a:ln>
            <a:effectLst/>
          </c:spPr>
          <c:invertIfNegative val="0"/>
          <c:cat>
            <c:strRef>
              <c:f>'EZ GDP'!$J$2:$J$5</c:f>
              <c:strCache>
                <c:ptCount val="4"/>
                <c:pt idx="0">
                  <c:v>Q1 2025</c:v>
                </c:pt>
                <c:pt idx="1">
                  <c:v>Q2 2025</c:v>
                </c:pt>
                <c:pt idx="2">
                  <c:v>Q3 2025</c:v>
                </c:pt>
                <c:pt idx="3">
                  <c:v>Q4 2025</c:v>
                </c:pt>
              </c:strCache>
            </c:strRef>
          </c:cat>
          <c:val>
            <c:numRef>
              <c:f>'EZ GDP'!$L$2:$L$5</c:f>
              <c:numCache>
                <c:formatCode>General</c:formatCode>
                <c:ptCount val="4"/>
                <c:pt idx="0">
                  <c:v>0.15</c:v>
                </c:pt>
                <c:pt idx="1">
                  <c:v>0.18</c:v>
                </c:pt>
                <c:pt idx="2">
                  <c:v>0.12</c:v>
                </c:pt>
                <c:pt idx="3">
                  <c:v>0.21</c:v>
                </c:pt>
              </c:numCache>
            </c:numRef>
          </c:val>
          <c:extLst>
            <c:ext xmlns:c16="http://schemas.microsoft.com/office/drawing/2014/chart" uri="{C3380CC4-5D6E-409C-BE32-E72D297353CC}">
              <c16:uniqueId val="{00000001-B4F5-42B1-8C4D-B1F2E7580D5F}"/>
            </c:ext>
          </c:extLst>
        </c:ser>
        <c:ser>
          <c:idx val="2"/>
          <c:order val="2"/>
          <c:tx>
            <c:strRef>
              <c:f>'EZ GDP'!$M$1</c:f>
              <c:strCache>
                <c:ptCount val="1"/>
                <c:pt idx="0">
                  <c:v>Gross Fixed Capital Formation</c:v>
                </c:pt>
              </c:strCache>
            </c:strRef>
          </c:tx>
          <c:spPr>
            <a:solidFill>
              <a:srgbClr val="FFCC66"/>
            </a:solidFill>
            <a:ln>
              <a:noFill/>
            </a:ln>
            <a:effectLst/>
          </c:spPr>
          <c:invertIfNegative val="0"/>
          <c:cat>
            <c:strRef>
              <c:f>'EZ GDP'!$J$2:$J$5</c:f>
              <c:strCache>
                <c:ptCount val="4"/>
                <c:pt idx="0">
                  <c:v>Q1 2025</c:v>
                </c:pt>
                <c:pt idx="1">
                  <c:v>Q2 2025</c:v>
                </c:pt>
                <c:pt idx="2">
                  <c:v>Q3 2025</c:v>
                </c:pt>
                <c:pt idx="3">
                  <c:v>Q4 2025</c:v>
                </c:pt>
              </c:strCache>
            </c:strRef>
          </c:cat>
          <c:val>
            <c:numRef>
              <c:f>'EZ GDP'!$M$2:$M$5</c:f>
              <c:numCache>
                <c:formatCode>General</c:formatCode>
                <c:ptCount val="4"/>
                <c:pt idx="0">
                  <c:v>0.56000000000000005</c:v>
                </c:pt>
                <c:pt idx="1">
                  <c:v>-0.31</c:v>
                </c:pt>
                <c:pt idx="2">
                  <c:v>0.26</c:v>
                </c:pt>
                <c:pt idx="3">
                  <c:v>0.14000000000000001</c:v>
                </c:pt>
              </c:numCache>
            </c:numRef>
          </c:val>
          <c:extLst>
            <c:ext xmlns:c16="http://schemas.microsoft.com/office/drawing/2014/chart" uri="{C3380CC4-5D6E-409C-BE32-E72D297353CC}">
              <c16:uniqueId val="{00000002-B4F5-42B1-8C4D-B1F2E7580D5F}"/>
            </c:ext>
          </c:extLst>
        </c:ser>
        <c:ser>
          <c:idx val="3"/>
          <c:order val="3"/>
          <c:tx>
            <c:strRef>
              <c:f>'EZ GDP'!$N$1</c:f>
              <c:strCache>
                <c:ptCount val="1"/>
                <c:pt idx="0">
                  <c:v>Exports</c:v>
                </c:pt>
              </c:strCache>
            </c:strRef>
          </c:tx>
          <c:spPr>
            <a:solidFill>
              <a:schemeClr val="bg1">
                <a:lumMod val="75000"/>
              </a:schemeClr>
            </a:solidFill>
            <a:ln>
              <a:noFill/>
            </a:ln>
            <a:effectLst/>
          </c:spPr>
          <c:invertIfNegative val="0"/>
          <c:cat>
            <c:strRef>
              <c:f>'EZ GDP'!$J$2:$J$5</c:f>
              <c:strCache>
                <c:ptCount val="4"/>
                <c:pt idx="0">
                  <c:v>Q1 2025</c:v>
                </c:pt>
                <c:pt idx="1">
                  <c:v>Q2 2025</c:v>
                </c:pt>
                <c:pt idx="2">
                  <c:v>Q3 2025</c:v>
                </c:pt>
                <c:pt idx="3">
                  <c:v>Q4 2025</c:v>
                </c:pt>
              </c:strCache>
            </c:strRef>
          </c:cat>
          <c:val>
            <c:numRef>
              <c:f>'EZ GDP'!$N$2:$N$5</c:f>
              <c:numCache>
                <c:formatCode>General</c:formatCode>
                <c:ptCount val="4"/>
                <c:pt idx="0">
                  <c:v>1.2</c:v>
                </c:pt>
                <c:pt idx="1">
                  <c:v>-0.21</c:v>
                </c:pt>
                <c:pt idx="2">
                  <c:v>0.42</c:v>
                </c:pt>
                <c:pt idx="3">
                  <c:v>-0.23</c:v>
                </c:pt>
              </c:numCache>
            </c:numRef>
          </c:val>
          <c:extLst>
            <c:ext xmlns:c16="http://schemas.microsoft.com/office/drawing/2014/chart" uri="{C3380CC4-5D6E-409C-BE32-E72D297353CC}">
              <c16:uniqueId val="{00000003-B4F5-42B1-8C4D-B1F2E7580D5F}"/>
            </c:ext>
          </c:extLst>
        </c:ser>
        <c:ser>
          <c:idx val="4"/>
          <c:order val="4"/>
          <c:tx>
            <c:strRef>
              <c:f>'EZ GDP'!$O$1</c:f>
              <c:strCache>
                <c:ptCount val="1"/>
                <c:pt idx="0">
                  <c:v>Imports</c:v>
                </c:pt>
              </c:strCache>
            </c:strRef>
          </c:tx>
          <c:spPr>
            <a:solidFill>
              <a:schemeClr val="bg1">
                <a:lumMod val="50000"/>
              </a:schemeClr>
            </a:solidFill>
            <a:ln>
              <a:noFill/>
            </a:ln>
            <a:effectLst/>
          </c:spPr>
          <c:invertIfNegative val="0"/>
          <c:cat>
            <c:strRef>
              <c:f>'EZ GDP'!$J$2:$J$5</c:f>
              <c:strCache>
                <c:ptCount val="4"/>
                <c:pt idx="0">
                  <c:v>Q1 2025</c:v>
                </c:pt>
                <c:pt idx="1">
                  <c:v>Q2 2025</c:v>
                </c:pt>
                <c:pt idx="2">
                  <c:v>Q3 2025</c:v>
                </c:pt>
                <c:pt idx="3">
                  <c:v>Q4 2025</c:v>
                </c:pt>
              </c:strCache>
            </c:strRef>
          </c:cat>
          <c:val>
            <c:numRef>
              <c:f>'EZ GDP'!$O$2:$O$5</c:f>
              <c:numCache>
                <c:formatCode>General</c:formatCode>
                <c:ptCount val="4"/>
                <c:pt idx="0">
                  <c:v>-1.04</c:v>
                </c:pt>
                <c:pt idx="1">
                  <c:v>0</c:v>
                </c:pt>
                <c:pt idx="2">
                  <c:v>-0.8</c:v>
                </c:pt>
                <c:pt idx="3">
                  <c:v>0.11</c:v>
                </c:pt>
              </c:numCache>
            </c:numRef>
          </c:val>
          <c:extLst>
            <c:ext xmlns:c16="http://schemas.microsoft.com/office/drawing/2014/chart" uri="{C3380CC4-5D6E-409C-BE32-E72D297353CC}">
              <c16:uniqueId val="{00000004-B4F5-42B1-8C4D-B1F2E7580D5F}"/>
            </c:ext>
          </c:extLst>
        </c:ser>
        <c:ser>
          <c:idx val="5"/>
          <c:order val="5"/>
          <c:tx>
            <c:strRef>
              <c:f>'EZ GDP'!$P$1</c:f>
              <c:strCache>
                <c:ptCount val="1"/>
                <c:pt idx="0">
                  <c:v>Changes in Inventories</c:v>
                </c:pt>
              </c:strCache>
            </c:strRef>
          </c:tx>
          <c:spPr>
            <a:solidFill>
              <a:srgbClr val="FFEDA3"/>
            </a:solidFill>
            <a:ln>
              <a:noFill/>
            </a:ln>
            <a:effectLst/>
          </c:spPr>
          <c:invertIfNegative val="0"/>
          <c:cat>
            <c:strRef>
              <c:f>'EZ GDP'!$J$2:$J$5</c:f>
              <c:strCache>
                <c:ptCount val="4"/>
                <c:pt idx="0">
                  <c:v>Q1 2025</c:v>
                </c:pt>
                <c:pt idx="1">
                  <c:v>Q2 2025</c:v>
                </c:pt>
                <c:pt idx="2">
                  <c:v>Q3 2025</c:v>
                </c:pt>
                <c:pt idx="3">
                  <c:v>Q4 2025</c:v>
                </c:pt>
              </c:strCache>
            </c:strRef>
          </c:cat>
          <c:val>
            <c:numRef>
              <c:f>'EZ GDP'!$P$2:$P$5</c:f>
              <c:numCache>
                <c:formatCode>General</c:formatCode>
                <c:ptCount val="4"/>
                <c:pt idx="0">
                  <c:v>-0.26</c:v>
                </c:pt>
                <c:pt idx="1">
                  <c:v>0.4</c:v>
                </c:pt>
                <c:pt idx="2">
                  <c:v>0.14000000000000001</c:v>
                </c:pt>
                <c:pt idx="3">
                  <c:v>-0.16</c:v>
                </c:pt>
              </c:numCache>
            </c:numRef>
          </c:val>
          <c:extLst>
            <c:ext xmlns:c16="http://schemas.microsoft.com/office/drawing/2014/chart" uri="{C3380CC4-5D6E-409C-BE32-E72D297353CC}">
              <c16:uniqueId val="{00000005-B4F5-42B1-8C4D-B1F2E7580D5F}"/>
            </c:ext>
          </c:extLst>
        </c:ser>
        <c:dLbls>
          <c:showLegendKey val="0"/>
          <c:showVal val="0"/>
          <c:showCatName val="0"/>
          <c:showSerName val="0"/>
          <c:showPercent val="0"/>
          <c:showBubbleSize val="0"/>
        </c:dLbls>
        <c:gapWidth val="150"/>
        <c:overlap val="100"/>
        <c:axId val="408468015"/>
        <c:axId val="408470415"/>
      </c:barChart>
      <c:lineChart>
        <c:grouping val="standard"/>
        <c:varyColors val="0"/>
        <c:ser>
          <c:idx val="6"/>
          <c:order val="6"/>
          <c:tx>
            <c:strRef>
              <c:f>'EZ GDP'!$Q$1</c:f>
              <c:strCache>
                <c:ptCount val="1"/>
                <c:pt idx="0">
                  <c:v>EZ GDP (q/q)</c:v>
                </c:pt>
              </c:strCache>
            </c:strRef>
          </c:tx>
          <c:spPr>
            <a:ln w="22225" cap="rnd">
              <a:solidFill>
                <a:sysClr val="window" lastClr="FFFFFF"/>
              </a:solidFill>
              <a:round/>
            </a:ln>
            <a:effectLst/>
          </c:spPr>
          <c:marker>
            <c:symbol val="circle"/>
            <c:size val="5"/>
            <c:spPr>
              <a:solidFill>
                <a:sysClr val="window" lastClr="FFFFFF"/>
              </a:solidFill>
              <a:ln w="9525">
                <a:noFill/>
              </a:ln>
              <a:effectLst/>
            </c:spPr>
          </c:marker>
          <c:dLbls>
            <c:numFmt formatCode="#,##0.0" sourceLinked="0"/>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'EZ GDP'!$J$2:$J$5</c:f>
              <c:strCache>
                <c:ptCount val="4"/>
                <c:pt idx="0">
                  <c:v>Q1 2025</c:v>
                </c:pt>
                <c:pt idx="1">
                  <c:v>Q2 2025</c:v>
                </c:pt>
                <c:pt idx="2">
                  <c:v>Q3 2025</c:v>
                </c:pt>
                <c:pt idx="3">
                  <c:v>Q4 2025</c:v>
                </c:pt>
              </c:strCache>
            </c:strRef>
          </c:cat>
          <c:val>
            <c:numRef>
              <c:f>'EZ GDP'!$Q$2:$Q$5</c:f>
              <c:numCache>
                <c:formatCode>General</c:formatCode>
                <c:ptCount val="4"/>
                <c:pt idx="0">
                  <c:v>0.4</c:v>
                </c:pt>
                <c:pt idx="1">
                  <c:v>0.1</c:v>
                </c:pt>
                <c:pt idx="2">
                  <c:v>0.2</c:v>
                </c:pt>
                <c:pt idx="3">
                  <c:v>0.2</c:v>
                </c:pt>
              </c:numCache>
            </c:numRef>
          </c:val>
          <c:smooth val="0"/>
          <c:extLst>
            <c:ext xmlns:c16="http://schemas.microsoft.com/office/drawing/2014/chart" uri="{C3380CC4-5D6E-409C-BE32-E72D297353CC}">
              <c16:uniqueId val="{00000006-B4F5-42B1-8C4D-B1F2E7580D5F}"/>
            </c:ext>
          </c:extLst>
        </c:ser>
        <c:dLbls>
          <c:showLegendKey val="0"/>
          <c:showVal val="0"/>
          <c:showCatName val="0"/>
          <c:showSerName val="0"/>
          <c:showPercent val="0"/>
          <c:showBubbleSize val="0"/>
        </c:dLbls>
        <c:marker val="1"/>
        <c:smooth val="0"/>
        <c:axId val="408468015"/>
        <c:axId val="408470415"/>
      </c:lineChart>
      <c:catAx>
        <c:axId val="408468015"/>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crossAx val="408470415"/>
        <c:crosses val="autoZero"/>
        <c:auto val="1"/>
        <c:lblAlgn val="ctr"/>
        <c:lblOffset val="100"/>
        <c:noMultiLvlLbl val="0"/>
      </c:catAx>
      <c:valAx>
        <c:axId val="408470415"/>
        <c:scaling>
          <c:orientation val="minMax"/>
          <c:min val="-2"/>
        </c:scaling>
        <c:delete val="0"/>
        <c:axPos val="l"/>
        <c:title>
          <c:tx>
            <c:rich>
              <a:bodyPr rot="-5400000" spcFirstLastPara="1" vertOverflow="ellipsis" vert="horz" wrap="square" anchor="ctr" anchorCtr="1"/>
              <a:lstStyle/>
              <a:p>
                <a:pPr>
                  <a:defRPr sz="600" b="0" i="0" u="none" strike="noStrike" kern="1200" baseline="0">
                    <a:solidFill>
                      <a:schemeClr val="bg1"/>
                    </a:solidFill>
                    <a:latin typeface="+mn-lt"/>
                    <a:ea typeface="+mn-ea"/>
                    <a:cs typeface="+mn-cs"/>
                  </a:defRPr>
                </a:pPr>
                <a:r>
                  <a:rPr lang="en-US"/>
                  <a:t>GDP Contribution (%)</a:t>
                </a:r>
              </a:p>
            </c:rich>
          </c:tx>
          <c:overlay val="0"/>
          <c:spPr>
            <a:noFill/>
            <a:ln>
              <a:noFill/>
            </a:ln>
            <a:effectLst/>
          </c:spPr>
          <c:txPr>
            <a:bodyPr rot="-54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crossAx val="4084680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sz="600">
          <a:solidFill>
            <a:schemeClr val="bg1"/>
          </a:solidFill>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720" b="0" i="0" u="none" strike="noStrike" kern="1200" spc="0" baseline="0">
                <a:solidFill>
                  <a:schemeClr val="bg1"/>
                </a:solidFill>
                <a:latin typeface="+mn-lt"/>
                <a:ea typeface="+mn-ea"/>
                <a:cs typeface="+mn-cs"/>
              </a:defRPr>
            </a:pPr>
            <a:r>
              <a:rPr lang="en-US"/>
              <a:t>UK GDP (q/q)</a:t>
            </a:r>
          </a:p>
        </c:rich>
      </c:tx>
      <c:overlay val="0"/>
      <c:spPr>
        <a:noFill/>
        <a:ln>
          <a:noFill/>
        </a:ln>
        <a:effectLst/>
      </c:spPr>
      <c:txPr>
        <a:bodyPr rot="0" spcFirstLastPara="1" vertOverflow="ellipsis" vert="horz" wrap="square" anchor="ctr" anchorCtr="1"/>
        <a:lstStyle/>
        <a:p>
          <a:pPr>
            <a:defRPr sz="720" b="0" i="0" u="none" strike="noStrike" kern="1200" spc="0" baseline="0">
              <a:solidFill>
                <a:schemeClr val="bg1"/>
              </a:solidFill>
              <a:latin typeface="+mn-lt"/>
              <a:ea typeface="+mn-ea"/>
              <a:cs typeface="+mn-cs"/>
            </a:defRPr>
          </a:pPr>
          <a:endParaRPr lang="en-US"/>
        </a:p>
      </c:txPr>
    </c:title>
    <c:autoTitleDeleted val="0"/>
    <c:plotArea>
      <c:layout/>
      <c:barChart>
        <c:barDir val="col"/>
        <c:grouping val="stacked"/>
        <c:varyColors val="0"/>
        <c:ser>
          <c:idx val="0"/>
          <c:order val="0"/>
          <c:tx>
            <c:strRef>
              <c:f>'UK GDP'!$K$1</c:f>
              <c:strCache>
                <c:ptCount val="1"/>
                <c:pt idx="0">
                  <c:v>Household Consumption Expenditure</c:v>
                </c:pt>
              </c:strCache>
            </c:strRef>
          </c:tx>
          <c:spPr>
            <a:solidFill>
              <a:schemeClr val="accent4">
                <a:lumMod val="60000"/>
                <a:lumOff val="40000"/>
              </a:schemeClr>
            </a:solidFill>
            <a:ln>
              <a:noFill/>
            </a:ln>
            <a:effectLst/>
          </c:spPr>
          <c:invertIfNegative val="0"/>
          <c:cat>
            <c:strRef>
              <c:f>'UK GDP'!$J$2:$J$5</c:f>
              <c:strCache>
                <c:ptCount val="4"/>
                <c:pt idx="0">
                  <c:v>Q1 2025</c:v>
                </c:pt>
                <c:pt idx="1">
                  <c:v>Q2 2025</c:v>
                </c:pt>
                <c:pt idx="2">
                  <c:v>Q3 2025</c:v>
                </c:pt>
                <c:pt idx="3">
                  <c:v>Q4 2025</c:v>
                </c:pt>
              </c:strCache>
            </c:strRef>
          </c:cat>
          <c:val>
            <c:numRef>
              <c:f>'UK GDP'!$K$2:$K$5</c:f>
              <c:numCache>
                <c:formatCode>General</c:formatCode>
                <c:ptCount val="4"/>
                <c:pt idx="0">
                  <c:v>0.2</c:v>
                </c:pt>
                <c:pt idx="1">
                  <c:v>0.1</c:v>
                </c:pt>
                <c:pt idx="2">
                  <c:v>0.04</c:v>
                </c:pt>
                <c:pt idx="3">
                  <c:v>0.04</c:v>
                </c:pt>
              </c:numCache>
            </c:numRef>
          </c:val>
          <c:extLst>
            <c:ext xmlns:c16="http://schemas.microsoft.com/office/drawing/2014/chart" uri="{C3380CC4-5D6E-409C-BE32-E72D297353CC}">
              <c16:uniqueId val="{00000000-BCFC-4D23-957E-F19A8FA18F11}"/>
            </c:ext>
          </c:extLst>
        </c:ser>
        <c:ser>
          <c:idx val="1"/>
          <c:order val="1"/>
          <c:tx>
            <c:strRef>
              <c:f>'UK GDP'!$L$1</c:f>
              <c:strCache>
                <c:ptCount val="1"/>
                <c:pt idx="0">
                  <c:v>Gross Fixed Capital Formation</c:v>
                </c:pt>
              </c:strCache>
            </c:strRef>
          </c:tx>
          <c:spPr>
            <a:solidFill>
              <a:schemeClr val="accent4">
                <a:lumMod val="20000"/>
                <a:lumOff val="80000"/>
              </a:schemeClr>
            </a:solidFill>
            <a:ln>
              <a:noFill/>
            </a:ln>
            <a:effectLst/>
          </c:spPr>
          <c:invertIfNegative val="0"/>
          <c:cat>
            <c:strRef>
              <c:f>'UK GDP'!$J$2:$J$5</c:f>
              <c:strCache>
                <c:ptCount val="4"/>
                <c:pt idx="0">
                  <c:v>Q1 2025</c:v>
                </c:pt>
                <c:pt idx="1">
                  <c:v>Q2 2025</c:v>
                </c:pt>
                <c:pt idx="2">
                  <c:v>Q3 2025</c:v>
                </c:pt>
                <c:pt idx="3">
                  <c:v>Q4 2025</c:v>
                </c:pt>
              </c:strCache>
            </c:strRef>
          </c:cat>
          <c:val>
            <c:numRef>
              <c:f>'UK GDP'!$L$2:$L$5</c:f>
              <c:numCache>
                <c:formatCode>General</c:formatCode>
                <c:ptCount val="4"/>
                <c:pt idx="0">
                  <c:v>0.6</c:v>
                </c:pt>
                <c:pt idx="1">
                  <c:v>-0.1</c:v>
                </c:pt>
                <c:pt idx="2">
                  <c:v>0.23</c:v>
                </c:pt>
                <c:pt idx="3">
                  <c:v>0.03</c:v>
                </c:pt>
              </c:numCache>
            </c:numRef>
          </c:val>
          <c:extLst>
            <c:ext xmlns:c16="http://schemas.microsoft.com/office/drawing/2014/chart" uri="{C3380CC4-5D6E-409C-BE32-E72D297353CC}">
              <c16:uniqueId val="{00000001-BCFC-4D23-957E-F19A8FA18F11}"/>
            </c:ext>
          </c:extLst>
        </c:ser>
        <c:ser>
          <c:idx val="2"/>
          <c:order val="2"/>
          <c:tx>
            <c:strRef>
              <c:f>'UK GDP'!$M$1</c:f>
              <c:strCache>
                <c:ptCount val="1"/>
                <c:pt idx="0">
                  <c:v>Government Consumption Expenditure</c:v>
                </c:pt>
              </c:strCache>
            </c:strRef>
          </c:tx>
          <c:spPr>
            <a:solidFill>
              <a:schemeClr val="accent4"/>
            </a:solidFill>
            <a:ln>
              <a:noFill/>
            </a:ln>
            <a:effectLst/>
          </c:spPr>
          <c:invertIfNegative val="0"/>
          <c:cat>
            <c:strRef>
              <c:f>'UK GDP'!$J$2:$J$5</c:f>
              <c:strCache>
                <c:ptCount val="4"/>
                <c:pt idx="0">
                  <c:v>Q1 2025</c:v>
                </c:pt>
                <c:pt idx="1">
                  <c:v>Q2 2025</c:v>
                </c:pt>
                <c:pt idx="2">
                  <c:v>Q3 2025</c:v>
                </c:pt>
                <c:pt idx="3">
                  <c:v>Q4 2025</c:v>
                </c:pt>
              </c:strCache>
            </c:strRef>
          </c:cat>
          <c:val>
            <c:numRef>
              <c:f>'UK GDP'!$M$2:$M$5</c:f>
              <c:numCache>
                <c:formatCode>General</c:formatCode>
                <c:ptCount val="4"/>
                <c:pt idx="0">
                  <c:v>-0.1</c:v>
                </c:pt>
                <c:pt idx="1">
                  <c:v>0.2</c:v>
                </c:pt>
                <c:pt idx="2">
                  <c:v>7.0000000000000007E-2</c:v>
                </c:pt>
                <c:pt idx="3">
                  <c:v>0.03</c:v>
                </c:pt>
              </c:numCache>
            </c:numRef>
          </c:val>
          <c:extLst>
            <c:ext xmlns:c16="http://schemas.microsoft.com/office/drawing/2014/chart" uri="{C3380CC4-5D6E-409C-BE32-E72D297353CC}">
              <c16:uniqueId val="{00000002-BCFC-4D23-957E-F19A8FA18F11}"/>
            </c:ext>
          </c:extLst>
        </c:ser>
        <c:ser>
          <c:idx val="3"/>
          <c:order val="3"/>
          <c:tx>
            <c:strRef>
              <c:f>'UK GDP'!$N$1</c:f>
              <c:strCache>
                <c:ptCount val="1"/>
                <c:pt idx="0">
                  <c:v>Net trade</c:v>
                </c:pt>
              </c:strCache>
            </c:strRef>
          </c:tx>
          <c:spPr>
            <a:solidFill>
              <a:schemeClr val="bg1">
                <a:lumMod val="75000"/>
              </a:schemeClr>
            </a:solidFill>
            <a:ln>
              <a:noFill/>
            </a:ln>
            <a:effectLst/>
          </c:spPr>
          <c:invertIfNegative val="0"/>
          <c:cat>
            <c:strRef>
              <c:f>'UK GDP'!$J$2:$J$5</c:f>
              <c:strCache>
                <c:ptCount val="4"/>
                <c:pt idx="0">
                  <c:v>Q1 2025</c:v>
                </c:pt>
                <c:pt idx="1">
                  <c:v>Q2 2025</c:v>
                </c:pt>
                <c:pt idx="2">
                  <c:v>Q3 2025</c:v>
                </c:pt>
                <c:pt idx="3">
                  <c:v>Q4 2025</c:v>
                </c:pt>
              </c:strCache>
            </c:strRef>
          </c:cat>
          <c:val>
            <c:numRef>
              <c:f>'UK GDP'!$N$2:$N$5</c:f>
              <c:numCache>
                <c:formatCode>General</c:formatCode>
                <c:ptCount val="4"/>
                <c:pt idx="0">
                  <c:v>0.1</c:v>
                </c:pt>
                <c:pt idx="1">
                  <c:v>-0.4</c:v>
                </c:pt>
                <c:pt idx="2">
                  <c:v>0.48</c:v>
                </c:pt>
                <c:pt idx="3">
                  <c:v>-0.45</c:v>
                </c:pt>
              </c:numCache>
            </c:numRef>
          </c:val>
          <c:extLst>
            <c:ext xmlns:c16="http://schemas.microsoft.com/office/drawing/2014/chart" uri="{C3380CC4-5D6E-409C-BE32-E72D297353CC}">
              <c16:uniqueId val="{00000003-BCFC-4D23-957E-F19A8FA18F11}"/>
            </c:ext>
          </c:extLst>
        </c:ser>
        <c:ser>
          <c:idx val="4"/>
          <c:order val="4"/>
          <c:tx>
            <c:strRef>
              <c:f>'UK GDP'!$O$1</c:f>
              <c:strCache>
                <c:ptCount val="1"/>
                <c:pt idx="0">
                  <c:v>Gross Capital Formation: Other</c:v>
                </c:pt>
              </c:strCache>
            </c:strRef>
          </c:tx>
          <c:spPr>
            <a:solidFill>
              <a:schemeClr val="tx2">
                <a:lumMod val="25000"/>
                <a:lumOff val="75000"/>
              </a:schemeClr>
            </a:solidFill>
            <a:ln>
              <a:noFill/>
            </a:ln>
            <a:effectLst/>
          </c:spPr>
          <c:invertIfNegative val="0"/>
          <c:cat>
            <c:strRef>
              <c:f>'UK GDP'!$J$2:$J$5</c:f>
              <c:strCache>
                <c:ptCount val="4"/>
                <c:pt idx="0">
                  <c:v>Q1 2025</c:v>
                </c:pt>
                <c:pt idx="1">
                  <c:v>Q2 2025</c:v>
                </c:pt>
                <c:pt idx="2">
                  <c:v>Q3 2025</c:v>
                </c:pt>
                <c:pt idx="3">
                  <c:v>Q4 2025</c:v>
                </c:pt>
              </c:strCache>
            </c:strRef>
          </c:cat>
          <c:val>
            <c:numRef>
              <c:f>'UK GDP'!$O$2:$O$5</c:f>
              <c:numCache>
                <c:formatCode>General</c:formatCode>
                <c:ptCount val="4"/>
                <c:pt idx="0">
                  <c:v>-0.2</c:v>
                </c:pt>
                <c:pt idx="1">
                  <c:v>0.4</c:v>
                </c:pt>
                <c:pt idx="2">
                  <c:v>-0.75</c:v>
                </c:pt>
                <c:pt idx="3">
                  <c:v>0.41</c:v>
                </c:pt>
              </c:numCache>
            </c:numRef>
          </c:val>
          <c:extLst>
            <c:ext xmlns:c16="http://schemas.microsoft.com/office/drawing/2014/chart" uri="{C3380CC4-5D6E-409C-BE32-E72D297353CC}">
              <c16:uniqueId val="{00000004-BCFC-4D23-957E-F19A8FA18F11}"/>
            </c:ext>
          </c:extLst>
        </c:ser>
        <c:dLbls>
          <c:showLegendKey val="0"/>
          <c:showVal val="0"/>
          <c:showCatName val="0"/>
          <c:showSerName val="0"/>
          <c:showPercent val="0"/>
          <c:showBubbleSize val="0"/>
        </c:dLbls>
        <c:gapWidth val="150"/>
        <c:overlap val="100"/>
        <c:axId val="408468015"/>
        <c:axId val="408470415"/>
      </c:barChart>
      <c:lineChart>
        <c:grouping val="standard"/>
        <c:varyColors val="0"/>
        <c:ser>
          <c:idx val="5"/>
          <c:order val="5"/>
          <c:tx>
            <c:strRef>
              <c:f>'UK GDP'!$P$1</c:f>
              <c:strCache>
                <c:ptCount val="1"/>
                <c:pt idx="0">
                  <c:v>UK GDP (q/q)</c:v>
                </c:pt>
              </c:strCache>
            </c:strRef>
          </c:tx>
          <c:spPr>
            <a:ln w="19050" cap="rnd">
              <a:solidFill>
                <a:sysClr val="window" lastClr="FFFFFF"/>
              </a:solidFill>
              <a:round/>
            </a:ln>
            <a:effectLst/>
          </c:spPr>
          <c:marker>
            <c:symbol val="circle"/>
            <c:size val="5"/>
            <c:spPr>
              <a:solidFill>
                <a:sysClr val="window" lastClr="FFFFFF"/>
              </a:solidFill>
              <a:ln w="19050">
                <a:noFill/>
              </a:ln>
              <a:effectLst/>
            </c:spPr>
          </c:marker>
          <c:dLbls>
            <c:numFmt formatCode="#,##0.0" sourceLinked="0"/>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'UK GDP'!$J$2:$J$5</c:f>
              <c:strCache>
                <c:ptCount val="4"/>
                <c:pt idx="0">
                  <c:v>Q1 2025</c:v>
                </c:pt>
                <c:pt idx="1">
                  <c:v>Q2 2025</c:v>
                </c:pt>
                <c:pt idx="2">
                  <c:v>Q3 2025</c:v>
                </c:pt>
                <c:pt idx="3">
                  <c:v>Q4 2025</c:v>
                </c:pt>
              </c:strCache>
            </c:strRef>
          </c:cat>
          <c:val>
            <c:numRef>
              <c:f>'UK GDP'!$P$2:$P$5</c:f>
              <c:numCache>
                <c:formatCode>General</c:formatCode>
                <c:ptCount val="4"/>
                <c:pt idx="0">
                  <c:v>0.65</c:v>
                </c:pt>
                <c:pt idx="1">
                  <c:v>0.21</c:v>
                </c:pt>
                <c:pt idx="2">
                  <c:v>0.08</c:v>
                </c:pt>
                <c:pt idx="3">
                  <c:v>0.05</c:v>
                </c:pt>
              </c:numCache>
            </c:numRef>
          </c:val>
          <c:smooth val="0"/>
          <c:extLst>
            <c:ext xmlns:c16="http://schemas.microsoft.com/office/drawing/2014/chart" uri="{C3380CC4-5D6E-409C-BE32-E72D297353CC}">
              <c16:uniqueId val="{00000005-BCFC-4D23-957E-F19A8FA18F11}"/>
            </c:ext>
          </c:extLst>
        </c:ser>
        <c:dLbls>
          <c:showLegendKey val="0"/>
          <c:showVal val="0"/>
          <c:showCatName val="0"/>
          <c:showSerName val="0"/>
          <c:showPercent val="0"/>
          <c:showBubbleSize val="0"/>
        </c:dLbls>
        <c:marker val="1"/>
        <c:smooth val="0"/>
        <c:axId val="408468015"/>
        <c:axId val="408470415"/>
      </c:lineChart>
      <c:catAx>
        <c:axId val="408468015"/>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crossAx val="408470415"/>
        <c:crosses val="autoZero"/>
        <c:auto val="1"/>
        <c:lblAlgn val="ctr"/>
        <c:lblOffset val="100"/>
        <c:noMultiLvlLbl val="0"/>
      </c:catAx>
      <c:valAx>
        <c:axId val="408470415"/>
        <c:scaling>
          <c:orientation val="minMax"/>
        </c:scaling>
        <c:delete val="0"/>
        <c:axPos val="l"/>
        <c:title>
          <c:tx>
            <c:rich>
              <a:bodyPr rot="-5400000" spcFirstLastPara="1" vertOverflow="ellipsis" vert="horz" wrap="square" anchor="ctr" anchorCtr="1"/>
              <a:lstStyle/>
              <a:p>
                <a:pPr>
                  <a:defRPr sz="600" b="0" i="0" u="none" strike="noStrike" kern="1200" baseline="0">
                    <a:solidFill>
                      <a:schemeClr val="bg1"/>
                    </a:solidFill>
                    <a:latin typeface="+mn-lt"/>
                    <a:ea typeface="+mn-ea"/>
                    <a:cs typeface="+mn-cs"/>
                  </a:defRPr>
                </a:pPr>
                <a:r>
                  <a:rPr lang="en-US"/>
                  <a:t>GDP Contribution (%)</a:t>
                </a:r>
              </a:p>
            </c:rich>
          </c:tx>
          <c:overlay val="0"/>
          <c:spPr>
            <a:noFill/>
            <a:ln>
              <a:noFill/>
            </a:ln>
            <a:effectLst/>
          </c:spPr>
          <c:txPr>
            <a:bodyPr rot="-54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crossAx val="4084680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sz="600">
          <a:solidFill>
            <a:schemeClr val="bg1"/>
          </a:solidFill>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'Inflation, PSCE, repo'!$J$1</c:f>
              <c:strCache>
                <c:ptCount val="1"/>
                <c:pt idx="0">
                  <c:v>Headline inflation (% y/y)</c:v>
                </c:pt>
              </c:strCache>
            </c:strRef>
          </c:tx>
          <c:spPr>
            <a:solidFill>
              <a:sysClr val="window" lastClr="FFFFFF"/>
            </a:solidFill>
            <a:ln w="12700">
              <a:noFill/>
            </a:ln>
            <a:effectLst/>
          </c:spPr>
          <c:invertIfNegative val="0"/>
          <c:cat>
            <c:numRef>
              <c:f>'Inflation, PSCE, repo'!$I$156:$I$181</c:f>
              <c:numCache>
                <c:formatCode>m/d/yyyy</c:formatCode>
                <c:ptCount val="26"/>
                <c:pt idx="0">
                  <c:v>45322</c:v>
                </c:pt>
                <c:pt idx="1">
                  <c:v>45351</c:v>
                </c:pt>
                <c:pt idx="2">
                  <c:v>45382</c:v>
                </c:pt>
                <c:pt idx="3">
                  <c:v>45412</c:v>
                </c:pt>
                <c:pt idx="4">
                  <c:v>45443</c:v>
                </c:pt>
                <c:pt idx="5">
                  <c:v>45473</c:v>
                </c:pt>
                <c:pt idx="6">
                  <c:v>45504</c:v>
                </c:pt>
                <c:pt idx="7">
                  <c:v>45535</c:v>
                </c:pt>
                <c:pt idx="8">
                  <c:v>45565</c:v>
                </c:pt>
                <c:pt idx="9">
                  <c:v>45596</c:v>
                </c:pt>
                <c:pt idx="10">
                  <c:v>45626</c:v>
                </c:pt>
                <c:pt idx="11">
                  <c:v>45657</c:v>
                </c:pt>
                <c:pt idx="12">
                  <c:v>45688</c:v>
                </c:pt>
                <c:pt idx="13">
                  <c:v>45716</c:v>
                </c:pt>
                <c:pt idx="14">
                  <c:v>45747</c:v>
                </c:pt>
                <c:pt idx="15">
                  <c:v>45777</c:v>
                </c:pt>
                <c:pt idx="16">
                  <c:v>45808</c:v>
                </c:pt>
                <c:pt idx="17">
                  <c:v>45838</c:v>
                </c:pt>
                <c:pt idx="18">
                  <c:v>45869</c:v>
                </c:pt>
                <c:pt idx="19">
                  <c:v>45900</c:v>
                </c:pt>
                <c:pt idx="20">
                  <c:v>45930</c:v>
                </c:pt>
                <c:pt idx="21">
                  <c:v>45961</c:v>
                </c:pt>
                <c:pt idx="22">
                  <c:v>45991</c:v>
                </c:pt>
                <c:pt idx="23">
                  <c:v>46022</c:v>
                </c:pt>
                <c:pt idx="24">
                  <c:v>46053</c:v>
                </c:pt>
                <c:pt idx="25">
                  <c:v>46081</c:v>
                </c:pt>
              </c:numCache>
            </c:numRef>
          </c:cat>
          <c:val>
            <c:numRef>
              <c:f>'Inflation, PSCE, repo'!$J$156:$J$181</c:f>
              <c:numCache>
                <c:formatCode>0.0%</c:formatCode>
                <c:ptCount val="26"/>
                <c:pt idx="0">
                  <c:v>5.5974170000000004E-2</c:v>
                </c:pt>
                <c:pt idx="1">
                  <c:v>5.3248139999999999E-2</c:v>
                </c:pt>
                <c:pt idx="2">
                  <c:v>5.2016989999999999E-2</c:v>
                </c:pt>
                <c:pt idx="3">
                  <c:v>5.190678E-2</c:v>
                </c:pt>
                <c:pt idx="4">
                  <c:v>5.0739960000000001E-2</c:v>
                </c:pt>
                <c:pt idx="5">
                  <c:v>4.6121590000000004E-2</c:v>
                </c:pt>
                <c:pt idx="6">
                  <c:v>4.3887150000000007E-2</c:v>
                </c:pt>
                <c:pt idx="7">
                  <c:v>3.84216E-2</c:v>
                </c:pt>
                <c:pt idx="8">
                  <c:v>2.7777780000000002E-2</c:v>
                </c:pt>
                <c:pt idx="9">
                  <c:v>2.8836249999999997E-2</c:v>
                </c:pt>
                <c:pt idx="10">
                  <c:v>2.9866119999999999E-2</c:v>
                </c:pt>
                <c:pt idx="11">
                  <c:v>3.1892999999999998E-2</c:v>
                </c:pt>
                <c:pt idx="12">
                  <c:v>3.1600410000000002E-2</c:v>
                </c:pt>
                <c:pt idx="13">
                  <c:v>2.7300300000000003E-2</c:v>
                </c:pt>
                <c:pt idx="14">
                  <c:v>2.8254290000000001E-2</c:v>
                </c:pt>
                <c:pt idx="15">
                  <c:v>2.8197380000000001E-2</c:v>
                </c:pt>
                <c:pt idx="16">
                  <c:v>3.0181090000000001E-2</c:v>
                </c:pt>
                <c:pt idx="17">
                  <c:v>3.507014E-2</c:v>
                </c:pt>
                <c:pt idx="18">
                  <c:v>3.3033029999999998E-2</c:v>
                </c:pt>
                <c:pt idx="19">
                  <c:v>3.4000000000000002E-2</c:v>
                </c:pt>
                <c:pt idx="20">
                  <c:v>3.6036039999999998E-2</c:v>
                </c:pt>
                <c:pt idx="21">
                  <c:v>3.5035039999999996E-2</c:v>
                </c:pt>
                <c:pt idx="22">
                  <c:v>3.6000000000000004E-2</c:v>
                </c:pt>
                <c:pt idx="23">
                  <c:v>3.4895309999999999E-2</c:v>
                </c:pt>
                <c:pt idx="24">
                  <c:v>2.964427E-2</c:v>
                </c:pt>
                <c:pt idx="25">
                  <c:v>3.1496059999999999E-2</c:v>
                </c:pt>
              </c:numCache>
            </c:numRef>
          </c:val>
          <c:extLst>
            <c:ext xmlns:c16="http://schemas.microsoft.com/office/drawing/2014/chart" uri="{C3380CC4-5D6E-409C-BE32-E72D297353CC}">
              <c16:uniqueId val="{00000000-3873-4883-BAEB-ABE07CBCBD63}"/>
            </c:ext>
          </c:extLst>
        </c:ser>
        <c:dLbls>
          <c:showLegendKey val="0"/>
          <c:showVal val="0"/>
          <c:showCatName val="0"/>
          <c:showSerName val="0"/>
          <c:showPercent val="0"/>
          <c:showBubbleSize val="0"/>
        </c:dLbls>
        <c:gapWidth val="150"/>
        <c:axId val="1210900143"/>
        <c:axId val="1210900623"/>
      </c:barChart>
      <c:lineChart>
        <c:grouping val="standard"/>
        <c:varyColors val="0"/>
        <c:ser>
          <c:idx val="1"/>
          <c:order val="1"/>
          <c:tx>
            <c:strRef>
              <c:f>'Inflation, PSCE, repo'!$K$1</c:f>
              <c:strCache>
                <c:ptCount val="1"/>
                <c:pt idx="0">
                  <c:v>Repo rate (%)</c:v>
                </c:pt>
              </c:strCache>
            </c:strRef>
          </c:tx>
          <c:spPr>
            <a:ln w="19050" cap="rnd">
              <a:solidFill>
                <a:srgbClr val="DC0037"/>
              </a:solidFill>
              <a:round/>
            </a:ln>
            <a:effectLst/>
          </c:spPr>
          <c:marker>
            <c:symbol val="none"/>
          </c:marker>
          <c:cat>
            <c:numRef>
              <c:f>'Inflation, PSCE, repo'!$I$156:$I$181</c:f>
              <c:numCache>
                <c:formatCode>m/d/yyyy</c:formatCode>
                <c:ptCount val="26"/>
                <c:pt idx="0">
                  <c:v>45322</c:v>
                </c:pt>
                <c:pt idx="1">
                  <c:v>45351</c:v>
                </c:pt>
                <c:pt idx="2">
                  <c:v>45382</c:v>
                </c:pt>
                <c:pt idx="3">
                  <c:v>45412</c:v>
                </c:pt>
                <c:pt idx="4">
                  <c:v>45443</c:v>
                </c:pt>
                <c:pt idx="5">
                  <c:v>45473</c:v>
                </c:pt>
                <c:pt idx="6">
                  <c:v>45504</c:v>
                </c:pt>
                <c:pt idx="7">
                  <c:v>45535</c:v>
                </c:pt>
                <c:pt idx="8">
                  <c:v>45565</c:v>
                </c:pt>
                <c:pt idx="9">
                  <c:v>45596</c:v>
                </c:pt>
                <c:pt idx="10">
                  <c:v>45626</c:v>
                </c:pt>
                <c:pt idx="11">
                  <c:v>45657</c:v>
                </c:pt>
                <c:pt idx="12">
                  <c:v>45688</c:v>
                </c:pt>
                <c:pt idx="13">
                  <c:v>45716</c:v>
                </c:pt>
                <c:pt idx="14">
                  <c:v>45747</c:v>
                </c:pt>
                <c:pt idx="15">
                  <c:v>45777</c:v>
                </c:pt>
                <c:pt idx="16">
                  <c:v>45808</c:v>
                </c:pt>
                <c:pt idx="17">
                  <c:v>45838</c:v>
                </c:pt>
                <c:pt idx="18">
                  <c:v>45869</c:v>
                </c:pt>
                <c:pt idx="19">
                  <c:v>45900</c:v>
                </c:pt>
                <c:pt idx="20">
                  <c:v>45930</c:v>
                </c:pt>
                <c:pt idx="21">
                  <c:v>45961</c:v>
                </c:pt>
                <c:pt idx="22">
                  <c:v>45991</c:v>
                </c:pt>
                <c:pt idx="23">
                  <c:v>46022</c:v>
                </c:pt>
                <c:pt idx="24">
                  <c:v>46053</c:v>
                </c:pt>
                <c:pt idx="25">
                  <c:v>46081</c:v>
                </c:pt>
              </c:numCache>
            </c:numRef>
          </c:cat>
          <c:val>
            <c:numRef>
              <c:f>'Inflation, PSCE, repo'!$K$156:$K$181</c:f>
              <c:numCache>
                <c:formatCode>0.00%</c:formatCode>
                <c:ptCount val="26"/>
                <c:pt idx="0">
                  <c:v>8.2500000000000004E-2</c:v>
                </c:pt>
                <c:pt idx="1">
                  <c:v>8.2500000000000004E-2</c:v>
                </c:pt>
                <c:pt idx="2">
                  <c:v>8.2500000000000004E-2</c:v>
                </c:pt>
                <c:pt idx="3">
                  <c:v>8.2500000000000004E-2</c:v>
                </c:pt>
                <c:pt idx="4">
                  <c:v>8.2500000000000004E-2</c:v>
                </c:pt>
                <c:pt idx="5">
                  <c:v>8.2500000000000004E-2</c:v>
                </c:pt>
                <c:pt idx="6">
                  <c:v>8.2500000000000004E-2</c:v>
                </c:pt>
                <c:pt idx="7">
                  <c:v>0.08</c:v>
                </c:pt>
                <c:pt idx="8">
                  <c:v>0.08</c:v>
                </c:pt>
                <c:pt idx="9">
                  <c:v>7.7499999999999999E-2</c:v>
                </c:pt>
                <c:pt idx="10">
                  <c:v>7.7499999999999999E-2</c:v>
                </c:pt>
                <c:pt idx="11">
                  <c:v>7.4999999999999997E-2</c:v>
                </c:pt>
                <c:pt idx="12">
                  <c:v>7.4999999999999997E-2</c:v>
                </c:pt>
                <c:pt idx="13">
                  <c:v>7.4999999999999997E-2</c:v>
                </c:pt>
                <c:pt idx="14">
                  <c:v>7.4999999999999997E-2</c:v>
                </c:pt>
                <c:pt idx="15">
                  <c:v>7.2499999999999995E-2</c:v>
                </c:pt>
                <c:pt idx="16">
                  <c:v>7.2499999999999995E-2</c:v>
                </c:pt>
                <c:pt idx="17">
                  <c:v>7.2499999999999995E-2</c:v>
                </c:pt>
                <c:pt idx="18">
                  <c:v>7.0000000000000007E-2</c:v>
                </c:pt>
                <c:pt idx="19">
                  <c:v>7.0000000000000007E-2</c:v>
                </c:pt>
                <c:pt idx="20">
                  <c:v>7.0000000000000007E-2</c:v>
                </c:pt>
                <c:pt idx="21">
                  <c:v>6.7500000000000004E-2</c:v>
                </c:pt>
                <c:pt idx="22">
                  <c:v>6.7500000000000004E-2</c:v>
                </c:pt>
                <c:pt idx="23">
                  <c:v>6.7500000000000004E-2</c:v>
                </c:pt>
                <c:pt idx="24">
                  <c:v>6.7500000000000004E-2</c:v>
                </c:pt>
                <c:pt idx="25">
                  <c:v>6.7500000000000004E-2</c:v>
                </c:pt>
              </c:numCache>
            </c:numRef>
          </c:val>
          <c:smooth val="0"/>
          <c:extLst>
            <c:ext xmlns:c16="http://schemas.microsoft.com/office/drawing/2014/chart" uri="{C3380CC4-5D6E-409C-BE32-E72D297353CC}">
              <c16:uniqueId val="{00000001-3873-4883-BAEB-ABE07CBCBD63}"/>
            </c:ext>
          </c:extLst>
        </c:ser>
        <c:dLbls>
          <c:showLegendKey val="0"/>
          <c:showVal val="0"/>
          <c:showCatName val="0"/>
          <c:showSerName val="0"/>
          <c:showPercent val="0"/>
          <c:showBubbleSize val="0"/>
        </c:dLbls>
        <c:marker val="1"/>
        <c:smooth val="0"/>
        <c:axId val="1210900143"/>
        <c:axId val="1210900623"/>
      </c:lineChart>
      <c:dateAx>
        <c:axId val="1210900143"/>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crossAx val="1210900623"/>
        <c:crosses val="autoZero"/>
        <c:auto val="0"/>
        <c:lblOffset val="100"/>
        <c:baseTimeUnit val="months"/>
        <c:majorUnit val="5"/>
        <c:majorTimeUnit val="months"/>
      </c:dateAx>
      <c:valAx>
        <c:axId val="1210900623"/>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crossAx val="12109001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sz="800">
          <a:solidFill>
            <a:schemeClr val="bg1"/>
          </a:solidFill>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'SA FRA Agreement'!$E$8</c:f>
              <c:strCache>
                <c:ptCount val="1"/>
                <c:pt idx="0">
                  <c:v>Implied rate change</c:v>
                </c:pt>
              </c:strCache>
            </c:strRef>
          </c:tx>
          <c:spPr>
            <a:solidFill>
              <a:srgbClr val="DC0037"/>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'SA FRA Agreement'!$A$9:$A$21</c:f>
              <c:strCache>
                <c:ptCount val="13"/>
                <c:pt idx="0">
                  <c:v>1m</c:v>
                </c:pt>
                <c:pt idx="1">
                  <c:v>2m</c:v>
                </c:pt>
                <c:pt idx="2">
                  <c:v>3m</c:v>
                </c:pt>
                <c:pt idx="3">
                  <c:v>4m</c:v>
                </c:pt>
                <c:pt idx="4">
                  <c:v>5m</c:v>
                </c:pt>
                <c:pt idx="5">
                  <c:v>6m</c:v>
                </c:pt>
                <c:pt idx="6">
                  <c:v>7m</c:v>
                </c:pt>
                <c:pt idx="7">
                  <c:v>8m</c:v>
                </c:pt>
                <c:pt idx="8">
                  <c:v>9m</c:v>
                </c:pt>
                <c:pt idx="9">
                  <c:v>12m</c:v>
                </c:pt>
                <c:pt idx="10">
                  <c:v>15m</c:v>
                </c:pt>
                <c:pt idx="11">
                  <c:v>18m</c:v>
                </c:pt>
                <c:pt idx="12">
                  <c:v>21m</c:v>
                </c:pt>
              </c:strCache>
            </c:strRef>
          </c:cat>
          <c:val>
            <c:numRef>
              <c:f>'SA FRA Agreement'!$E$9:$E$21</c:f>
              <c:numCache>
                <c:formatCode>0.00%</c:formatCode>
                <c:ptCount val="13"/>
                <c:pt idx="0">
                  <c:v>1.2999999999999123E-4</c:v>
                </c:pt>
                <c:pt idx="1">
                  <c:v>1.9299999999999873E-3</c:v>
                </c:pt>
                <c:pt idx="2">
                  <c:v>2.7299999999999963E-3</c:v>
                </c:pt>
                <c:pt idx="3">
                  <c:v>3.5299999999999915E-3</c:v>
                </c:pt>
                <c:pt idx="4">
                  <c:v>3.7299999999999833E-3</c:v>
                </c:pt>
                <c:pt idx="5">
                  <c:v>4.5299999999999924E-3</c:v>
                </c:pt>
                <c:pt idx="6">
                  <c:v>4.4299999999999895E-3</c:v>
                </c:pt>
                <c:pt idx="7">
                  <c:v>4.5299999999999924E-3</c:v>
                </c:pt>
                <c:pt idx="8">
                  <c:v>4.9299999999999899E-3</c:v>
                </c:pt>
                <c:pt idx="9">
                  <c:v>4.5299999999999924E-3</c:v>
                </c:pt>
                <c:pt idx="10">
                  <c:v>3.9299999999999891E-3</c:v>
                </c:pt>
                <c:pt idx="11">
                  <c:v>3.3299999999999857E-3</c:v>
                </c:pt>
                <c:pt idx="12">
                  <c:v>2.7299999999999963E-3</c:v>
                </c:pt>
              </c:numCache>
            </c:numRef>
          </c:val>
          <c:extLst>
            <c:ext xmlns:c16="http://schemas.microsoft.com/office/drawing/2014/chart" uri="{C3380CC4-5D6E-409C-BE32-E72D297353CC}">
              <c16:uniqueId val="{00000000-60F9-4531-9DF5-BDE70B95E338}"/>
            </c:ext>
          </c:extLst>
        </c:ser>
        <c:ser>
          <c:idx val="1"/>
          <c:order val="1"/>
          <c:tx>
            <c:strRef>
              <c:f>'SA FRA Agreement'!$G$8</c:f>
              <c:strCache>
                <c:ptCount val="1"/>
                <c:pt idx="0">
                  <c:v>Implied rate change 3 months ago</c:v>
                </c:pt>
              </c:strCache>
            </c:strRef>
          </c:tx>
          <c:spPr>
            <a:pattFill prst="ltUpDiag">
              <a:fgClr>
                <a:srgbClr val="FFCCCC"/>
              </a:fgClr>
              <a:bgClr>
                <a:schemeClr val="bg1"/>
              </a:bgClr>
            </a:pattFill>
          </c:spPr>
          <c:invertIfNegative val="0"/>
          <c:dPt>
            <c:idx val="8"/>
            <c:invertIfNegative val="0"/>
            <c:bubble3D val="0"/>
            <c:extLst>
              <c:ext xmlns:c16="http://schemas.microsoft.com/office/drawing/2014/chart" uri="{C3380CC4-5D6E-409C-BE32-E72D297353CC}">
                <c16:uniqueId val="{00000001-60F9-4531-9DF5-BDE70B95E338}"/>
              </c:ext>
            </c:extLst>
          </c:dPt>
          <c:dPt>
            <c:idx val="9"/>
            <c:invertIfNegative val="0"/>
            <c:bubble3D val="0"/>
            <c:extLst>
              <c:ext xmlns:c16="http://schemas.microsoft.com/office/drawing/2014/chart" uri="{C3380CC4-5D6E-409C-BE32-E72D297353CC}">
                <c16:uniqueId val="{00000002-60F9-4531-9DF5-BDE70B95E338}"/>
              </c:ext>
            </c:extLst>
          </c:dPt>
          <c:dPt>
            <c:idx val="10"/>
            <c:invertIfNegative val="0"/>
            <c:bubble3D val="0"/>
            <c:extLst>
              <c:ext xmlns:c16="http://schemas.microsoft.com/office/drawing/2014/chart" uri="{C3380CC4-5D6E-409C-BE32-E72D297353CC}">
                <c16:uniqueId val="{00000003-60F9-4531-9DF5-BDE70B95E338}"/>
              </c:ext>
            </c:extLst>
          </c:dPt>
          <c:dPt>
            <c:idx val="11"/>
            <c:invertIfNegative val="0"/>
            <c:bubble3D val="0"/>
            <c:extLst>
              <c:ext xmlns:c16="http://schemas.microsoft.com/office/drawing/2014/chart" uri="{C3380CC4-5D6E-409C-BE32-E72D297353CC}">
                <c16:uniqueId val="{00000004-60F9-4531-9DF5-BDE70B95E338}"/>
              </c:ext>
            </c:extLst>
          </c:dPt>
          <c:dPt>
            <c:idx val="12"/>
            <c:invertIfNegative val="0"/>
            <c:bubble3D val="0"/>
            <c:extLst>
              <c:ext xmlns:c16="http://schemas.microsoft.com/office/drawing/2014/chart" uri="{C3380CC4-5D6E-409C-BE32-E72D297353CC}">
                <c16:uniqueId val="{00000005-60F9-4531-9DF5-BDE70B95E338}"/>
              </c:ext>
            </c:extLst>
          </c:dPt>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'SA FRA Agreement'!$G$9:$G$20</c:f>
              <c:numCache>
                <c:formatCode>0.00%</c:formatCode>
                <c:ptCount val="12"/>
                <c:pt idx="0">
                  <c:v>-3.7000000000000088E-3</c:v>
                </c:pt>
                <c:pt idx="1">
                  <c:v>-3.7999999999999978E-3</c:v>
                </c:pt>
                <c:pt idx="2">
                  <c:v>-4.6000000000000069E-3</c:v>
                </c:pt>
                <c:pt idx="3">
                  <c:v>-4.6999999999999958E-3</c:v>
                </c:pt>
                <c:pt idx="4">
                  <c:v>-5.5000000000000049E-3</c:v>
                </c:pt>
                <c:pt idx="5">
                  <c:v>-5.7000000000000106E-3</c:v>
                </c:pt>
                <c:pt idx="8">
                  <c:v>-5.5799999999999947E-3</c:v>
                </c:pt>
                <c:pt idx="9">
                  <c:v>-5.4799999999999988E-3</c:v>
                </c:pt>
                <c:pt idx="10">
                  <c:v>-5.2800000000000069E-3</c:v>
                </c:pt>
                <c:pt idx="11">
                  <c:v>-4.9799999999999983E-3</c:v>
                </c:pt>
              </c:numCache>
            </c:numRef>
          </c:val>
          <c:extLst>
            <c:ext xmlns:c16="http://schemas.microsoft.com/office/drawing/2014/chart" uri="{C3380CC4-5D6E-409C-BE32-E72D297353CC}">
              <c16:uniqueId val="{00000006-60F9-4531-9DF5-BDE70B95E338}"/>
            </c:ext>
          </c:extLst>
        </c:ser>
        <c:dLbls>
          <c:dLblPos val="outEnd"/>
          <c:showLegendKey val="0"/>
          <c:showVal val="1"/>
          <c:showCatName val="0"/>
          <c:showSerName val="0"/>
          <c:showPercent val="0"/>
          <c:showBubbleSize val="0"/>
        </c:dLbls>
        <c:gapWidth val="150"/>
        <c:axId val="540050944"/>
        <c:axId val="539711104"/>
      </c:barChart>
      <c:catAx>
        <c:axId val="540050944"/>
        <c:scaling>
          <c:orientation val="minMax"/>
        </c:scaling>
        <c:delete val="0"/>
        <c:axPos val="b"/>
        <c:title>
          <c:tx>
            <c:rich>
              <a:bodyPr/>
              <a:lstStyle/>
              <a:p>
                <a:pPr>
                  <a:defRPr/>
                </a:pPr>
                <a:r>
                  <a:rPr lang="en-US"/>
                  <a:t>Period </a:t>
                </a:r>
              </a:p>
            </c:rich>
          </c:tx>
          <c:overlay val="0"/>
        </c:title>
        <c:numFmt formatCode="General" sourceLinked="0"/>
        <c:majorTickMark val="out"/>
        <c:minorTickMark val="none"/>
        <c:tickLblPos val="low"/>
        <c:crossAx val="539711104"/>
        <c:crosses val="autoZero"/>
        <c:auto val="1"/>
        <c:lblAlgn val="ctr"/>
        <c:lblOffset val="100"/>
        <c:noMultiLvlLbl val="0"/>
      </c:catAx>
      <c:valAx>
        <c:axId val="539711104"/>
        <c:scaling>
          <c:orientation val="minMax"/>
        </c:scaling>
        <c:delete val="0"/>
        <c:axPos val="l"/>
        <c:title>
          <c:tx>
            <c:rich>
              <a:bodyPr rot="-5400000" vert="horz"/>
              <a:lstStyle/>
              <a:p>
                <a:pPr>
                  <a:defRPr/>
                </a:pPr>
                <a:r>
                  <a:rPr lang="en-US"/>
                  <a:t>Implied cumulative  change in 3 month rate</a:t>
                </a:r>
              </a:p>
            </c:rich>
          </c:tx>
          <c:overlay val="0"/>
        </c:title>
        <c:numFmt formatCode="0.00%" sourceLinked="1"/>
        <c:majorTickMark val="out"/>
        <c:minorTickMark val="none"/>
        <c:tickLblPos val="nextTo"/>
        <c:crossAx val="540050944"/>
        <c:crosses val="autoZero"/>
        <c:crossBetween val="between"/>
      </c:valAx>
    </c:plotArea>
    <c:legend>
      <c:legendPos val="b"/>
      <c:layout>
        <c:manualLayout>
          <c:xMode val="edge"/>
          <c:yMode val="edge"/>
          <c:x val="7.8163100712964589E-2"/>
          <c:y val="0.94043842507554443"/>
          <c:w val="0.88251645017880809"/>
          <c:h val="4.293952701508838E-2"/>
        </c:manualLayout>
      </c:layout>
      <c:overlay val="0"/>
    </c:legend>
    <c:plotVisOnly val="1"/>
    <c:dispBlanksAs val="gap"/>
    <c:showDLblsOverMax val="0"/>
  </c:chart>
  <c:spPr>
    <a:ln>
      <a:noFill/>
    </a:ln>
  </c:spPr>
  <c:txPr>
    <a:bodyPr/>
    <a:lstStyle/>
    <a:p>
      <a:pPr>
        <a:defRPr sz="800">
          <a:solidFill>
            <a:schemeClr val="bg1"/>
          </a:solidFill>
        </a:defRPr>
      </a:pPr>
      <a:endParaRPr lang="en-U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'SA GDP sectors'!$B$2</c:f>
              <c:strCache>
                <c:ptCount val="1"/>
                <c:pt idx="0">
                  <c:v>Q1 2025</c:v>
                </c:pt>
              </c:strCache>
            </c:strRef>
          </c:tx>
          <c:spPr>
            <a:solidFill>
              <a:schemeClr val="bg1">
                <a:lumMod val="85000"/>
              </a:schemeClr>
            </a:solidFill>
            <a:ln>
              <a:noFill/>
            </a:ln>
            <a:effectLst/>
          </c:spPr>
          <c:invertIfNegative val="0"/>
          <c:dPt>
            <c:idx val="1"/>
            <c:invertIfNegative val="0"/>
            <c:bubble3D val="0"/>
            <c:spPr>
              <a:solidFill>
                <a:srgbClr val="FF9999"/>
              </a:solidFill>
              <a:ln>
                <a:noFill/>
              </a:ln>
              <a:effectLst/>
            </c:spPr>
            <c:extLst>
              <c:ext xmlns:c16="http://schemas.microsoft.com/office/drawing/2014/chart" uri="{C3380CC4-5D6E-409C-BE32-E72D297353CC}">
                <c16:uniqueId val="{00000001-1A06-42B7-AB75-722621CFE6CB}"/>
              </c:ext>
            </c:extLst>
          </c:dPt>
          <c:dPt>
            <c:idx val="3"/>
            <c:invertIfNegative val="0"/>
            <c:bubble3D val="0"/>
            <c:spPr>
              <a:solidFill>
                <a:srgbClr val="FF9999"/>
              </a:solidFill>
              <a:ln>
                <a:noFill/>
              </a:ln>
              <a:effectLst/>
            </c:spPr>
            <c:extLst>
              <c:ext xmlns:c16="http://schemas.microsoft.com/office/drawing/2014/chart" uri="{C3380CC4-5D6E-409C-BE32-E72D297353CC}">
                <c16:uniqueId val="{00000003-1A06-42B7-AB75-722621CFE6CB}"/>
              </c:ext>
            </c:extLst>
          </c:dPt>
          <c:dPt>
            <c:idx val="4"/>
            <c:invertIfNegative val="0"/>
            <c:bubble3D val="0"/>
            <c:spPr>
              <a:solidFill>
                <a:srgbClr val="FF9999"/>
              </a:solidFill>
              <a:ln>
                <a:noFill/>
              </a:ln>
              <a:effectLst/>
            </c:spPr>
            <c:extLst>
              <c:ext xmlns:c16="http://schemas.microsoft.com/office/drawing/2014/chart" uri="{C3380CC4-5D6E-409C-BE32-E72D297353CC}">
                <c16:uniqueId val="{00000005-1A06-42B7-AB75-722621CFE6CB}"/>
              </c:ext>
            </c:extLst>
          </c:dPt>
          <c:dPt>
            <c:idx val="5"/>
            <c:invertIfNegative val="0"/>
            <c:bubble3D val="0"/>
            <c:spPr>
              <a:solidFill>
                <a:srgbClr val="FF9999"/>
              </a:solidFill>
              <a:ln>
                <a:noFill/>
              </a:ln>
              <a:effectLst/>
            </c:spPr>
            <c:extLst>
              <c:ext xmlns:c16="http://schemas.microsoft.com/office/drawing/2014/chart" uri="{C3380CC4-5D6E-409C-BE32-E72D297353CC}">
                <c16:uniqueId val="{00000007-1A06-42B7-AB75-722621CFE6CB}"/>
              </c:ext>
            </c:extLst>
          </c:dPt>
          <c:dPt>
            <c:idx val="7"/>
            <c:invertIfNegative val="0"/>
            <c:bubble3D val="0"/>
            <c:spPr>
              <a:solidFill>
                <a:srgbClr val="FF9999"/>
              </a:solidFill>
              <a:ln>
                <a:noFill/>
              </a:ln>
              <a:effectLst/>
            </c:spPr>
            <c:extLst>
              <c:ext xmlns:c16="http://schemas.microsoft.com/office/drawing/2014/chart" uri="{C3380CC4-5D6E-409C-BE32-E72D297353CC}">
                <c16:uniqueId val="{00000009-1A06-42B7-AB75-722621CFE6CB}"/>
              </c:ext>
            </c:extLst>
          </c:dPt>
          <c:dPt>
            <c:idx val="8"/>
            <c:invertIfNegative val="0"/>
            <c:bubble3D val="0"/>
            <c:spPr>
              <a:solidFill>
                <a:srgbClr val="FF9999"/>
              </a:solidFill>
              <a:ln>
                <a:noFill/>
              </a:ln>
              <a:effectLst/>
            </c:spPr>
            <c:extLst>
              <c:ext xmlns:c16="http://schemas.microsoft.com/office/drawing/2014/chart" uri="{C3380CC4-5D6E-409C-BE32-E72D297353CC}">
                <c16:uniqueId val="{0000000B-1A06-42B7-AB75-722621CFE6CB}"/>
              </c:ext>
            </c:extLst>
          </c:dPt>
          <c:dPt>
            <c:idx val="9"/>
            <c:invertIfNegative val="0"/>
            <c:bubble3D val="0"/>
            <c:spPr>
              <a:solidFill>
                <a:srgbClr val="F70942"/>
              </a:solidFill>
              <a:ln>
                <a:noFill/>
              </a:ln>
              <a:effectLst/>
            </c:spPr>
            <c:extLst>
              <c:ext xmlns:c16="http://schemas.microsoft.com/office/drawing/2014/chart" uri="{C3380CC4-5D6E-409C-BE32-E72D297353CC}">
                <c16:uniqueId val="{0000000D-1A06-42B7-AB75-722621CFE6CB}"/>
              </c:ext>
            </c:extLst>
          </c:dPt>
          <c:dLbls>
            <c:numFmt formatCode="0.0%" sourceLinked="0"/>
            <c:spPr>
              <a:noFill/>
              <a:ln>
                <a:noFill/>
              </a:ln>
              <a:effectLst/>
            </c:spPr>
            <c:txPr>
              <a:bodyPr rot="-5400000" spcFirstLastPara="1" vertOverflow="ellipsis" wrap="square" anchor="ctr" anchorCtr="1"/>
              <a:lstStyle/>
              <a:p>
                <a:pPr>
                  <a:defRPr sz="8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 GDP sectors'!$A$3:$A$12</c:f>
              <c:strCache>
                <c:ptCount val="10"/>
                <c:pt idx="0">
                  <c:v>Agriculture</c:v>
                </c:pt>
                <c:pt idx="1">
                  <c:v>Finance</c:v>
                </c:pt>
                <c:pt idx="2">
                  <c:v>Transport</c:v>
                </c:pt>
                <c:pt idx="3">
                  <c:v>Manufacturing</c:v>
                </c:pt>
                <c:pt idx="4">
                  <c:v>Mining</c:v>
                </c:pt>
                <c:pt idx="5">
                  <c:v>Construction</c:v>
                </c:pt>
                <c:pt idx="6">
                  <c:v>Trade </c:v>
                </c:pt>
                <c:pt idx="7">
                  <c:v>Electricty </c:v>
                </c:pt>
                <c:pt idx="8">
                  <c:v>Government </c:v>
                </c:pt>
                <c:pt idx="9">
                  <c:v>Personal sevices</c:v>
                </c:pt>
              </c:strCache>
            </c:strRef>
          </c:cat>
          <c:val>
            <c:numRef>
              <c:f>'SA GDP sectors'!$B$3:$B$12</c:f>
              <c:numCache>
                <c:formatCode>0.0%</c:formatCode>
                <c:ptCount val="10"/>
                <c:pt idx="0">
                  <c:v>0.16400000000000001</c:v>
                </c:pt>
                <c:pt idx="1">
                  <c:v>-5.0000000000000001E-3</c:v>
                </c:pt>
                <c:pt idx="2">
                  <c:v>2.4E-2</c:v>
                </c:pt>
                <c:pt idx="3">
                  <c:v>-1.4E-2</c:v>
                </c:pt>
                <c:pt idx="4">
                  <c:v>-3.3000000000000002E-2</c:v>
                </c:pt>
                <c:pt idx="5">
                  <c:v>-3.5999999999999997E-2</c:v>
                </c:pt>
                <c:pt idx="6">
                  <c:v>3.0000000000000001E-3</c:v>
                </c:pt>
                <c:pt idx="7">
                  <c:v>-2.7E-2</c:v>
                </c:pt>
                <c:pt idx="8">
                  <c:v>-2E-3</c:v>
                </c:pt>
                <c:pt idx="9">
                  <c:v>-1E-3</c:v>
                </c:pt>
              </c:numCache>
            </c:numRef>
          </c:val>
          <c:extLst>
            <c:ext xmlns:c16="http://schemas.microsoft.com/office/drawing/2014/chart" uri="{C3380CC4-5D6E-409C-BE32-E72D297353CC}">
              <c16:uniqueId val="{0000000E-1A06-42B7-AB75-722621CFE6CB}"/>
            </c:ext>
          </c:extLst>
        </c:ser>
        <c:ser>
          <c:idx val="1"/>
          <c:order val="1"/>
          <c:tx>
            <c:strRef>
              <c:f>'SA GDP sectors'!$C$2</c:f>
              <c:strCache>
                <c:ptCount val="1"/>
                <c:pt idx="0">
                  <c:v>Q2 2025</c:v>
                </c:pt>
              </c:strCache>
            </c:strRef>
          </c:tx>
          <c:spPr>
            <a:solidFill>
              <a:schemeClr val="bg1">
                <a:lumMod val="65000"/>
              </a:schemeClr>
            </a:solidFill>
            <a:ln>
              <a:noFill/>
            </a:ln>
            <a:effectLst/>
          </c:spPr>
          <c:invertIfNegative val="0"/>
          <c:dPt>
            <c:idx val="2"/>
            <c:invertIfNegative val="0"/>
            <c:bubble3D val="0"/>
            <c:spPr>
              <a:solidFill>
                <a:schemeClr val="bg1">
                  <a:lumMod val="65000"/>
                </a:schemeClr>
              </a:solidFill>
              <a:ln>
                <a:noFill/>
              </a:ln>
              <a:effectLst/>
            </c:spPr>
            <c:extLst>
              <c:ext xmlns:c16="http://schemas.microsoft.com/office/drawing/2014/chart" uri="{C3380CC4-5D6E-409C-BE32-E72D297353CC}">
                <c16:uniqueId val="{00000010-1A06-42B7-AB75-722621CFE6CB}"/>
              </c:ext>
            </c:extLst>
          </c:dPt>
          <c:dPt>
            <c:idx val="5"/>
            <c:invertIfNegative val="0"/>
            <c:bubble3D val="0"/>
            <c:spPr>
              <a:solidFill>
                <a:srgbClr val="FF6600"/>
              </a:solidFill>
              <a:ln>
                <a:noFill/>
              </a:ln>
              <a:effectLst/>
            </c:spPr>
            <c:extLst>
              <c:ext xmlns:c16="http://schemas.microsoft.com/office/drawing/2014/chart" uri="{C3380CC4-5D6E-409C-BE32-E72D297353CC}">
                <c16:uniqueId val="{00000012-1A06-42B7-AB75-722621CFE6CB}"/>
              </c:ext>
            </c:extLst>
          </c:dPt>
          <c:dLbls>
            <c:numFmt formatCode="0.0%" sourceLinked="0"/>
            <c:spPr>
              <a:noFill/>
              <a:ln>
                <a:noFill/>
              </a:ln>
              <a:effectLst/>
            </c:spPr>
            <c:txPr>
              <a:bodyPr rot="-5400000" spcFirstLastPara="1" vertOverflow="ellipsis" wrap="square" anchor="ctr" anchorCtr="1"/>
              <a:lstStyle/>
              <a:p>
                <a:pPr>
                  <a:defRPr sz="8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 GDP sectors'!$A$3:$A$12</c:f>
              <c:strCache>
                <c:ptCount val="10"/>
                <c:pt idx="0">
                  <c:v>Agriculture</c:v>
                </c:pt>
                <c:pt idx="1">
                  <c:v>Finance</c:v>
                </c:pt>
                <c:pt idx="2">
                  <c:v>Transport</c:v>
                </c:pt>
                <c:pt idx="3">
                  <c:v>Manufacturing</c:v>
                </c:pt>
                <c:pt idx="4">
                  <c:v>Mining</c:v>
                </c:pt>
                <c:pt idx="5">
                  <c:v>Construction</c:v>
                </c:pt>
                <c:pt idx="6">
                  <c:v>Trade </c:v>
                </c:pt>
                <c:pt idx="7">
                  <c:v>Electricty </c:v>
                </c:pt>
                <c:pt idx="8">
                  <c:v>Government </c:v>
                </c:pt>
                <c:pt idx="9">
                  <c:v>Personal sevices</c:v>
                </c:pt>
              </c:strCache>
            </c:strRef>
          </c:cat>
          <c:val>
            <c:numRef>
              <c:f>'SA GDP sectors'!$C$3:$C$12</c:f>
              <c:numCache>
                <c:formatCode>0.0%</c:formatCode>
                <c:ptCount val="10"/>
                <c:pt idx="0">
                  <c:v>1.2E-2</c:v>
                </c:pt>
                <c:pt idx="1">
                  <c:v>6.0000000000000001E-3</c:v>
                </c:pt>
                <c:pt idx="2">
                  <c:v>1E-3</c:v>
                </c:pt>
                <c:pt idx="3">
                  <c:v>1.2E-2</c:v>
                </c:pt>
                <c:pt idx="4">
                  <c:v>3.2000000000000001E-2</c:v>
                </c:pt>
                <c:pt idx="5">
                  <c:v>-8.0000000000000002E-3</c:v>
                </c:pt>
                <c:pt idx="6">
                  <c:v>1.0999999999999999E-2</c:v>
                </c:pt>
                <c:pt idx="7">
                  <c:v>1E-3</c:v>
                </c:pt>
                <c:pt idx="8">
                  <c:v>6.0000000000000001E-3</c:v>
                </c:pt>
                <c:pt idx="9">
                  <c:v>6.0000000000000001E-3</c:v>
                </c:pt>
              </c:numCache>
            </c:numRef>
          </c:val>
          <c:extLst>
            <c:ext xmlns:c16="http://schemas.microsoft.com/office/drawing/2014/chart" uri="{C3380CC4-5D6E-409C-BE32-E72D297353CC}">
              <c16:uniqueId val="{00000013-1A06-42B7-AB75-722621CFE6CB}"/>
            </c:ext>
          </c:extLst>
        </c:ser>
        <c:ser>
          <c:idx val="2"/>
          <c:order val="2"/>
          <c:tx>
            <c:strRef>
              <c:f>'SA GDP sectors'!$D$2</c:f>
              <c:strCache>
                <c:ptCount val="1"/>
                <c:pt idx="0">
                  <c:v>Q3 2025</c:v>
                </c:pt>
              </c:strCache>
            </c:strRef>
          </c:tx>
          <c:spPr>
            <a:solidFill>
              <a:schemeClr val="tx1">
                <a:lumMod val="65000"/>
                <a:lumOff val="35000"/>
              </a:schemeClr>
            </a:solidFill>
            <a:ln>
              <a:noFill/>
            </a:ln>
            <a:effectLst/>
          </c:spPr>
          <c:invertIfNegative val="0"/>
          <c:dPt>
            <c:idx val="7"/>
            <c:invertIfNegative val="0"/>
            <c:bubble3D val="0"/>
            <c:spPr>
              <a:solidFill>
                <a:srgbClr val="FF0000"/>
              </a:solidFill>
              <a:ln>
                <a:noFill/>
              </a:ln>
              <a:effectLst/>
            </c:spPr>
            <c:extLst>
              <c:ext xmlns:c16="http://schemas.microsoft.com/office/drawing/2014/chart" uri="{C3380CC4-5D6E-409C-BE32-E72D297353CC}">
                <c16:uniqueId val="{00000015-1A06-42B7-AB75-722621CFE6CB}"/>
              </c:ext>
            </c:extLst>
          </c:dPt>
          <c:dLbls>
            <c:spPr>
              <a:noFill/>
              <a:ln>
                <a:noFill/>
              </a:ln>
              <a:effectLst/>
            </c:spPr>
            <c:txPr>
              <a:bodyPr rot="-5400000" spcFirstLastPara="1" vertOverflow="ellipsis" wrap="square" anchor="ctr" anchorCtr="1"/>
              <a:lstStyle/>
              <a:p>
                <a:pPr>
                  <a:defRPr sz="8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 GDP sectors'!$A$3:$A$12</c:f>
              <c:strCache>
                <c:ptCount val="10"/>
                <c:pt idx="0">
                  <c:v>Agriculture</c:v>
                </c:pt>
                <c:pt idx="1">
                  <c:v>Finance</c:v>
                </c:pt>
                <c:pt idx="2">
                  <c:v>Transport</c:v>
                </c:pt>
                <c:pt idx="3">
                  <c:v>Manufacturing</c:v>
                </c:pt>
                <c:pt idx="4">
                  <c:v>Mining</c:v>
                </c:pt>
                <c:pt idx="5">
                  <c:v>Construction</c:v>
                </c:pt>
                <c:pt idx="6">
                  <c:v>Trade </c:v>
                </c:pt>
                <c:pt idx="7">
                  <c:v>Electricty </c:v>
                </c:pt>
                <c:pt idx="8">
                  <c:v>Government </c:v>
                </c:pt>
                <c:pt idx="9">
                  <c:v>Personal sevices</c:v>
                </c:pt>
              </c:strCache>
            </c:strRef>
          </c:cat>
          <c:val>
            <c:numRef>
              <c:f>'SA GDP sectors'!$D$3:$D$12</c:f>
              <c:numCache>
                <c:formatCode>0.0%</c:formatCode>
                <c:ptCount val="10"/>
                <c:pt idx="0">
                  <c:v>1.4E-2</c:v>
                </c:pt>
                <c:pt idx="1">
                  <c:v>0</c:v>
                </c:pt>
                <c:pt idx="2">
                  <c:v>5.0000000000000001E-3</c:v>
                </c:pt>
                <c:pt idx="3">
                  <c:v>2E-3</c:v>
                </c:pt>
                <c:pt idx="4">
                  <c:v>2.4E-2</c:v>
                </c:pt>
                <c:pt idx="5">
                  <c:v>1E-3</c:v>
                </c:pt>
                <c:pt idx="6">
                  <c:v>4.0000000000000001E-3</c:v>
                </c:pt>
                <c:pt idx="7">
                  <c:v>-2.5999999999999999E-2</c:v>
                </c:pt>
                <c:pt idx="8">
                  <c:v>6.0000000000000001E-3</c:v>
                </c:pt>
                <c:pt idx="9">
                  <c:v>2E-3</c:v>
                </c:pt>
              </c:numCache>
            </c:numRef>
          </c:val>
          <c:extLst>
            <c:ext xmlns:c16="http://schemas.microsoft.com/office/drawing/2014/chart" uri="{C3380CC4-5D6E-409C-BE32-E72D297353CC}">
              <c16:uniqueId val="{00000016-1A06-42B7-AB75-722621CFE6CB}"/>
            </c:ext>
          </c:extLst>
        </c:ser>
        <c:ser>
          <c:idx val="3"/>
          <c:order val="3"/>
          <c:tx>
            <c:strRef>
              <c:f>'SA GDP sectors'!$E$2</c:f>
              <c:strCache>
                <c:ptCount val="1"/>
                <c:pt idx="0">
                  <c:v>Q4 2025</c:v>
                </c:pt>
              </c:strCache>
            </c:strRef>
          </c:tx>
          <c:spPr>
            <a:solidFill>
              <a:srgbClr val="E8E8E8">
                <a:lumMod val="25000"/>
              </a:srgbClr>
            </a:solidFill>
            <a:ln>
              <a:noFill/>
            </a:ln>
            <a:effectLst/>
          </c:spPr>
          <c:invertIfNegative val="0"/>
          <c:dPt>
            <c:idx val="2"/>
            <c:invertIfNegative val="0"/>
            <c:bubble3D val="0"/>
            <c:spPr>
              <a:solidFill>
                <a:srgbClr val="E8E8E8">
                  <a:lumMod val="25000"/>
                </a:srgbClr>
              </a:solidFill>
              <a:ln>
                <a:noFill/>
              </a:ln>
              <a:effectLst/>
            </c:spPr>
            <c:extLst>
              <c:ext xmlns:c16="http://schemas.microsoft.com/office/drawing/2014/chart" uri="{C3380CC4-5D6E-409C-BE32-E72D297353CC}">
                <c16:uniqueId val="{00000018-1A06-42B7-AB75-722621CFE6CB}"/>
              </c:ext>
            </c:extLst>
          </c:dPt>
          <c:dPt>
            <c:idx val="3"/>
            <c:invertIfNegative val="0"/>
            <c:bubble3D val="0"/>
            <c:spPr>
              <a:solidFill>
                <a:srgbClr val="E8E8E8">
                  <a:lumMod val="25000"/>
                </a:srgbClr>
              </a:solidFill>
              <a:ln>
                <a:noFill/>
              </a:ln>
              <a:effectLst/>
            </c:spPr>
            <c:extLst>
              <c:ext xmlns:c16="http://schemas.microsoft.com/office/drawing/2014/chart" uri="{C3380CC4-5D6E-409C-BE32-E72D297353CC}">
                <c16:uniqueId val="{0000001A-1A06-42B7-AB75-722621CFE6CB}"/>
              </c:ext>
            </c:extLst>
          </c:dPt>
          <c:dPt>
            <c:idx val="4"/>
            <c:invertIfNegative val="0"/>
            <c:bubble3D val="0"/>
            <c:spPr>
              <a:solidFill>
                <a:srgbClr val="E8E8E8">
                  <a:lumMod val="25000"/>
                </a:srgbClr>
              </a:solidFill>
              <a:ln>
                <a:noFill/>
              </a:ln>
              <a:effectLst/>
            </c:spPr>
            <c:extLst>
              <c:ext xmlns:c16="http://schemas.microsoft.com/office/drawing/2014/chart" uri="{C3380CC4-5D6E-409C-BE32-E72D297353CC}">
                <c16:uniqueId val="{0000001C-1A06-42B7-AB75-722621CFE6CB}"/>
              </c:ext>
            </c:extLst>
          </c:dPt>
          <c:dPt>
            <c:idx val="5"/>
            <c:invertIfNegative val="0"/>
            <c:bubble3D val="0"/>
            <c:spPr>
              <a:solidFill>
                <a:srgbClr val="E8E8E8">
                  <a:lumMod val="25000"/>
                </a:srgbClr>
              </a:solidFill>
              <a:ln>
                <a:noFill/>
              </a:ln>
              <a:effectLst/>
            </c:spPr>
            <c:extLst>
              <c:ext xmlns:c16="http://schemas.microsoft.com/office/drawing/2014/chart" uri="{C3380CC4-5D6E-409C-BE32-E72D297353CC}">
                <c16:uniqueId val="{0000001E-1A06-42B7-AB75-722621CFE6CB}"/>
              </c:ext>
            </c:extLst>
          </c:dPt>
          <c:dPt>
            <c:idx val="7"/>
            <c:invertIfNegative val="0"/>
            <c:bubble3D val="0"/>
            <c:spPr>
              <a:solidFill>
                <a:srgbClr val="E8E8E8">
                  <a:lumMod val="25000"/>
                </a:srgbClr>
              </a:solidFill>
              <a:ln>
                <a:noFill/>
              </a:ln>
              <a:effectLst/>
            </c:spPr>
            <c:extLst>
              <c:ext xmlns:c16="http://schemas.microsoft.com/office/drawing/2014/chart" uri="{C3380CC4-5D6E-409C-BE32-E72D297353CC}">
                <c16:uniqueId val="{00000020-1A06-42B7-AB75-722621CFE6CB}"/>
              </c:ext>
            </c:extLst>
          </c:dPt>
          <c:dLbls>
            <c:spPr>
              <a:noFill/>
              <a:ln>
                <a:noFill/>
              </a:ln>
              <a:effectLst/>
            </c:spPr>
            <c:txPr>
              <a:bodyPr rot="-5400000" spcFirstLastPara="1" vertOverflow="ellipsis" wrap="square" anchor="ctr" anchorCtr="1"/>
              <a:lstStyle/>
              <a:p>
                <a:pPr>
                  <a:defRPr sz="8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 GDP sectors'!$A$3:$A$12</c:f>
              <c:strCache>
                <c:ptCount val="10"/>
                <c:pt idx="0">
                  <c:v>Agriculture</c:v>
                </c:pt>
                <c:pt idx="1">
                  <c:v>Finance</c:v>
                </c:pt>
                <c:pt idx="2">
                  <c:v>Transport</c:v>
                </c:pt>
                <c:pt idx="3">
                  <c:v>Manufacturing</c:v>
                </c:pt>
                <c:pt idx="4">
                  <c:v>Mining</c:v>
                </c:pt>
                <c:pt idx="5">
                  <c:v>Construction</c:v>
                </c:pt>
                <c:pt idx="6">
                  <c:v>Trade </c:v>
                </c:pt>
                <c:pt idx="7">
                  <c:v>Electricty </c:v>
                </c:pt>
                <c:pt idx="8">
                  <c:v>Government </c:v>
                </c:pt>
                <c:pt idx="9">
                  <c:v>Personal sevices</c:v>
                </c:pt>
              </c:strCache>
            </c:strRef>
          </c:cat>
          <c:val>
            <c:numRef>
              <c:f>'SA GDP sectors'!$E$3:$E$12</c:f>
              <c:numCache>
                <c:formatCode>0.0%</c:formatCode>
                <c:ptCount val="10"/>
                <c:pt idx="0">
                  <c:v>4.0000000000000001E-3</c:v>
                </c:pt>
                <c:pt idx="1">
                  <c:v>1.4E-2</c:v>
                </c:pt>
                <c:pt idx="2">
                  <c:v>-3.0000000000000001E-3</c:v>
                </c:pt>
                <c:pt idx="3">
                  <c:v>-6.0000000000000001E-3</c:v>
                </c:pt>
                <c:pt idx="4">
                  <c:v>-6.0000000000000001E-3</c:v>
                </c:pt>
                <c:pt idx="5">
                  <c:v>-1.2999999999999999E-2</c:v>
                </c:pt>
                <c:pt idx="6">
                  <c:v>8.9999999999999993E-3</c:v>
                </c:pt>
                <c:pt idx="7">
                  <c:v>-2.1999999999999999E-2</c:v>
                </c:pt>
                <c:pt idx="8">
                  <c:v>4.0000000000000001E-3</c:v>
                </c:pt>
                <c:pt idx="9">
                  <c:v>4.0000000000000001E-3</c:v>
                </c:pt>
              </c:numCache>
            </c:numRef>
          </c:val>
          <c:extLst>
            <c:ext xmlns:c16="http://schemas.microsoft.com/office/drawing/2014/chart" uri="{C3380CC4-5D6E-409C-BE32-E72D297353CC}">
              <c16:uniqueId val="{00000021-1A06-42B7-AB75-722621CFE6CB}"/>
            </c:ext>
          </c:extLst>
        </c:ser>
        <c:dLbls>
          <c:showLegendKey val="0"/>
          <c:showVal val="0"/>
          <c:showCatName val="0"/>
          <c:showSerName val="0"/>
          <c:showPercent val="0"/>
          <c:showBubbleSize val="0"/>
        </c:dLbls>
        <c:gapWidth val="219"/>
        <c:overlap val="-27"/>
        <c:axId val="1435575024"/>
        <c:axId val="1435575504"/>
      </c:barChart>
      <c:catAx>
        <c:axId val="143557502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crossAx val="1435575504"/>
        <c:crosses val="autoZero"/>
        <c:auto val="1"/>
        <c:lblAlgn val="ctr"/>
        <c:lblOffset val="300"/>
        <c:noMultiLvlLbl val="0"/>
      </c:catAx>
      <c:valAx>
        <c:axId val="1435575504"/>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bg1"/>
                    </a:solidFill>
                    <a:latin typeface="+mn-lt"/>
                    <a:ea typeface="+mn-ea"/>
                    <a:cs typeface="+mn-cs"/>
                  </a:defRPr>
                </a:pPr>
                <a:r>
                  <a:rPr lang="en-US"/>
                  <a:t>Growth rate (% q/q)</a:t>
                </a:r>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crossAx val="1435575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800">
          <a:solidFill>
            <a:schemeClr val="bg1"/>
          </a:solidFill>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'SA GDP'!$K$1</c:f>
              <c:strCache>
                <c:ptCount val="1"/>
                <c:pt idx="0">
                  <c:v>Household Final Consumption Expenditure</c:v>
                </c:pt>
              </c:strCache>
            </c:strRef>
          </c:tx>
          <c:spPr>
            <a:solidFill>
              <a:srgbClr val="F70942"/>
            </a:solidFill>
            <a:ln>
              <a:noFill/>
            </a:ln>
            <a:effectLst/>
          </c:spPr>
          <c:invertIfNegative val="0"/>
          <c:cat>
            <c:strRef>
              <c:f>'SA GDP'!$J$3:$J$6</c:f>
              <c:strCache>
                <c:ptCount val="4"/>
                <c:pt idx="0">
                  <c:v>Q1 2025</c:v>
                </c:pt>
                <c:pt idx="1">
                  <c:v>Q2 2025</c:v>
                </c:pt>
                <c:pt idx="2">
                  <c:v>Q3 2025</c:v>
                </c:pt>
                <c:pt idx="3">
                  <c:v>Q4 2025</c:v>
                </c:pt>
              </c:strCache>
            </c:strRef>
          </c:cat>
          <c:val>
            <c:numRef>
              <c:f>'SA GDP'!$K$3:$K$6</c:f>
              <c:numCache>
                <c:formatCode>General</c:formatCode>
                <c:ptCount val="4"/>
                <c:pt idx="0">
                  <c:v>0.3</c:v>
                </c:pt>
                <c:pt idx="1">
                  <c:v>0.9</c:v>
                </c:pt>
                <c:pt idx="2">
                  <c:v>0.6</c:v>
                </c:pt>
                <c:pt idx="3">
                  <c:v>0.8</c:v>
                </c:pt>
              </c:numCache>
            </c:numRef>
          </c:val>
          <c:extLst>
            <c:ext xmlns:c16="http://schemas.microsoft.com/office/drawing/2014/chart" uri="{C3380CC4-5D6E-409C-BE32-E72D297353CC}">
              <c16:uniqueId val="{00000000-5328-4023-9D12-F6B6FE4D90E4}"/>
            </c:ext>
          </c:extLst>
        </c:ser>
        <c:ser>
          <c:idx val="1"/>
          <c:order val="1"/>
          <c:tx>
            <c:strRef>
              <c:f>'SA GDP'!$L$1</c:f>
              <c:strCache>
                <c:ptCount val="1"/>
                <c:pt idx="0">
                  <c:v>Government Final Consumption Expenditure</c:v>
                </c:pt>
              </c:strCache>
            </c:strRef>
          </c:tx>
          <c:spPr>
            <a:solidFill>
              <a:srgbClr val="B20E68"/>
            </a:solidFill>
            <a:ln>
              <a:noFill/>
            </a:ln>
            <a:effectLst/>
          </c:spPr>
          <c:invertIfNegative val="0"/>
          <c:cat>
            <c:strRef>
              <c:f>'SA GDP'!$J$3:$J$6</c:f>
              <c:strCache>
                <c:ptCount val="4"/>
                <c:pt idx="0">
                  <c:v>Q1 2025</c:v>
                </c:pt>
                <c:pt idx="1">
                  <c:v>Q2 2025</c:v>
                </c:pt>
                <c:pt idx="2">
                  <c:v>Q3 2025</c:v>
                </c:pt>
                <c:pt idx="3">
                  <c:v>Q4 2025</c:v>
                </c:pt>
              </c:strCache>
            </c:strRef>
          </c:cat>
          <c:val>
            <c:numRef>
              <c:f>'SA GDP'!$L$3:$L$6</c:f>
              <c:numCache>
                <c:formatCode>General</c:formatCode>
                <c:ptCount val="4"/>
                <c:pt idx="0">
                  <c:v>0</c:v>
                </c:pt>
                <c:pt idx="1">
                  <c:v>0.2</c:v>
                </c:pt>
                <c:pt idx="2">
                  <c:v>0.1</c:v>
                </c:pt>
                <c:pt idx="3">
                  <c:v>0.1</c:v>
                </c:pt>
              </c:numCache>
            </c:numRef>
          </c:val>
          <c:extLst>
            <c:ext xmlns:c16="http://schemas.microsoft.com/office/drawing/2014/chart" uri="{C3380CC4-5D6E-409C-BE32-E72D297353CC}">
              <c16:uniqueId val="{00000001-5328-4023-9D12-F6B6FE4D90E4}"/>
            </c:ext>
          </c:extLst>
        </c:ser>
        <c:ser>
          <c:idx val="2"/>
          <c:order val="2"/>
          <c:tx>
            <c:strRef>
              <c:f>'SA GDP'!$M$1</c:f>
              <c:strCache>
                <c:ptCount val="1"/>
                <c:pt idx="0">
                  <c:v>Gross Fixed Capital Formation</c:v>
                </c:pt>
              </c:strCache>
            </c:strRef>
          </c:tx>
          <c:spPr>
            <a:solidFill>
              <a:srgbClr val="FF9999"/>
            </a:solidFill>
            <a:ln>
              <a:noFill/>
            </a:ln>
            <a:effectLst/>
          </c:spPr>
          <c:invertIfNegative val="0"/>
          <c:cat>
            <c:strRef>
              <c:f>'SA GDP'!$J$3:$J$6</c:f>
              <c:strCache>
                <c:ptCount val="4"/>
                <c:pt idx="0">
                  <c:v>Q1 2025</c:v>
                </c:pt>
                <c:pt idx="1">
                  <c:v>Q2 2025</c:v>
                </c:pt>
                <c:pt idx="2">
                  <c:v>Q3 2025</c:v>
                </c:pt>
                <c:pt idx="3">
                  <c:v>Q4 2025</c:v>
                </c:pt>
              </c:strCache>
            </c:strRef>
          </c:cat>
          <c:val>
            <c:numRef>
              <c:f>'SA GDP'!$M$3:$M$6</c:f>
              <c:numCache>
                <c:formatCode>General</c:formatCode>
                <c:ptCount val="4"/>
                <c:pt idx="0">
                  <c:v>-0.2</c:v>
                </c:pt>
                <c:pt idx="1">
                  <c:v>-0.2</c:v>
                </c:pt>
                <c:pt idx="2">
                  <c:v>0.2</c:v>
                </c:pt>
                <c:pt idx="3">
                  <c:v>0.2</c:v>
                </c:pt>
              </c:numCache>
            </c:numRef>
          </c:val>
          <c:extLst>
            <c:ext xmlns:c16="http://schemas.microsoft.com/office/drawing/2014/chart" uri="{C3380CC4-5D6E-409C-BE32-E72D297353CC}">
              <c16:uniqueId val="{00000002-5328-4023-9D12-F6B6FE4D90E4}"/>
            </c:ext>
          </c:extLst>
        </c:ser>
        <c:ser>
          <c:idx val="3"/>
          <c:order val="3"/>
          <c:tx>
            <c:strRef>
              <c:f>'SA GDP'!$N$1</c:f>
              <c:strCache>
                <c:ptCount val="1"/>
                <c:pt idx="0">
                  <c:v>Exports</c:v>
                </c:pt>
              </c:strCache>
            </c:strRef>
          </c:tx>
          <c:spPr>
            <a:solidFill>
              <a:schemeClr val="bg1">
                <a:lumMod val="75000"/>
              </a:schemeClr>
            </a:solidFill>
            <a:ln>
              <a:noFill/>
            </a:ln>
            <a:effectLst/>
          </c:spPr>
          <c:invertIfNegative val="0"/>
          <c:cat>
            <c:strRef>
              <c:f>'SA GDP'!$J$3:$J$6</c:f>
              <c:strCache>
                <c:ptCount val="4"/>
                <c:pt idx="0">
                  <c:v>Q1 2025</c:v>
                </c:pt>
                <c:pt idx="1">
                  <c:v>Q2 2025</c:v>
                </c:pt>
                <c:pt idx="2">
                  <c:v>Q3 2025</c:v>
                </c:pt>
                <c:pt idx="3">
                  <c:v>Q4 2025</c:v>
                </c:pt>
              </c:strCache>
            </c:strRef>
          </c:cat>
          <c:val>
            <c:numRef>
              <c:f>'SA GDP'!$N$3:$N$6</c:f>
              <c:numCache>
                <c:formatCode>General</c:formatCode>
                <c:ptCount val="4"/>
                <c:pt idx="0">
                  <c:v>0.2</c:v>
                </c:pt>
                <c:pt idx="1">
                  <c:v>-0.9</c:v>
                </c:pt>
                <c:pt idx="2">
                  <c:v>0.1</c:v>
                </c:pt>
                <c:pt idx="3">
                  <c:v>-0.1</c:v>
                </c:pt>
              </c:numCache>
            </c:numRef>
          </c:val>
          <c:extLst>
            <c:ext xmlns:c16="http://schemas.microsoft.com/office/drawing/2014/chart" uri="{C3380CC4-5D6E-409C-BE32-E72D297353CC}">
              <c16:uniqueId val="{00000003-5328-4023-9D12-F6B6FE4D90E4}"/>
            </c:ext>
          </c:extLst>
        </c:ser>
        <c:ser>
          <c:idx val="4"/>
          <c:order val="4"/>
          <c:tx>
            <c:strRef>
              <c:f>'SA GDP'!$O$1</c:f>
              <c:strCache>
                <c:ptCount val="1"/>
                <c:pt idx="0">
                  <c:v>Imports</c:v>
                </c:pt>
              </c:strCache>
            </c:strRef>
          </c:tx>
          <c:spPr>
            <a:solidFill>
              <a:schemeClr val="bg1">
                <a:lumMod val="50000"/>
              </a:schemeClr>
            </a:solidFill>
            <a:ln>
              <a:noFill/>
            </a:ln>
            <a:effectLst/>
          </c:spPr>
          <c:invertIfNegative val="0"/>
          <c:cat>
            <c:strRef>
              <c:f>'SA GDP'!$J$3:$J$6</c:f>
              <c:strCache>
                <c:ptCount val="4"/>
                <c:pt idx="0">
                  <c:v>Q1 2025</c:v>
                </c:pt>
                <c:pt idx="1">
                  <c:v>Q2 2025</c:v>
                </c:pt>
                <c:pt idx="2">
                  <c:v>Q3 2025</c:v>
                </c:pt>
                <c:pt idx="3">
                  <c:v>Q4 2025</c:v>
                </c:pt>
              </c:strCache>
            </c:strRef>
          </c:cat>
          <c:val>
            <c:numRef>
              <c:f>'SA GDP'!$O$3:$O$6</c:f>
              <c:numCache>
                <c:formatCode>General</c:formatCode>
                <c:ptCount val="4"/>
                <c:pt idx="0">
                  <c:v>-0.6</c:v>
                </c:pt>
                <c:pt idx="1">
                  <c:v>0.6</c:v>
                </c:pt>
                <c:pt idx="2">
                  <c:v>-0.6</c:v>
                </c:pt>
                <c:pt idx="3">
                  <c:v>-0.2</c:v>
                </c:pt>
              </c:numCache>
            </c:numRef>
          </c:val>
          <c:extLst>
            <c:ext xmlns:c16="http://schemas.microsoft.com/office/drawing/2014/chart" uri="{C3380CC4-5D6E-409C-BE32-E72D297353CC}">
              <c16:uniqueId val="{00000004-5328-4023-9D12-F6B6FE4D90E4}"/>
            </c:ext>
          </c:extLst>
        </c:ser>
        <c:ser>
          <c:idx val="5"/>
          <c:order val="5"/>
          <c:tx>
            <c:strRef>
              <c:f>'SA GDP'!$P$1</c:f>
              <c:strCache>
                <c:ptCount val="1"/>
                <c:pt idx="0">
                  <c:v>Changes in Inventories</c:v>
                </c:pt>
              </c:strCache>
            </c:strRef>
          </c:tx>
          <c:spPr>
            <a:solidFill>
              <a:srgbClr val="C00000"/>
            </a:solidFill>
            <a:ln>
              <a:noFill/>
            </a:ln>
            <a:effectLst/>
          </c:spPr>
          <c:invertIfNegative val="0"/>
          <c:cat>
            <c:strRef>
              <c:f>'SA GDP'!$J$3:$J$6</c:f>
              <c:strCache>
                <c:ptCount val="4"/>
                <c:pt idx="0">
                  <c:v>Q1 2025</c:v>
                </c:pt>
                <c:pt idx="1">
                  <c:v>Q2 2025</c:v>
                </c:pt>
                <c:pt idx="2">
                  <c:v>Q3 2025</c:v>
                </c:pt>
                <c:pt idx="3">
                  <c:v>Q4 2025</c:v>
                </c:pt>
              </c:strCache>
            </c:strRef>
          </c:cat>
          <c:val>
            <c:numRef>
              <c:f>'SA GDP'!$P$3:$P$6</c:f>
              <c:numCache>
                <c:formatCode>General</c:formatCode>
                <c:ptCount val="4"/>
                <c:pt idx="0">
                  <c:v>0.5</c:v>
                </c:pt>
                <c:pt idx="1">
                  <c:v>0.3</c:v>
                </c:pt>
                <c:pt idx="2">
                  <c:v>0.1</c:v>
                </c:pt>
                <c:pt idx="3">
                  <c:v>-0.5</c:v>
                </c:pt>
              </c:numCache>
            </c:numRef>
          </c:val>
          <c:extLst>
            <c:ext xmlns:c16="http://schemas.microsoft.com/office/drawing/2014/chart" uri="{C3380CC4-5D6E-409C-BE32-E72D297353CC}">
              <c16:uniqueId val="{00000005-5328-4023-9D12-F6B6FE4D90E4}"/>
            </c:ext>
          </c:extLst>
        </c:ser>
        <c:dLbls>
          <c:showLegendKey val="0"/>
          <c:showVal val="0"/>
          <c:showCatName val="0"/>
          <c:showSerName val="0"/>
          <c:showPercent val="0"/>
          <c:showBubbleSize val="0"/>
        </c:dLbls>
        <c:gapWidth val="150"/>
        <c:overlap val="100"/>
        <c:axId val="408468015"/>
        <c:axId val="408470415"/>
      </c:barChart>
      <c:lineChart>
        <c:grouping val="standard"/>
        <c:varyColors val="0"/>
        <c:ser>
          <c:idx val="6"/>
          <c:order val="6"/>
          <c:tx>
            <c:strRef>
              <c:f>'SA GDP'!$Q$1</c:f>
              <c:strCache>
                <c:ptCount val="1"/>
                <c:pt idx="0">
                  <c:v>SA GDP (q/q)</c:v>
                </c:pt>
              </c:strCache>
            </c:strRef>
          </c:tx>
          <c:spPr>
            <a:ln w="28575" cap="rnd">
              <a:solidFill>
                <a:sysClr val="window" lastClr="FFFFFF"/>
              </a:solidFill>
              <a:round/>
            </a:ln>
            <a:effectLst/>
          </c:spPr>
          <c:marker>
            <c:symbol val="circle"/>
            <c:size val="5"/>
            <c:spPr>
              <a:solidFill>
                <a:sysClr val="window" lastClr="FFFFFF"/>
              </a:solidFill>
              <a:ln w="9525">
                <a:solidFill>
                  <a:sysClr val="window" lastClr="FFFFFF"/>
                </a:solidFill>
              </a:ln>
              <a:effectLst/>
            </c:spPr>
          </c:marker>
          <c:dLbls>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 GDP'!$J$3:$J$6</c:f>
              <c:strCache>
                <c:ptCount val="4"/>
                <c:pt idx="0">
                  <c:v>Q1 2025</c:v>
                </c:pt>
                <c:pt idx="1">
                  <c:v>Q2 2025</c:v>
                </c:pt>
                <c:pt idx="2">
                  <c:v>Q3 2025</c:v>
                </c:pt>
                <c:pt idx="3">
                  <c:v>Q4 2025</c:v>
                </c:pt>
              </c:strCache>
            </c:strRef>
          </c:cat>
          <c:val>
            <c:numRef>
              <c:f>'SA GDP'!$Q$3:$Q$6</c:f>
              <c:numCache>
                <c:formatCode>General</c:formatCode>
                <c:ptCount val="4"/>
                <c:pt idx="0">
                  <c:v>0.1</c:v>
                </c:pt>
                <c:pt idx="1">
                  <c:v>0.8</c:v>
                </c:pt>
                <c:pt idx="2">
                  <c:v>0.3</c:v>
                </c:pt>
                <c:pt idx="3">
                  <c:v>0.4</c:v>
                </c:pt>
              </c:numCache>
            </c:numRef>
          </c:val>
          <c:smooth val="0"/>
          <c:extLst>
            <c:ext xmlns:c16="http://schemas.microsoft.com/office/drawing/2014/chart" uri="{C3380CC4-5D6E-409C-BE32-E72D297353CC}">
              <c16:uniqueId val="{00000006-5328-4023-9D12-F6B6FE4D90E4}"/>
            </c:ext>
          </c:extLst>
        </c:ser>
        <c:dLbls>
          <c:showLegendKey val="0"/>
          <c:showVal val="0"/>
          <c:showCatName val="0"/>
          <c:showSerName val="0"/>
          <c:showPercent val="0"/>
          <c:showBubbleSize val="0"/>
        </c:dLbls>
        <c:marker val="1"/>
        <c:smooth val="0"/>
        <c:axId val="408468015"/>
        <c:axId val="408470415"/>
      </c:lineChart>
      <c:catAx>
        <c:axId val="408468015"/>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crossAx val="408470415"/>
        <c:crosses val="autoZero"/>
        <c:auto val="1"/>
        <c:lblAlgn val="ctr"/>
        <c:lblOffset val="100"/>
        <c:noMultiLvlLbl val="0"/>
      </c:catAx>
      <c:valAx>
        <c:axId val="408470415"/>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bg1"/>
                    </a:solidFill>
                    <a:latin typeface="+mn-lt"/>
                    <a:ea typeface="+mn-ea"/>
                    <a:cs typeface="+mn-cs"/>
                  </a:defRPr>
                </a:pPr>
                <a:r>
                  <a:rPr lang="en-US"/>
                  <a:t>GDP Contribution (%)</a:t>
                </a:r>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crossAx val="4084680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800">
          <a:solidFill>
            <a:schemeClr val="bg1"/>
          </a:solidFill>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 vehicle Exports to USWorld'!$C$1</c:f>
              <c:strCache>
                <c:ptCount val="1"/>
                <c:pt idx="0">
                  <c:v>US</c:v>
                </c:pt>
              </c:strCache>
            </c:strRef>
          </c:tx>
          <c:spPr>
            <a:solidFill>
              <a:srgbClr val="DC0037"/>
            </a:solidFill>
            <a:ln>
              <a:noFill/>
            </a:ln>
            <a:effectLst/>
          </c:spPr>
          <c:invertIfNegative val="0"/>
          <c:cat>
            <c:numRef>
              <c:f>'SA vehicle Exports to USWorld'!$A$13:$A$21</c:f>
              <c:numCache>
                <c:formatCode>General</c:formatCode>
                <c:ptCount val="9"/>
                <c:pt idx="0">
                  <c:v>2017</c:v>
                </c:pt>
                <c:pt idx="1">
                  <c:v>2018</c:v>
                </c:pt>
                <c:pt idx="2">
                  <c:v>2019</c:v>
                </c:pt>
                <c:pt idx="3">
                  <c:v>2020</c:v>
                </c:pt>
                <c:pt idx="4">
                  <c:v>2021</c:v>
                </c:pt>
                <c:pt idx="5">
                  <c:v>2022</c:v>
                </c:pt>
                <c:pt idx="6">
                  <c:v>2023</c:v>
                </c:pt>
                <c:pt idx="7">
                  <c:v>2024</c:v>
                </c:pt>
                <c:pt idx="8">
                  <c:v>2025</c:v>
                </c:pt>
              </c:numCache>
            </c:numRef>
          </c:cat>
          <c:val>
            <c:numRef>
              <c:f>'SA vehicle Exports to USWorld'!$C$13:$C$21</c:f>
              <c:numCache>
                <c:formatCode>General</c:formatCode>
                <c:ptCount val="9"/>
                <c:pt idx="0">
                  <c:v>1.1583589999999999</c:v>
                </c:pt>
                <c:pt idx="1">
                  <c:v>0.435915</c:v>
                </c:pt>
                <c:pt idx="2">
                  <c:v>0.44453500000000001</c:v>
                </c:pt>
                <c:pt idx="3">
                  <c:v>0.60457799999999995</c:v>
                </c:pt>
                <c:pt idx="4">
                  <c:v>0.87879499999999999</c:v>
                </c:pt>
                <c:pt idx="5">
                  <c:v>1.022351</c:v>
                </c:pt>
                <c:pt idx="6">
                  <c:v>1.2193529999999999</c:v>
                </c:pt>
                <c:pt idx="7">
                  <c:v>1.403451</c:v>
                </c:pt>
                <c:pt idx="8">
                  <c:v>1.009123</c:v>
                </c:pt>
              </c:numCache>
            </c:numRef>
          </c:val>
          <c:extLst>
            <c:ext xmlns:c16="http://schemas.microsoft.com/office/drawing/2014/chart" uri="{C3380CC4-5D6E-409C-BE32-E72D297353CC}">
              <c16:uniqueId val="{00000000-5069-4C53-8A2F-A2B5688D0284}"/>
            </c:ext>
          </c:extLst>
        </c:ser>
        <c:ser>
          <c:idx val="1"/>
          <c:order val="1"/>
          <c:tx>
            <c:strRef>
              <c:f>'SA vehicle Exports to USWorld'!$D$1</c:f>
              <c:strCache>
                <c:ptCount val="1"/>
                <c:pt idx="0">
                  <c:v>Rest of World</c:v>
                </c:pt>
              </c:strCache>
            </c:strRef>
          </c:tx>
          <c:spPr>
            <a:solidFill>
              <a:schemeClr val="bg2">
                <a:lumMod val="75000"/>
              </a:schemeClr>
            </a:solidFill>
            <a:ln>
              <a:noFill/>
            </a:ln>
            <a:effectLst/>
          </c:spPr>
          <c:invertIfNegative val="0"/>
          <c:cat>
            <c:numRef>
              <c:f>'SA vehicle Exports to USWorld'!$A$13:$A$21</c:f>
              <c:numCache>
                <c:formatCode>General</c:formatCode>
                <c:ptCount val="9"/>
                <c:pt idx="0">
                  <c:v>2017</c:v>
                </c:pt>
                <c:pt idx="1">
                  <c:v>2018</c:v>
                </c:pt>
                <c:pt idx="2">
                  <c:v>2019</c:v>
                </c:pt>
                <c:pt idx="3">
                  <c:v>2020</c:v>
                </c:pt>
                <c:pt idx="4">
                  <c:v>2021</c:v>
                </c:pt>
                <c:pt idx="5">
                  <c:v>2022</c:v>
                </c:pt>
                <c:pt idx="6">
                  <c:v>2023</c:v>
                </c:pt>
                <c:pt idx="7">
                  <c:v>2024</c:v>
                </c:pt>
                <c:pt idx="8">
                  <c:v>2025</c:v>
                </c:pt>
              </c:numCache>
            </c:numRef>
          </c:cat>
          <c:val>
            <c:numRef>
              <c:f>'SA vehicle Exports to USWorld'!$D$13:$D$21</c:f>
              <c:numCache>
                <c:formatCode>General</c:formatCode>
                <c:ptCount val="9"/>
                <c:pt idx="0">
                  <c:v>8.6613860000000003</c:v>
                </c:pt>
                <c:pt idx="1">
                  <c:v>10.545131</c:v>
                </c:pt>
                <c:pt idx="2">
                  <c:v>11.011251</c:v>
                </c:pt>
                <c:pt idx="3">
                  <c:v>7.7526460000000004</c:v>
                </c:pt>
                <c:pt idx="4">
                  <c:v>9.8024470000000008</c:v>
                </c:pt>
                <c:pt idx="5">
                  <c:v>10.154178</c:v>
                </c:pt>
                <c:pt idx="6">
                  <c:v>11.520925</c:v>
                </c:pt>
                <c:pt idx="7">
                  <c:v>11.165234999999999</c:v>
                </c:pt>
                <c:pt idx="8">
                  <c:v>14.2491</c:v>
                </c:pt>
              </c:numCache>
            </c:numRef>
          </c:val>
          <c:extLst>
            <c:ext xmlns:c16="http://schemas.microsoft.com/office/drawing/2014/chart" uri="{C3380CC4-5D6E-409C-BE32-E72D297353CC}">
              <c16:uniqueId val="{00000001-5069-4C53-8A2F-A2B5688D0284}"/>
            </c:ext>
          </c:extLst>
        </c:ser>
        <c:dLbls>
          <c:showLegendKey val="0"/>
          <c:showVal val="0"/>
          <c:showCatName val="0"/>
          <c:showSerName val="0"/>
          <c:showPercent val="0"/>
          <c:showBubbleSize val="0"/>
        </c:dLbls>
        <c:gapWidth val="219"/>
        <c:axId val="117694256"/>
        <c:axId val="117695216"/>
      </c:barChart>
      <c:lineChart>
        <c:grouping val="standard"/>
        <c:varyColors val="0"/>
        <c:ser>
          <c:idx val="2"/>
          <c:order val="2"/>
          <c:tx>
            <c:strRef>
              <c:f>'SA vehicle Exports to USWorld'!$E$1</c:f>
              <c:strCache>
                <c:ptCount val="1"/>
                <c:pt idx="0">
                  <c:v>Proportion of exports to the US</c:v>
                </c:pt>
              </c:strCache>
            </c:strRef>
          </c:tx>
          <c:spPr>
            <a:ln w="28575" cap="rnd">
              <a:solidFill>
                <a:srgbClr val="DC0037"/>
              </a:solidFill>
              <a:round/>
            </a:ln>
            <a:effectLst/>
          </c:spPr>
          <c:marker>
            <c:symbol val="none"/>
          </c:marker>
          <c:cat>
            <c:numRef>
              <c:f>'SA vehicle Exports to USWorld'!$A$13:$A$21</c:f>
              <c:numCache>
                <c:formatCode>General</c:formatCode>
                <c:ptCount val="9"/>
                <c:pt idx="0">
                  <c:v>2017</c:v>
                </c:pt>
                <c:pt idx="1">
                  <c:v>2018</c:v>
                </c:pt>
                <c:pt idx="2">
                  <c:v>2019</c:v>
                </c:pt>
                <c:pt idx="3">
                  <c:v>2020</c:v>
                </c:pt>
                <c:pt idx="4">
                  <c:v>2021</c:v>
                </c:pt>
                <c:pt idx="5">
                  <c:v>2022</c:v>
                </c:pt>
                <c:pt idx="6">
                  <c:v>2023</c:v>
                </c:pt>
                <c:pt idx="7">
                  <c:v>2024</c:v>
                </c:pt>
                <c:pt idx="8">
                  <c:v>2025</c:v>
                </c:pt>
              </c:numCache>
            </c:numRef>
          </c:cat>
          <c:val>
            <c:numRef>
              <c:f>'SA vehicle Exports to USWorld'!$E$13:$E$21</c:f>
              <c:numCache>
                <c:formatCode>0.0%</c:formatCode>
                <c:ptCount val="9"/>
                <c:pt idx="0">
                  <c:v>0.11796222814339884</c:v>
                </c:pt>
                <c:pt idx="1">
                  <c:v>3.9697037968878378E-2</c:v>
                </c:pt>
                <c:pt idx="2">
                  <c:v>3.8804408532072787E-2</c:v>
                </c:pt>
                <c:pt idx="3">
                  <c:v>7.2341964269475117E-2</c:v>
                </c:pt>
                <c:pt idx="4">
                  <c:v>8.227460814013951E-2</c:v>
                </c:pt>
                <c:pt idx="5">
                  <c:v>9.1473032459361933E-2</c:v>
                </c:pt>
                <c:pt idx="6">
                  <c:v>9.570850808750013E-2</c:v>
                </c:pt>
                <c:pt idx="7">
                  <c:v>0.11166250791848886</c:v>
                </c:pt>
                <c:pt idx="8">
                  <c:v>6.6136338418962687E-2</c:v>
                </c:pt>
              </c:numCache>
            </c:numRef>
          </c:val>
          <c:smooth val="0"/>
          <c:extLst>
            <c:ext xmlns:c16="http://schemas.microsoft.com/office/drawing/2014/chart" uri="{C3380CC4-5D6E-409C-BE32-E72D297353CC}">
              <c16:uniqueId val="{00000002-5069-4C53-8A2F-A2B5688D0284}"/>
            </c:ext>
          </c:extLst>
        </c:ser>
        <c:dLbls>
          <c:showLegendKey val="0"/>
          <c:showVal val="0"/>
          <c:showCatName val="0"/>
          <c:showSerName val="0"/>
          <c:showPercent val="0"/>
          <c:showBubbleSize val="0"/>
        </c:dLbls>
        <c:marker val="1"/>
        <c:smooth val="0"/>
        <c:axId val="736701088"/>
        <c:axId val="736708288"/>
      </c:lineChart>
      <c:catAx>
        <c:axId val="117694256"/>
        <c:scaling>
          <c:orientation val="minMax"/>
        </c:scaling>
        <c:delete val="0"/>
        <c:axPos val="b"/>
        <c:numFmt formatCode="General" sourceLinked="1"/>
        <c:majorTickMark val="none"/>
        <c:minorTickMark val="none"/>
        <c:tickLblPos val="nextTo"/>
        <c:spPr>
          <a:noFill/>
          <a:ln w="9525" cap="flat" cmpd="sng" algn="ctr">
            <a:solidFill>
              <a:schemeClr val="bg2">
                <a:lumMod val="90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17695216"/>
        <c:crosses val="autoZero"/>
        <c:auto val="1"/>
        <c:lblAlgn val="ctr"/>
        <c:lblOffset val="100"/>
        <c:noMultiLvlLbl val="0"/>
      </c:catAx>
      <c:valAx>
        <c:axId val="117695216"/>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000" b="0" i="0" u="none" strike="noStrike" kern="1200" baseline="0">
                    <a:solidFill>
                      <a:schemeClr val="bg1"/>
                    </a:solidFill>
                    <a:latin typeface="+mn-lt"/>
                    <a:ea typeface="+mn-ea"/>
                    <a:cs typeface="+mn-cs"/>
                  </a:defRPr>
                </a:pPr>
                <a:r>
                  <a:rPr lang="en-ZA"/>
                  <a:t>Exports ($ Million)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ZA"/>
            </a:p>
          </c:txPr>
        </c:title>
        <c:numFmt formatCode="General" sourceLinked="1"/>
        <c:majorTickMark val="none"/>
        <c:minorTickMark val="none"/>
        <c:tickLblPos val="nextTo"/>
        <c:spPr>
          <a:noFill/>
          <a:ln>
            <a:solidFill>
              <a:schemeClr val="bg2">
                <a:lumMod val="90000"/>
              </a:schemeClr>
            </a:solid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17694256"/>
        <c:crosses val="autoZero"/>
        <c:crossBetween val="between"/>
      </c:valAx>
      <c:valAx>
        <c:axId val="736708288"/>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bg1"/>
                    </a:solidFill>
                    <a:latin typeface="+mn-lt"/>
                    <a:ea typeface="+mn-ea"/>
                    <a:cs typeface="+mn-cs"/>
                  </a:defRPr>
                </a:pPr>
                <a:r>
                  <a:rPr lang="en-ZA"/>
                  <a:t>Percentage of exports to US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ZA"/>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36701088"/>
        <c:crosses val="max"/>
        <c:crossBetween val="between"/>
      </c:valAx>
      <c:catAx>
        <c:axId val="736701088"/>
        <c:scaling>
          <c:orientation val="minMax"/>
        </c:scaling>
        <c:delete val="1"/>
        <c:axPos val="b"/>
        <c:numFmt formatCode="General" sourceLinked="1"/>
        <c:majorTickMark val="out"/>
        <c:minorTickMark val="none"/>
        <c:tickLblPos val="nextTo"/>
        <c:crossAx val="73670828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spPr>
            <a:ln>
              <a:noFill/>
            </a:ln>
          </c:spPr>
          <c:dPt>
            <c:idx val="0"/>
            <c:bubble3D val="0"/>
            <c:spPr>
              <a:solidFill>
                <a:schemeClr val="accent4"/>
              </a:solidFill>
              <a:ln w="19050">
                <a:noFill/>
              </a:ln>
              <a:effectLst/>
            </c:spPr>
            <c:extLst>
              <c:ext xmlns:c16="http://schemas.microsoft.com/office/drawing/2014/chart" uri="{C3380CC4-5D6E-409C-BE32-E72D297353CC}">
                <c16:uniqueId val="{00000001-B885-40FA-A1E6-F86798AE0401}"/>
              </c:ext>
            </c:extLst>
          </c:dPt>
          <c:dPt>
            <c:idx val="1"/>
            <c:bubble3D val="0"/>
            <c:spPr>
              <a:solidFill>
                <a:schemeClr val="accent3"/>
              </a:solidFill>
              <a:ln w="19050">
                <a:noFill/>
              </a:ln>
              <a:effectLst/>
            </c:spPr>
            <c:extLst>
              <c:ext xmlns:c16="http://schemas.microsoft.com/office/drawing/2014/chart" uri="{C3380CC4-5D6E-409C-BE32-E72D297353CC}">
                <c16:uniqueId val="{00000003-B885-40FA-A1E6-F86798AE0401}"/>
              </c:ext>
            </c:extLst>
          </c:dPt>
          <c:dPt>
            <c:idx val="2"/>
            <c:bubble3D val="0"/>
            <c:spPr>
              <a:solidFill>
                <a:schemeClr val="accent2"/>
              </a:solidFill>
              <a:ln w="19050">
                <a:noFill/>
              </a:ln>
              <a:effectLst/>
            </c:spPr>
            <c:extLst>
              <c:ext xmlns:c16="http://schemas.microsoft.com/office/drawing/2014/chart" uri="{C3380CC4-5D6E-409C-BE32-E72D297353CC}">
                <c16:uniqueId val="{00000005-B885-40FA-A1E6-F86798AE0401}"/>
              </c:ext>
            </c:extLst>
          </c:dPt>
          <c:dPt>
            <c:idx val="3"/>
            <c:bubble3D val="0"/>
            <c:spPr>
              <a:solidFill>
                <a:schemeClr val="accent1"/>
              </a:solidFill>
              <a:ln w="19050">
                <a:noFill/>
              </a:ln>
              <a:effectLst/>
            </c:spPr>
            <c:extLst>
              <c:ext xmlns:c16="http://schemas.microsoft.com/office/drawing/2014/chart" uri="{C3380CC4-5D6E-409C-BE32-E72D297353CC}">
                <c16:uniqueId val="{00000007-B885-40FA-A1E6-F86798AE0401}"/>
              </c:ext>
            </c:extLst>
          </c:dPt>
          <c:dPt>
            <c:idx val="4"/>
            <c:bubble3D val="0"/>
            <c:spPr>
              <a:solidFill>
                <a:schemeClr val="accent1">
                  <a:lumMod val="60000"/>
                  <a:lumOff val="40000"/>
                </a:schemeClr>
              </a:solidFill>
              <a:ln w="19050">
                <a:noFill/>
              </a:ln>
              <a:effectLst/>
            </c:spPr>
            <c:extLst>
              <c:ext xmlns:c16="http://schemas.microsoft.com/office/drawing/2014/chart" uri="{C3380CC4-5D6E-409C-BE32-E72D297353CC}">
                <c16:uniqueId val="{00000009-B885-40FA-A1E6-F86798AE0401}"/>
              </c:ext>
            </c:extLst>
          </c:dPt>
          <c:dPt>
            <c:idx val="5"/>
            <c:bubble3D val="0"/>
            <c:spPr>
              <a:solidFill>
                <a:schemeClr val="accent1">
                  <a:lumMod val="40000"/>
                  <a:lumOff val="60000"/>
                </a:schemeClr>
              </a:solidFill>
              <a:ln w="19050">
                <a:noFill/>
              </a:ln>
              <a:effectLst/>
            </c:spPr>
            <c:extLst>
              <c:ext xmlns:c16="http://schemas.microsoft.com/office/drawing/2014/chart" uri="{C3380CC4-5D6E-409C-BE32-E72D297353CC}">
                <c16:uniqueId val="{0000000B-B885-40FA-A1E6-F86798AE0401}"/>
              </c:ext>
            </c:extLst>
          </c:dPt>
          <c:dPt>
            <c:idx val="6"/>
            <c:bubble3D val="0"/>
            <c:spPr>
              <a:solidFill>
                <a:schemeClr val="accent5">
                  <a:lumMod val="20000"/>
                  <a:lumOff val="80000"/>
                </a:schemeClr>
              </a:solidFill>
              <a:ln w="19050">
                <a:noFill/>
              </a:ln>
              <a:effectLst/>
            </c:spPr>
            <c:extLst>
              <c:ext xmlns:c16="http://schemas.microsoft.com/office/drawing/2014/chart" uri="{C3380CC4-5D6E-409C-BE32-E72D297353CC}">
                <c16:uniqueId val="{0000000D-B885-40FA-A1E6-F86798AE0401}"/>
              </c:ext>
            </c:extLst>
          </c:dPt>
          <c:dPt>
            <c:idx val="7"/>
            <c:bubble3D val="0"/>
            <c:spPr>
              <a:solidFill>
                <a:schemeClr val="tx1">
                  <a:lumMod val="95000"/>
                </a:schemeClr>
              </a:solidFill>
              <a:ln w="19050">
                <a:noFill/>
              </a:ln>
              <a:effectLst/>
            </c:spPr>
            <c:extLst>
              <c:ext xmlns:c16="http://schemas.microsoft.com/office/drawing/2014/chart" uri="{C3380CC4-5D6E-409C-BE32-E72D297353CC}">
                <c16:uniqueId val="{0000000F-B885-40FA-A1E6-F86798AE0401}"/>
              </c:ext>
            </c:extLst>
          </c:dPt>
          <c:dPt>
            <c:idx val="8"/>
            <c:bubble3D val="0"/>
            <c:spPr>
              <a:solidFill>
                <a:schemeClr val="bg1"/>
              </a:solidFill>
              <a:ln w="19050">
                <a:noFill/>
              </a:ln>
              <a:effectLst/>
            </c:spPr>
            <c:extLst>
              <c:ext xmlns:c16="http://schemas.microsoft.com/office/drawing/2014/chart" uri="{C3380CC4-5D6E-409C-BE32-E72D297353CC}">
                <c16:uniqueId val="{00000011-B885-40FA-A1E6-F86798AE0401}"/>
              </c:ext>
            </c:extLst>
          </c:dPt>
          <c:dPt>
            <c:idx val="9"/>
            <c:bubble3D val="0"/>
            <c:spPr>
              <a:solidFill>
                <a:schemeClr val="bg1">
                  <a:lumMod val="90000"/>
                </a:schemeClr>
              </a:solidFill>
              <a:ln w="19050">
                <a:noFill/>
              </a:ln>
              <a:effectLst/>
            </c:spPr>
            <c:extLst>
              <c:ext xmlns:c16="http://schemas.microsoft.com/office/drawing/2014/chart" uri="{C3380CC4-5D6E-409C-BE32-E72D297353CC}">
                <c16:uniqueId val="{00000013-B885-40FA-A1E6-F86798AE0401}"/>
              </c:ext>
            </c:extLst>
          </c:dPt>
          <c:dPt>
            <c:idx val="10"/>
            <c:bubble3D val="0"/>
            <c:spPr>
              <a:solidFill>
                <a:schemeClr val="bg2">
                  <a:lumMod val="75000"/>
                </a:schemeClr>
              </a:solidFill>
              <a:ln w="19050">
                <a:noFill/>
              </a:ln>
              <a:effectLst/>
            </c:spPr>
            <c:extLst>
              <c:ext xmlns:c16="http://schemas.microsoft.com/office/drawing/2014/chart" uri="{C3380CC4-5D6E-409C-BE32-E72D297353CC}">
                <c16:uniqueId val="{00000015-B885-40FA-A1E6-F86798AE0401}"/>
              </c:ext>
            </c:extLst>
          </c:dPt>
          <c:dPt>
            <c:idx val="11"/>
            <c:bubble3D val="0"/>
            <c:spPr>
              <a:solidFill>
                <a:schemeClr val="bg1">
                  <a:lumMod val="50000"/>
                </a:schemeClr>
              </a:solidFill>
              <a:ln w="19050">
                <a:noFill/>
              </a:ln>
              <a:effectLst/>
            </c:spPr>
            <c:extLst>
              <c:ext xmlns:c16="http://schemas.microsoft.com/office/drawing/2014/chart" uri="{C3380CC4-5D6E-409C-BE32-E72D297353CC}">
                <c16:uniqueId val="{00000017-B885-40FA-A1E6-F86798AE0401}"/>
              </c:ext>
            </c:extLst>
          </c:dPt>
          <c:dPt>
            <c:idx val="12"/>
            <c:bubble3D val="0"/>
            <c:spPr>
              <a:solidFill>
                <a:schemeClr val="bg2">
                  <a:lumMod val="25000"/>
                </a:schemeClr>
              </a:solidFill>
              <a:ln w="19050">
                <a:noFill/>
              </a:ln>
              <a:effectLst/>
            </c:spPr>
            <c:extLst>
              <c:ext xmlns:c16="http://schemas.microsoft.com/office/drawing/2014/chart" uri="{C3380CC4-5D6E-409C-BE32-E72D297353CC}">
                <c16:uniqueId val="{00000019-B885-40FA-A1E6-F86798AE0401}"/>
              </c:ext>
            </c:extLst>
          </c:dPt>
          <c:dPt>
            <c:idx val="13"/>
            <c:bubble3D val="0"/>
            <c:spPr>
              <a:solidFill>
                <a:sysClr val="windowText" lastClr="000000">
                  <a:lumMod val="85000"/>
                  <a:lumOff val="15000"/>
                </a:sysClr>
              </a:solidFill>
              <a:ln w="19050">
                <a:noFill/>
              </a:ln>
              <a:effectLst/>
            </c:spPr>
            <c:extLst>
              <c:ext xmlns:c16="http://schemas.microsoft.com/office/drawing/2014/chart" uri="{C3380CC4-5D6E-409C-BE32-E72D297353CC}">
                <c16:uniqueId val="{0000001B-B885-40FA-A1E6-F86798AE0401}"/>
              </c:ext>
            </c:extLst>
          </c:dPt>
          <c:dLbls>
            <c:dLbl>
              <c:idx val="12"/>
              <c:layout>
                <c:manualLayout>
                  <c:x val="1.4681888560997659E-2"/>
                  <c:y val="-1.303744492770249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885-40FA-A1E6-F86798AE0401}"/>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'SA vehicle Exports to USWorld'!$A$24:$A$37</c:f>
              <c:strCache>
                <c:ptCount val="14"/>
                <c:pt idx="0">
                  <c:v>Germany</c:v>
                </c:pt>
                <c:pt idx="1">
                  <c:v>Belgium</c:v>
                </c:pt>
                <c:pt idx="2">
                  <c:v>UK</c:v>
                </c:pt>
                <c:pt idx="3">
                  <c:v>USA</c:v>
                </c:pt>
                <c:pt idx="4">
                  <c:v>Spain</c:v>
                </c:pt>
                <c:pt idx="5">
                  <c:v>Australia</c:v>
                </c:pt>
                <c:pt idx="6">
                  <c:v>Namibia</c:v>
                </c:pt>
                <c:pt idx="7">
                  <c:v>Zambia</c:v>
                </c:pt>
                <c:pt idx="8">
                  <c:v>Zimbabwe</c:v>
                </c:pt>
                <c:pt idx="9">
                  <c:v>UAE</c:v>
                </c:pt>
                <c:pt idx="10">
                  <c:v>Botswana</c:v>
                </c:pt>
                <c:pt idx="11">
                  <c:v>France</c:v>
                </c:pt>
                <c:pt idx="12">
                  <c:v>Japan</c:v>
                </c:pt>
                <c:pt idx="13">
                  <c:v>Rest of World</c:v>
                </c:pt>
              </c:strCache>
            </c:strRef>
          </c:cat>
          <c:val>
            <c:numRef>
              <c:f>'SA vehicle Exports to USWorld'!$C$24:$C$37</c:f>
              <c:numCache>
                <c:formatCode>0.0%</c:formatCode>
                <c:ptCount val="14"/>
                <c:pt idx="0">
                  <c:v>0.32653022570190515</c:v>
                </c:pt>
                <c:pt idx="1">
                  <c:v>0.17783224167060607</c:v>
                </c:pt>
                <c:pt idx="2">
                  <c:v>8.7441637207687953E-2</c:v>
                </c:pt>
                <c:pt idx="3">
                  <c:v>6.6136338418962687E-2</c:v>
                </c:pt>
                <c:pt idx="4">
                  <c:v>5.2032009232005585E-2</c:v>
                </c:pt>
                <c:pt idx="5">
                  <c:v>3.4213551604272661E-2</c:v>
                </c:pt>
                <c:pt idx="6">
                  <c:v>2.9213821294917501E-2</c:v>
                </c:pt>
                <c:pt idx="7">
                  <c:v>2.6339830005106098E-2</c:v>
                </c:pt>
                <c:pt idx="8">
                  <c:v>2.0921309119679269E-2</c:v>
                </c:pt>
                <c:pt idx="9">
                  <c:v>2.0825754086829115E-2</c:v>
                </c:pt>
                <c:pt idx="10">
                  <c:v>1.8554519749776892E-2</c:v>
                </c:pt>
                <c:pt idx="11">
                  <c:v>1.6528857914843688E-2</c:v>
                </c:pt>
                <c:pt idx="12">
                  <c:v>1.3465460558546038E-2</c:v>
                </c:pt>
                <c:pt idx="13">
                  <c:v>0.10996444343486132</c:v>
                </c:pt>
              </c:numCache>
            </c:numRef>
          </c:val>
          <c:extLst>
            <c:ext xmlns:c16="http://schemas.microsoft.com/office/drawing/2014/chart" uri="{C3380CC4-5D6E-409C-BE32-E72D297353CC}">
              <c16:uniqueId val="{0000001C-B885-40FA-A1E6-F86798AE0401}"/>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'GDP per Sector'!$B$1</c:f>
              <c:strCache>
                <c:ptCount val="1"/>
                <c:pt idx="0">
                  <c:v>2021</c:v>
                </c:pt>
              </c:strCache>
            </c:strRef>
          </c:tx>
          <c:spPr>
            <a:solidFill>
              <a:srgbClr val="F2F2F2"/>
            </a:solidFill>
            <a:ln>
              <a:noFill/>
            </a:ln>
            <a:effectLst/>
          </c:spPr>
          <c:invertIfNegative val="1"/>
          <c:dLbls>
            <c:spPr>
              <a:noFill/>
              <a:ln>
                <a:noFill/>
              </a:ln>
              <a:effectLst/>
            </c:spPr>
            <c:txPr>
              <a:bodyPr rot="-5400000" spcFirstLastPara="1" vertOverflow="ellipsis"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'GDP per Sector'!$A$2:$A$12</c:f>
              <c:strCache>
                <c:ptCount val="10"/>
                <c:pt idx="0">
                  <c:v>Agriculture</c:v>
                </c:pt>
                <c:pt idx="1">
                  <c:v>Mining</c:v>
                </c:pt>
                <c:pt idx="2">
                  <c:v>Manufacturing</c:v>
                </c:pt>
                <c:pt idx="3">
                  <c:v>Electricity</c:v>
                </c:pt>
                <c:pt idx="4">
                  <c:v>Construction</c:v>
                </c:pt>
                <c:pt idx="5">
                  <c:v>Trade</c:v>
                </c:pt>
                <c:pt idx="6">
                  <c:v>Transport</c:v>
                </c:pt>
                <c:pt idx="7">
                  <c:v>Finance</c:v>
                </c:pt>
                <c:pt idx="8">
                  <c:v>Government</c:v>
                </c:pt>
                <c:pt idx="9">
                  <c:v>Personal Services</c:v>
                </c:pt>
              </c:strCache>
            </c:strRef>
          </c:cat>
          <c:val>
            <c:numRef>
              <c:f>'GDP per Sector'!$B$2:$B$12</c:f>
              <c:numCache>
                <c:formatCode>0.0%</c:formatCode>
                <c:ptCount val="10"/>
                <c:pt idx="0">
                  <c:v>0.05</c:v>
                </c:pt>
                <c:pt idx="1">
                  <c:v>0.126</c:v>
                </c:pt>
                <c:pt idx="2">
                  <c:v>6.8000000000000005E-2</c:v>
                </c:pt>
                <c:pt idx="3">
                  <c:v>2.3E-2</c:v>
                </c:pt>
                <c:pt idx="4">
                  <c:v>-2.5999999999999999E-2</c:v>
                </c:pt>
                <c:pt idx="5">
                  <c:v>6.7000000000000004E-2</c:v>
                </c:pt>
                <c:pt idx="6">
                  <c:v>6.2E-2</c:v>
                </c:pt>
                <c:pt idx="7">
                  <c:v>2.5000000000000001E-2</c:v>
                </c:pt>
                <c:pt idx="8">
                  <c:v>-8.0000000000000002E-3</c:v>
                </c:pt>
                <c:pt idx="9">
                  <c:v>5.6000000000000001E-2</c:v>
                </c:pt>
              </c:numCache>
            </c:numRef>
          </c:val>
          <c:extLst>
            <c:ext xmlns:c14="http://schemas.microsoft.com/office/drawing/2007/8/2/chart" uri="{6F2FDCE9-48DA-4B69-8628-5D25D57E5C99}">
              <c14:invertSolidFillFmt>
                <c14:spPr xmlns:c14="http://schemas.microsoft.com/office/drawing/2007/8/2/chart">
                  <a:solidFill>
                    <a:srgbClr val="FFC5D3"/>
                  </a:solidFill>
                  <a:ln>
                    <a:noFill/>
                  </a:ln>
                  <a:effectLst/>
                </c14:spPr>
              </c14:invertSolidFillFmt>
            </c:ext>
            <c:ext xmlns:c16="http://schemas.microsoft.com/office/drawing/2014/chart" uri="{C3380CC4-5D6E-409C-BE32-E72D297353CC}">
              <c16:uniqueId val="{00000000-33D6-4BCB-8B35-188DFB34AB9A}"/>
            </c:ext>
          </c:extLst>
        </c:ser>
        <c:ser>
          <c:idx val="1"/>
          <c:order val="1"/>
          <c:tx>
            <c:strRef>
              <c:f>'GDP per Sector'!$C$1</c:f>
              <c:strCache>
                <c:ptCount val="1"/>
                <c:pt idx="0">
                  <c:v>2022</c:v>
                </c:pt>
              </c:strCache>
            </c:strRef>
          </c:tx>
          <c:spPr>
            <a:solidFill>
              <a:srgbClr val="A3A3A3"/>
            </a:solidFill>
            <a:ln>
              <a:noFill/>
            </a:ln>
            <a:effectLst/>
          </c:spPr>
          <c:invertIfNegative val="1"/>
          <c:dLbls>
            <c:spPr>
              <a:noFill/>
              <a:ln>
                <a:noFill/>
              </a:ln>
              <a:effectLst/>
            </c:spPr>
            <c:txPr>
              <a:bodyPr rot="-5400000" spcFirstLastPara="1" vertOverflow="ellipsis"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'GDP per Sector'!$A$2:$A$12</c:f>
              <c:strCache>
                <c:ptCount val="10"/>
                <c:pt idx="0">
                  <c:v>Agriculture</c:v>
                </c:pt>
                <c:pt idx="1">
                  <c:v>Mining</c:v>
                </c:pt>
                <c:pt idx="2">
                  <c:v>Manufacturing</c:v>
                </c:pt>
                <c:pt idx="3">
                  <c:v>Electricity</c:v>
                </c:pt>
                <c:pt idx="4">
                  <c:v>Construction</c:v>
                </c:pt>
                <c:pt idx="5">
                  <c:v>Trade</c:v>
                </c:pt>
                <c:pt idx="6">
                  <c:v>Transport</c:v>
                </c:pt>
                <c:pt idx="7">
                  <c:v>Finance</c:v>
                </c:pt>
                <c:pt idx="8">
                  <c:v>Government</c:v>
                </c:pt>
                <c:pt idx="9">
                  <c:v>Personal Services</c:v>
                </c:pt>
              </c:strCache>
            </c:strRef>
          </c:cat>
          <c:val>
            <c:numRef>
              <c:f>'GDP per Sector'!$C$2:$C$12</c:f>
              <c:numCache>
                <c:formatCode>0.0%</c:formatCode>
                <c:ptCount val="10"/>
                <c:pt idx="0">
                  <c:v>2.1999999999999999E-2</c:v>
                </c:pt>
                <c:pt idx="1">
                  <c:v>-6.9000000000000006E-2</c:v>
                </c:pt>
                <c:pt idx="2">
                  <c:v>-3.0000000000000001E-3</c:v>
                </c:pt>
                <c:pt idx="3">
                  <c:v>-2.8000000000000001E-2</c:v>
                </c:pt>
                <c:pt idx="4">
                  <c:v>-2.1000000000000001E-2</c:v>
                </c:pt>
                <c:pt idx="5">
                  <c:v>3.6999999999999998E-2</c:v>
                </c:pt>
                <c:pt idx="6">
                  <c:v>8.3000000000000004E-2</c:v>
                </c:pt>
                <c:pt idx="7">
                  <c:v>3.6999999999999998E-2</c:v>
                </c:pt>
                <c:pt idx="8">
                  <c:v>1E-3</c:v>
                </c:pt>
                <c:pt idx="9">
                  <c:v>2.8000000000000001E-2</c:v>
                </c:pt>
              </c:numCache>
            </c:numRef>
          </c:val>
          <c:extLst>
            <c:ext xmlns:c14="http://schemas.microsoft.com/office/drawing/2007/8/2/chart" uri="{6F2FDCE9-48DA-4B69-8628-5D25D57E5C99}">
              <c14:invertSolidFillFmt>
                <c14:spPr xmlns:c14="http://schemas.microsoft.com/office/drawing/2007/8/2/chart">
                  <a:solidFill>
                    <a:srgbClr val="F05A78"/>
                  </a:solidFill>
                  <a:ln>
                    <a:noFill/>
                  </a:ln>
                  <a:effectLst/>
                </c14:spPr>
              </c14:invertSolidFillFmt>
            </c:ext>
            <c:ext xmlns:c16="http://schemas.microsoft.com/office/drawing/2014/chart" uri="{C3380CC4-5D6E-409C-BE32-E72D297353CC}">
              <c16:uniqueId val="{00000001-33D6-4BCB-8B35-188DFB34AB9A}"/>
            </c:ext>
          </c:extLst>
        </c:ser>
        <c:ser>
          <c:idx val="2"/>
          <c:order val="2"/>
          <c:tx>
            <c:strRef>
              <c:f>'GDP per Sector'!$D$1</c:f>
              <c:strCache>
                <c:ptCount val="1"/>
                <c:pt idx="0">
                  <c:v>2023</c:v>
                </c:pt>
              </c:strCache>
            </c:strRef>
          </c:tx>
          <c:spPr>
            <a:solidFill>
              <a:srgbClr val="6D6D6D"/>
            </a:solidFill>
            <a:ln>
              <a:noFill/>
            </a:ln>
            <a:effectLst/>
          </c:spPr>
          <c:invertIfNegative val="1"/>
          <c:dLbls>
            <c:spPr>
              <a:noFill/>
              <a:ln>
                <a:noFill/>
              </a:ln>
              <a:effectLst/>
            </c:spPr>
            <c:txPr>
              <a:bodyPr rot="-5400000" spcFirstLastPara="1" vertOverflow="ellipsis"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'GDP per Sector'!$A$2:$A$12</c:f>
              <c:strCache>
                <c:ptCount val="10"/>
                <c:pt idx="0">
                  <c:v>Agriculture</c:v>
                </c:pt>
                <c:pt idx="1">
                  <c:v>Mining</c:v>
                </c:pt>
                <c:pt idx="2">
                  <c:v>Manufacturing</c:v>
                </c:pt>
                <c:pt idx="3">
                  <c:v>Electricity</c:v>
                </c:pt>
                <c:pt idx="4">
                  <c:v>Construction</c:v>
                </c:pt>
                <c:pt idx="5">
                  <c:v>Trade</c:v>
                </c:pt>
                <c:pt idx="6">
                  <c:v>Transport</c:v>
                </c:pt>
                <c:pt idx="7">
                  <c:v>Finance</c:v>
                </c:pt>
                <c:pt idx="8">
                  <c:v>Government</c:v>
                </c:pt>
                <c:pt idx="9">
                  <c:v>Personal Services</c:v>
                </c:pt>
              </c:strCache>
            </c:strRef>
          </c:cat>
          <c:val>
            <c:numRef>
              <c:f>'GDP per Sector'!$D$2:$D$12</c:f>
              <c:numCache>
                <c:formatCode>0.0%</c:formatCode>
                <c:ptCount val="10"/>
                <c:pt idx="0">
                  <c:v>-4.5999999999999999E-2</c:v>
                </c:pt>
                <c:pt idx="1">
                  <c:v>-1E-3</c:v>
                </c:pt>
                <c:pt idx="2">
                  <c:v>4.0000000000000001E-3</c:v>
                </c:pt>
                <c:pt idx="3">
                  <c:v>-4.2000000000000003E-2</c:v>
                </c:pt>
                <c:pt idx="4">
                  <c:v>-5.0000000000000001E-3</c:v>
                </c:pt>
                <c:pt idx="5">
                  <c:v>-1.6E-2</c:v>
                </c:pt>
                <c:pt idx="6">
                  <c:v>4.2000000000000003E-2</c:v>
                </c:pt>
                <c:pt idx="7">
                  <c:v>1.4E-2</c:v>
                </c:pt>
                <c:pt idx="8">
                  <c:v>7.0000000000000001E-3</c:v>
                </c:pt>
                <c:pt idx="9">
                  <c:v>2.1000000000000001E-2</c:v>
                </c:pt>
              </c:numCache>
            </c:numRef>
          </c:val>
          <c:extLst>
            <c:ext xmlns:c14="http://schemas.microsoft.com/office/drawing/2007/8/2/chart" uri="{6F2FDCE9-48DA-4B69-8628-5D25D57E5C99}">
              <c14:invertSolidFillFmt>
                <c14:spPr xmlns:c14="http://schemas.microsoft.com/office/drawing/2007/8/2/chart">
                  <a:solidFill>
                    <a:srgbClr val="FF780F"/>
                  </a:solidFill>
                  <a:ln>
                    <a:noFill/>
                  </a:ln>
                  <a:effectLst/>
                </c14:spPr>
              </c14:invertSolidFillFmt>
            </c:ext>
            <c:ext xmlns:c16="http://schemas.microsoft.com/office/drawing/2014/chart" uri="{C3380CC4-5D6E-409C-BE32-E72D297353CC}">
              <c16:uniqueId val="{00000002-33D6-4BCB-8B35-188DFB34AB9A}"/>
            </c:ext>
          </c:extLst>
        </c:ser>
        <c:ser>
          <c:idx val="3"/>
          <c:order val="3"/>
          <c:tx>
            <c:strRef>
              <c:f>'GDP per Sector'!$E$1</c:f>
              <c:strCache>
                <c:ptCount val="1"/>
                <c:pt idx="0">
                  <c:v>2024</c:v>
                </c:pt>
              </c:strCache>
            </c:strRef>
          </c:tx>
          <c:spPr>
            <a:solidFill>
              <a:srgbClr val="363636"/>
            </a:solidFill>
            <a:ln>
              <a:noFill/>
            </a:ln>
            <a:effectLst/>
          </c:spPr>
          <c:invertIfNegative val="1"/>
          <c:dLbls>
            <c:spPr>
              <a:noFill/>
              <a:ln>
                <a:noFill/>
              </a:ln>
              <a:effectLst/>
            </c:spPr>
            <c:txPr>
              <a:bodyPr rot="-5400000" spcFirstLastPara="1" vertOverflow="ellipsis"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'GDP per Sector'!$A$2:$A$12</c:f>
              <c:strCache>
                <c:ptCount val="10"/>
                <c:pt idx="0">
                  <c:v>Agriculture</c:v>
                </c:pt>
                <c:pt idx="1">
                  <c:v>Mining</c:v>
                </c:pt>
                <c:pt idx="2">
                  <c:v>Manufacturing</c:v>
                </c:pt>
                <c:pt idx="3">
                  <c:v>Electricity</c:v>
                </c:pt>
                <c:pt idx="4">
                  <c:v>Construction</c:v>
                </c:pt>
                <c:pt idx="5">
                  <c:v>Trade</c:v>
                </c:pt>
                <c:pt idx="6">
                  <c:v>Transport</c:v>
                </c:pt>
                <c:pt idx="7">
                  <c:v>Finance</c:v>
                </c:pt>
                <c:pt idx="8">
                  <c:v>Government</c:v>
                </c:pt>
                <c:pt idx="9">
                  <c:v>Personal Services</c:v>
                </c:pt>
              </c:strCache>
            </c:strRef>
          </c:cat>
          <c:val>
            <c:numRef>
              <c:f>'GDP per Sector'!$E$2:$E$12</c:f>
              <c:numCache>
                <c:formatCode>0.0%</c:formatCode>
                <c:ptCount val="10"/>
                <c:pt idx="0">
                  <c:v>-8.6999999999999994E-2</c:v>
                </c:pt>
                <c:pt idx="1">
                  <c:v>4.0000000000000001E-3</c:v>
                </c:pt>
                <c:pt idx="2">
                  <c:v>-4.0000000000000001E-3</c:v>
                </c:pt>
                <c:pt idx="3">
                  <c:v>3.5000000000000003E-2</c:v>
                </c:pt>
                <c:pt idx="4">
                  <c:v>-5.3999999999999999E-2</c:v>
                </c:pt>
                <c:pt idx="5">
                  <c:v>-1.2E-2</c:v>
                </c:pt>
                <c:pt idx="6">
                  <c:v>-1.2E-2</c:v>
                </c:pt>
                <c:pt idx="7">
                  <c:v>3.2000000000000001E-2</c:v>
                </c:pt>
                <c:pt idx="8">
                  <c:v>3.0000000000000001E-3</c:v>
                </c:pt>
                <c:pt idx="9">
                  <c:v>1.2E-2</c:v>
                </c:pt>
              </c:numCache>
            </c:numRef>
          </c:val>
          <c:extLst>
            <c:ext xmlns:c14="http://schemas.microsoft.com/office/drawing/2007/8/2/chart" uri="{6F2FDCE9-48DA-4B69-8628-5D25D57E5C99}">
              <c14:invertSolidFillFmt>
                <c14:spPr xmlns:c14="http://schemas.microsoft.com/office/drawing/2007/8/2/chart">
                  <a:solidFill>
                    <a:srgbClr val="DC0037"/>
                  </a:solidFill>
                  <a:ln>
                    <a:noFill/>
                  </a:ln>
                  <a:effectLst/>
                </c14:spPr>
              </c14:invertSolidFillFmt>
            </c:ext>
            <c:ext xmlns:c16="http://schemas.microsoft.com/office/drawing/2014/chart" uri="{C3380CC4-5D6E-409C-BE32-E72D297353CC}">
              <c16:uniqueId val="{00000003-33D6-4BCB-8B35-188DFB34AB9A}"/>
            </c:ext>
          </c:extLst>
        </c:ser>
        <c:ser>
          <c:idx val="4"/>
          <c:order val="4"/>
          <c:tx>
            <c:strRef>
              <c:f>'GDP per Sector'!$F$1</c:f>
              <c:strCache>
                <c:ptCount val="1"/>
                <c:pt idx="0">
                  <c:v>2025</c:v>
                </c:pt>
              </c:strCache>
            </c:strRef>
          </c:tx>
          <c:spPr>
            <a:solidFill>
              <a:srgbClr val="404040"/>
            </a:solidFill>
            <a:ln>
              <a:noFill/>
            </a:ln>
            <a:effectLst/>
          </c:spPr>
          <c:invertIfNegative val="1"/>
          <c:dLbls>
            <c:spPr>
              <a:noFill/>
              <a:ln>
                <a:noFill/>
              </a:ln>
              <a:effectLst/>
            </c:spPr>
            <c:txPr>
              <a:bodyPr rot="-5400000" spcFirstLastPara="1" vertOverflow="ellipsis"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'GDP per Sector'!$A$2:$A$12</c:f>
              <c:strCache>
                <c:ptCount val="10"/>
                <c:pt idx="0">
                  <c:v>Agriculture</c:v>
                </c:pt>
                <c:pt idx="1">
                  <c:v>Mining</c:v>
                </c:pt>
                <c:pt idx="2">
                  <c:v>Manufacturing</c:v>
                </c:pt>
                <c:pt idx="3">
                  <c:v>Electricity</c:v>
                </c:pt>
                <c:pt idx="4">
                  <c:v>Construction</c:v>
                </c:pt>
                <c:pt idx="5">
                  <c:v>Trade</c:v>
                </c:pt>
                <c:pt idx="6">
                  <c:v>Transport</c:v>
                </c:pt>
                <c:pt idx="7">
                  <c:v>Finance</c:v>
                </c:pt>
                <c:pt idx="8">
                  <c:v>Government</c:v>
                </c:pt>
                <c:pt idx="9">
                  <c:v>Personal Services</c:v>
                </c:pt>
              </c:strCache>
            </c:strRef>
          </c:cat>
          <c:val>
            <c:numRef>
              <c:f>'GDP per Sector'!$F$2:$F$12</c:f>
              <c:numCache>
                <c:formatCode>0.0%</c:formatCode>
                <c:ptCount val="10"/>
                <c:pt idx="0">
                  <c:v>0.17399999999999999</c:v>
                </c:pt>
                <c:pt idx="1">
                  <c:v>2E-3</c:v>
                </c:pt>
                <c:pt idx="2">
                  <c:v>-1.2E-2</c:v>
                </c:pt>
                <c:pt idx="3">
                  <c:v>-4.2999999999999997E-2</c:v>
                </c:pt>
                <c:pt idx="4">
                  <c:v>-4.3999999999999997E-2</c:v>
                </c:pt>
                <c:pt idx="5">
                  <c:v>2.3E-2</c:v>
                </c:pt>
                <c:pt idx="6">
                  <c:v>8.0000000000000002E-3</c:v>
                </c:pt>
                <c:pt idx="7">
                  <c:v>1.9E-2</c:v>
                </c:pt>
                <c:pt idx="8">
                  <c:v>4.0000000000000001E-3</c:v>
                </c:pt>
                <c:pt idx="9">
                  <c:v>4.0000000000000001E-3</c:v>
                </c:pt>
              </c:numCache>
            </c:numRef>
          </c:val>
          <c:extLst>
            <c:ext xmlns:c14="http://schemas.microsoft.com/office/drawing/2007/8/2/chart" uri="{6F2FDCE9-48DA-4B69-8628-5D25D57E5C99}">
              <c14:invertSolidFillFmt>
                <c14:spPr xmlns:c14="http://schemas.microsoft.com/office/drawing/2007/8/2/chart">
                  <a:solidFill>
                    <a:srgbClr val="95052A"/>
                  </a:solidFill>
                  <a:ln>
                    <a:noFill/>
                  </a:ln>
                  <a:effectLst/>
                </c14:spPr>
              </c14:invertSolidFillFmt>
            </c:ext>
            <c:ext xmlns:c16="http://schemas.microsoft.com/office/drawing/2014/chart" uri="{C3380CC4-5D6E-409C-BE32-E72D297353CC}">
              <c16:uniqueId val="{00000004-33D6-4BCB-8B35-188DFB34AB9A}"/>
            </c:ext>
          </c:extLst>
        </c:ser>
        <c:dLbls>
          <c:dLblPos val="outEnd"/>
          <c:showLegendKey val="0"/>
          <c:showVal val="1"/>
          <c:showCatName val="0"/>
          <c:showSerName val="0"/>
          <c:showPercent val="0"/>
          <c:showBubbleSize val="0"/>
        </c:dLbls>
        <c:gapWidth val="219"/>
        <c:overlap val="-27"/>
        <c:axId val="736643008"/>
        <c:axId val="736643488"/>
      </c:barChart>
      <c:catAx>
        <c:axId val="736643008"/>
        <c:scaling>
          <c:orientation val="minMax"/>
        </c:scaling>
        <c:delete val="0"/>
        <c:axPos val="b"/>
        <c:numFmt formatCode="General" sourceLinked="1"/>
        <c:majorTickMark val="none"/>
        <c:minorTickMark val="none"/>
        <c:tickLblPos val="low"/>
        <c:spPr>
          <a:solidFill>
            <a:schemeClr val="tx1"/>
          </a:solidFill>
          <a:ln w="9525" cap="flat" cmpd="sng" algn="ctr">
            <a:solidFill>
              <a:schemeClr val="bg2">
                <a:lumMod val="7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36643488"/>
        <c:crosses val="autoZero"/>
        <c:auto val="1"/>
        <c:lblAlgn val="ctr"/>
        <c:lblOffset val="100"/>
        <c:noMultiLvlLbl val="0"/>
      </c:catAx>
      <c:valAx>
        <c:axId val="736643488"/>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000" b="0" i="0" u="none" strike="noStrike" kern="1200" baseline="0">
                    <a:solidFill>
                      <a:schemeClr val="bg1"/>
                    </a:solidFill>
                    <a:latin typeface="+mn-lt"/>
                    <a:ea typeface="+mn-ea"/>
                    <a:cs typeface="+mn-cs"/>
                  </a:defRPr>
                </a:pPr>
                <a:r>
                  <a:rPr lang="en-ZA"/>
                  <a:t>Growth Rate (y/y)</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ZA"/>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36643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5570000683546592E-2"/>
          <c:y val="6.5443545252273555E-2"/>
          <c:w val="0.95210852073902408"/>
          <c:h val="0.67768168985495103"/>
        </c:manualLayout>
      </c:layout>
      <c:lineChart>
        <c:grouping val="standard"/>
        <c:varyColors val="0"/>
        <c:ser>
          <c:idx val="0"/>
          <c:order val="0"/>
          <c:tx>
            <c:strRef>
              <c:f>'Cumulative GDP'!$A$16</c:f>
              <c:strCache>
                <c:ptCount val="1"/>
                <c:pt idx="0">
                  <c:v>Agriculture, forestry and fishing: 2.84%</c:v>
                </c:pt>
              </c:strCache>
            </c:strRef>
          </c:tx>
          <c:spPr>
            <a:ln w="12700" cap="rnd">
              <a:solidFill>
                <a:schemeClr val="tx1">
                  <a:lumMod val="75000"/>
                </a:schemeClr>
              </a:solidFill>
              <a:round/>
            </a:ln>
            <a:effectLst/>
          </c:spPr>
          <c:marker>
            <c:symbol val="none"/>
          </c:marker>
          <c:cat>
            <c:numRef>
              <c:f>'Cumulative GDP'!$B$15:$V$15</c:f>
              <c:numCache>
                <c:formatCode>General</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'Cumulative GDP'!$B$16:$V$16</c:f>
              <c:numCache>
                <c:formatCode>#,##0</c:formatCode>
                <c:ptCount val="21"/>
                <c:pt idx="0" formatCode="#,##0_]">
                  <c:v>100</c:v>
                </c:pt>
                <c:pt idx="1">
                  <c:v>94.537219735737438</c:v>
                </c:pt>
                <c:pt idx="2">
                  <c:v>97.35363668791193</c:v>
                </c:pt>
                <c:pt idx="3">
                  <c:v>116.25144573305093</c:v>
                </c:pt>
                <c:pt idx="4">
                  <c:v>114.05164090277059</c:v>
                </c:pt>
                <c:pt idx="5">
                  <c:v>113.7090965855699</c:v>
                </c:pt>
                <c:pt idx="6">
                  <c:v>115.97649030326183</c:v>
                </c:pt>
                <c:pt idx="7">
                  <c:v>118.02161656348429</c:v>
                </c:pt>
                <c:pt idx="8">
                  <c:v>123.30886623648814</c:v>
                </c:pt>
                <c:pt idx="9">
                  <c:v>136.81017905403894</c:v>
                </c:pt>
                <c:pt idx="10">
                  <c:v>131.83353170236794</c:v>
                </c:pt>
                <c:pt idx="11">
                  <c:v>125.04230788712478</c:v>
                </c:pt>
                <c:pt idx="12">
                  <c:v>148.90082946822005</c:v>
                </c:pt>
                <c:pt idx="13">
                  <c:v>149.63481574285214</c:v>
                </c:pt>
                <c:pt idx="14">
                  <c:v>139.87651810113064</c:v>
                </c:pt>
                <c:pt idx="15">
                  <c:v>164.01839500776165</c:v>
                </c:pt>
                <c:pt idx="16">
                  <c:v>172.17860049878831</c:v>
                </c:pt>
                <c:pt idx="17">
                  <c:v>175.90028427254626</c:v>
                </c:pt>
                <c:pt idx="18">
                  <c:v>167.85888432522995</c:v>
                </c:pt>
                <c:pt idx="19">
                  <c:v>153.23512329886037</c:v>
                </c:pt>
                <c:pt idx="20">
                  <c:v>179.93967275869818</c:v>
                </c:pt>
              </c:numCache>
            </c:numRef>
          </c:val>
          <c:smooth val="0"/>
          <c:extLst>
            <c:ext xmlns:c16="http://schemas.microsoft.com/office/drawing/2014/chart" uri="{C3380CC4-5D6E-409C-BE32-E72D297353CC}">
              <c16:uniqueId val="{00000000-9FEA-4176-BC05-92F61BA85C0C}"/>
            </c:ext>
          </c:extLst>
        </c:ser>
        <c:ser>
          <c:idx val="1"/>
          <c:order val="1"/>
          <c:tx>
            <c:strRef>
              <c:f>'Cumulative GDP'!$A$17</c:f>
              <c:strCache>
                <c:ptCount val="1"/>
                <c:pt idx="0">
                  <c:v>Mining and quarrying: -0.66%</c:v>
                </c:pt>
              </c:strCache>
            </c:strRef>
          </c:tx>
          <c:spPr>
            <a:ln w="12700" cap="rnd">
              <a:solidFill>
                <a:srgbClr val="AC00AC"/>
              </a:solidFill>
              <a:round/>
            </a:ln>
            <a:effectLst/>
          </c:spPr>
          <c:marker>
            <c:symbol val="none"/>
          </c:marker>
          <c:cat>
            <c:numRef>
              <c:f>'Cumulative GDP'!$B$15:$V$15</c:f>
              <c:numCache>
                <c:formatCode>General</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'Cumulative GDP'!$B$17:$V$17</c:f>
              <c:numCache>
                <c:formatCode>#,##0</c:formatCode>
                <c:ptCount val="21"/>
                <c:pt idx="0" formatCode="#,##0_]">
                  <c:v>100</c:v>
                </c:pt>
                <c:pt idx="1">
                  <c:v>99.407837152958308</c:v>
                </c:pt>
                <c:pt idx="2">
                  <c:v>98.774837044134671</c:v>
                </c:pt>
                <c:pt idx="3">
                  <c:v>93.505094026040865</c:v>
                </c:pt>
                <c:pt idx="4">
                  <c:v>88.708500933492417</c:v>
                </c:pt>
                <c:pt idx="5">
                  <c:v>93.378338778679947</c:v>
                </c:pt>
                <c:pt idx="6">
                  <c:v>92.687325510417836</c:v>
                </c:pt>
                <c:pt idx="7">
                  <c:v>89.989277964276653</c:v>
                </c:pt>
                <c:pt idx="8">
                  <c:v>93.549260382588272</c:v>
                </c:pt>
                <c:pt idx="9">
                  <c:v>92.126910156327781</c:v>
                </c:pt>
                <c:pt idx="10">
                  <c:v>96.510965484728828</c:v>
                </c:pt>
                <c:pt idx="11">
                  <c:v>93.235425761626757</c:v>
                </c:pt>
                <c:pt idx="12">
                  <c:v>95.471098758103466</c:v>
                </c:pt>
                <c:pt idx="13">
                  <c:v>94.705926228001772</c:v>
                </c:pt>
                <c:pt idx="14">
                  <c:v>94.065145835803719</c:v>
                </c:pt>
                <c:pt idx="15">
                  <c:v>82.581213265944413</c:v>
                </c:pt>
                <c:pt idx="16">
                  <c:v>93.021552205959253</c:v>
                </c:pt>
                <c:pt idx="17">
                  <c:v>86.591157247286361</c:v>
                </c:pt>
                <c:pt idx="18">
                  <c:v>86.496287427702427</c:v>
                </c:pt>
                <c:pt idx="19">
                  <c:v>86.876190232018402</c:v>
                </c:pt>
                <c:pt idx="20">
                  <c:v>87.015953805512581</c:v>
                </c:pt>
              </c:numCache>
            </c:numRef>
          </c:val>
          <c:smooth val="0"/>
          <c:extLst>
            <c:ext xmlns:c16="http://schemas.microsoft.com/office/drawing/2014/chart" uri="{C3380CC4-5D6E-409C-BE32-E72D297353CC}">
              <c16:uniqueId val="{00000001-9FEA-4176-BC05-92F61BA85C0C}"/>
            </c:ext>
          </c:extLst>
        </c:ser>
        <c:ser>
          <c:idx val="2"/>
          <c:order val="2"/>
          <c:tx>
            <c:strRef>
              <c:f>'Cumulative GDP'!$A$18</c:f>
              <c:strCache>
                <c:ptCount val="1"/>
                <c:pt idx="0">
                  <c:v>Manufacturing: 0.32%</c:v>
                </c:pt>
              </c:strCache>
            </c:strRef>
          </c:tx>
          <c:spPr>
            <a:ln w="12700" cap="rnd">
              <a:solidFill>
                <a:srgbClr val="F2BDFB"/>
              </a:solidFill>
              <a:round/>
            </a:ln>
            <a:effectLst/>
          </c:spPr>
          <c:marker>
            <c:symbol val="none"/>
          </c:marker>
          <c:cat>
            <c:numRef>
              <c:f>'Cumulative GDP'!$B$15:$V$15</c:f>
              <c:numCache>
                <c:formatCode>General</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'Cumulative GDP'!$B$18:$V$18</c:f>
              <c:numCache>
                <c:formatCode>#,##0</c:formatCode>
                <c:ptCount val="21"/>
                <c:pt idx="0" formatCode="#,##0_]">
                  <c:v>100</c:v>
                </c:pt>
                <c:pt idx="1">
                  <c:v>106.438184337382</c:v>
                </c:pt>
                <c:pt idx="2">
                  <c:v>112.13510728917221</c:v>
                </c:pt>
                <c:pt idx="3">
                  <c:v>114.73110464413034</c:v>
                </c:pt>
                <c:pt idx="4">
                  <c:v>102.5386679138537</c:v>
                </c:pt>
                <c:pt idx="5">
                  <c:v>108.59596826982261</c:v>
                </c:pt>
                <c:pt idx="6">
                  <c:v>111.89079015831592</c:v>
                </c:pt>
                <c:pt idx="7">
                  <c:v>114.23652396420744</c:v>
                </c:pt>
                <c:pt idx="8">
                  <c:v>115.39999488854794</c:v>
                </c:pt>
                <c:pt idx="9">
                  <c:v>114.65540389586931</c:v>
                </c:pt>
                <c:pt idx="10">
                  <c:v>114.44283364035115</c:v>
                </c:pt>
                <c:pt idx="11">
                  <c:v>114.95722346728246</c:v>
                </c:pt>
                <c:pt idx="12">
                  <c:v>114.74068475894752</c:v>
                </c:pt>
                <c:pt idx="13">
                  <c:v>116.48135103411076</c:v>
                </c:pt>
                <c:pt idx="14">
                  <c:v>115.66899068391224</c:v>
                </c:pt>
                <c:pt idx="15">
                  <c:v>101.63238398648443</c:v>
                </c:pt>
                <c:pt idx="16">
                  <c:v>112.27401821189737</c:v>
                </c:pt>
                <c:pt idx="17">
                  <c:v>108.17643687289601</c:v>
                </c:pt>
                <c:pt idx="18">
                  <c:v>108.56998170423343</c:v>
                </c:pt>
                <c:pt idx="19">
                  <c:v>108.18884501261238</c:v>
                </c:pt>
                <c:pt idx="20">
                  <c:v>106.91390865675574</c:v>
                </c:pt>
              </c:numCache>
            </c:numRef>
          </c:val>
          <c:smooth val="0"/>
          <c:extLst>
            <c:ext xmlns:c16="http://schemas.microsoft.com/office/drawing/2014/chart" uri="{C3380CC4-5D6E-409C-BE32-E72D297353CC}">
              <c16:uniqueId val="{00000002-9FEA-4176-BC05-92F61BA85C0C}"/>
            </c:ext>
          </c:extLst>
        </c:ser>
        <c:ser>
          <c:idx val="3"/>
          <c:order val="3"/>
          <c:tx>
            <c:strRef>
              <c:f>'Cumulative GDP'!$A$19</c:f>
              <c:strCache>
                <c:ptCount val="1"/>
                <c:pt idx="0">
                  <c:v>Electricity, gas and water: -0.91%</c:v>
                </c:pt>
              </c:strCache>
            </c:strRef>
          </c:tx>
          <c:spPr>
            <a:ln w="12700" cap="rnd">
              <a:solidFill>
                <a:srgbClr val="F05A78"/>
              </a:solidFill>
              <a:round/>
            </a:ln>
            <a:effectLst/>
          </c:spPr>
          <c:marker>
            <c:symbol val="none"/>
          </c:marker>
          <c:cat>
            <c:numRef>
              <c:f>'Cumulative GDP'!$B$15:$V$15</c:f>
              <c:numCache>
                <c:formatCode>General</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'Cumulative GDP'!$B$19:$V$19</c:f>
              <c:numCache>
                <c:formatCode>#,##0</c:formatCode>
                <c:ptCount val="21"/>
                <c:pt idx="0" formatCode="#,##0_]">
                  <c:v>100</c:v>
                </c:pt>
                <c:pt idx="1">
                  <c:v>103.41954910906325</c:v>
                </c:pt>
                <c:pt idx="2">
                  <c:v>106.95134109435796</c:v>
                </c:pt>
                <c:pt idx="3">
                  <c:v>103.16526361961766</c:v>
                </c:pt>
                <c:pt idx="4">
                  <c:v>101.35473020252034</c:v>
                </c:pt>
                <c:pt idx="5">
                  <c:v>103.80330476306058</c:v>
                </c:pt>
                <c:pt idx="6">
                  <c:v>105.38969779323406</c:v>
                </c:pt>
                <c:pt idx="7">
                  <c:v>105.01606167542337</c:v>
                </c:pt>
                <c:pt idx="8">
                  <c:v>104.33767926696694</c:v>
                </c:pt>
                <c:pt idx="9">
                  <c:v>103.08245568948766</c:v>
                </c:pt>
                <c:pt idx="10">
                  <c:v>98.36284086045201</c:v>
                </c:pt>
                <c:pt idx="11">
                  <c:v>94.818143180521915</c:v>
                </c:pt>
                <c:pt idx="12">
                  <c:v>95.100562534714939</c:v>
                </c:pt>
                <c:pt idx="13">
                  <c:v>95.96706503383956</c:v>
                </c:pt>
                <c:pt idx="14">
                  <c:v>92.768671107208675</c:v>
                </c:pt>
                <c:pt idx="15">
                  <c:v>87.451178759490588</c:v>
                </c:pt>
                <c:pt idx="16">
                  <c:v>89.505403973287812</c:v>
                </c:pt>
                <c:pt idx="17">
                  <c:v>87.031192328290246</c:v>
                </c:pt>
                <c:pt idx="18">
                  <c:v>83.384123298421059</c:v>
                </c:pt>
                <c:pt idx="19">
                  <c:v>86.274009398939313</c:v>
                </c:pt>
                <c:pt idx="20">
                  <c:v>82.582095822001506</c:v>
                </c:pt>
              </c:numCache>
            </c:numRef>
          </c:val>
          <c:smooth val="0"/>
          <c:extLst>
            <c:ext xmlns:c16="http://schemas.microsoft.com/office/drawing/2014/chart" uri="{C3380CC4-5D6E-409C-BE32-E72D297353CC}">
              <c16:uniqueId val="{00000003-9FEA-4176-BC05-92F61BA85C0C}"/>
            </c:ext>
          </c:extLst>
        </c:ser>
        <c:ser>
          <c:idx val="4"/>
          <c:order val="4"/>
          <c:tx>
            <c:strRef>
              <c:f>'Cumulative GDP'!$A$20</c:f>
              <c:strCache>
                <c:ptCount val="1"/>
                <c:pt idx="0">
                  <c:v>Construction: 0.4%</c:v>
                </c:pt>
              </c:strCache>
            </c:strRef>
          </c:tx>
          <c:spPr>
            <a:ln w="12700" cap="rnd">
              <a:solidFill>
                <a:schemeClr val="accent5"/>
              </a:solidFill>
              <a:round/>
            </a:ln>
            <a:effectLst/>
          </c:spPr>
          <c:marker>
            <c:symbol val="none"/>
          </c:marker>
          <c:cat>
            <c:numRef>
              <c:f>'Cumulative GDP'!$B$15:$V$15</c:f>
              <c:numCache>
                <c:formatCode>General</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'Cumulative GDP'!$B$20:$V$20</c:f>
              <c:numCache>
                <c:formatCode>#,##0</c:formatCode>
                <c:ptCount val="21"/>
                <c:pt idx="0" formatCode="#,##0_]">
                  <c:v>100</c:v>
                </c:pt>
                <c:pt idx="1">
                  <c:v>110.43622594532911</c:v>
                </c:pt>
                <c:pt idx="2">
                  <c:v>127.57548434194356</c:v>
                </c:pt>
                <c:pt idx="3">
                  <c:v>140.17257378447513</c:v>
                </c:pt>
                <c:pt idx="4">
                  <c:v>152.14854634005397</c:v>
                </c:pt>
                <c:pt idx="5">
                  <c:v>153.26224237873271</c:v>
                </c:pt>
                <c:pt idx="6">
                  <c:v>153.91549456038544</c:v>
                </c:pt>
                <c:pt idx="7">
                  <c:v>157.88128230075259</c:v>
                </c:pt>
                <c:pt idx="8">
                  <c:v>165.08761938546877</c:v>
                </c:pt>
                <c:pt idx="9">
                  <c:v>167.33848765907842</c:v>
                </c:pt>
                <c:pt idx="10">
                  <c:v>168.92933130617669</c:v>
                </c:pt>
                <c:pt idx="11">
                  <c:v>171.30646516848773</c:v>
                </c:pt>
                <c:pt idx="12">
                  <c:v>161.51187851216423</c:v>
                </c:pt>
                <c:pt idx="13">
                  <c:v>159.07882266210919</c:v>
                </c:pt>
                <c:pt idx="14">
                  <c:v>153.72586289381985</c:v>
                </c:pt>
                <c:pt idx="15">
                  <c:v>126.69785821102808</c:v>
                </c:pt>
                <c:pt idx="16">
                  <c:v>123.46161271249375</c:v>
                </c:pt>
                <c:pt idx="17">
                  <c:v>120.86778445747574</c:v>
                </c:pt>
                <c:pt idx="18">
                  <c:v>120.31870989036778</c:v>
                </c:pt>
                <c:pt idx="19">
                  <c:v>113.7957040331252</c:v>
                </c:pt>
                <c:pt idx="20">
                  <c:v>108.82548105166393</c:v>
                </c:pt>
              </c:numCache>
            </c:numRef>
          </c:val>
          <c:smooth val="0"/>
          <c:extLst>
            <c:ext xmlns:c16="http://schemas.microsoft.com/office/drawing/2014/chart" uri="{C3380CC4-5D6E-409C-BE32-E72D297353CC}">
              <c16:uniqueId val="{00000004-9FEA-4176-BC05-92F61BA85C0C}"/>
            </c:ext>
          </c:extLst>
        </c:ser>
        <c:ser>
          <c:idx val="5"/>
          <c:order val="5"/>
          <c:tx>
            <c:strRef>
              <c:f>'Cumulative GDP'!$A$21</c:f>
              <c:strCache>
                <c:ptCount val="1"/>
                <c:pt idx="0">
                  <c:v>Trade, catering and accommodation: 1.22%</c:v>
                </c:pt>
              </c:strCache>
            </c:strRef>
          </c:tx>
          <c:spPr>
            <a:ln w="12700" cap="rnd">
              <a:solidFill>
                <a:schemeClr val="accent6"/>
              </a:solidFill>
              <a:round/>
            </a:ln>
            <a:effectLst/>
          </c:spPr>
          <c:marker>
            <c:symbol val="none"/>
          </c:marker>
          <c:cat>
            <c:numRef>
              <c:f>'Cumulative GDP'!$B$15:$V$15</c:f>
              <c:numCache>
                <c:formatCode>General</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'Cumulative GDP'!$B$21:$V$21</c:f>
              <c:numCache>
                <c:formatCode>#,##0</c:formatCode>
                <c:ptCount val="21"/>
                <c:pt idx="0" formatCode="#,##0_]">
                  <c:v>100</c:v>
                </c:pt>
                <c:pt idx="1">
                  <c:v>105.96055016045148</c:v>
                </c:pt>
                <c:pt idx="2">
                  <c:v>111.89286049070309</c:v>
                </c:pt>
                <c:pt idx="3">
                  <c:v>113.85425229822735</c:v>
                </c:pt>
                <c:pt idx="4">
                  <c:v>112.58213248648995</c:v>
                </c:pt>
                <c:pt idx="5">
                  <c:v>117.56606393829169</c:v>
                </c:pt>
                <c:pt idx="6">
                  <c:v>122.3613499174931</c:v>
                </c:pt>
                <c:pt idx="7">
                  <c:v>127.19692678701861</c:v>
                </c:pt>
                <c:pt idx="8">
                  <c:v>129.74449214155928</c:v>
                </c:pt>
                <c:pt idx="9">
                  <c:v>131.08276168385956</c:v>
                </c:pt>
                <c:pt idx="10">
                  <c:v>132.58669949705518</c:v>
                </c:pt>
                <c:pt idx="11">
                  <c:v>134.67368543958787</c:v>
                </c:pt>
                <c:pt idx="12">
                  <c:v>132.86617979876297</c:v>
                </c:pt>
                <c:pt idx="13">
                  <c:v>134.20680815061351</c:v>
                </c:pt>
                <c:pt idx="14">
                  <c:v>133.63644346147532</c:v>
                </c:pt>
                <c:pt idx="15">
                  <c:v>117.28274214992649</c:v>
                </c:pt>
                <c:pt idx="16">
                  <c:v>125.10496474876665</c:v>
                </c:pt>
                <c:pt idx="17">
                  <c:v>129.70140060021021</c:v>
                </c:pt>
                <c:pt idx="18">
                  <c:v>127.67466332151149</c:v>
                </c:pt>
                <c:pt idx="19">
                  <c:v>126.19661528018068</c:v>
                </c:pt>
                <c:pt idx="20">
                  <c:v>129.07657744952331</c:v>
                </c:pt>
              </c:numCache>
            </c:numRef>
          </c:val>
          <c:smooth val="0"/>
          <c:extLst>
            <c:ext xmlns:c16="http://schemas.microsoft.com/office/drawing/2014/chart" uri="{C3380CC4-5D6E-409C-BE32-E72D297353CC}">
              <c16:uniqueId val="{00000005-9FEA-4176-BC05-92F61BA85C0C}"/>
            </c:ext>
          </c:extLst>
        </c:ser>
        <c:ser>
          <c:idx val="6"/>
          <c:order val="6"/>
          <c:tx>
            <c:strRef>
              <c:f>'Cumulative GDP'!$A$22</c:f>
              <c:strCache>
                <c:ptCount val="1"/>
                <c:pt idx="0">
                  <c:v>Transport, storage and communication: 1.75%</c:v>
                </c:pt>
              </c:strCache>
            </c:strRef>
          </c:tx>
          <c:spPr>
            <a:ln w="38100" cap="rnd">
              <a:solidFill>
                <a:srgbClr val="DC0037"/>
              </a:solidFill>
              <a:round/>
            </a:ln>
            <a:effectLst/>
          </c:spPr>
          <c:marker>
            <c:symbol val="none"/>
          </c:marker>
          <c:cat>
            <c:numRef>
              <c:f>'Cumulative GDP'!$B$15:$V$15</c:f>
              <c:numCache>
                <c:formatCode>General</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'Cumulative GDP'!$B$22:$V$22</c:f>
              <c:numCache>
                <c:formatCode>#,##0</c:formatCode>
                <c:ptCount val="21"/>
                <c:pt idx="0" formatCode="#,##0_]">
                  <c:v>100</c:v>
                </c:pt>
                <c:pt idx="1">
                  <c:v>105.11587288613178</c:v>
                </c:pt>
                <c:pt idx="2">
                  <c:v>113.01102559166122</c:v>
                </c:pt>
                <c:pt idx="3">
                  <c:v>116.96658889131938</c:v>
                </c:pt>
                <c:pt idx="4">
                  <c:v>116.74720815070725</c:v>
                </c:pt>
                <c:pt idx="5">
                  <c:v>118.70613371608479</c:v>
                </c:pt>
                <c:pt idx="6">
                  <c:v>122.81461964104423</c:v>
                </c:pt>
                <c:pt idx="7">
                  <c:v>125.78689413292777</c:v>
                </c:pt>
                <c:pt idx="8">
                  <c:v>129.3767074490959</c:v>
                </c:pt>
                <c:pt idx="9">
                  <c:v>132.7967217961824</c:v>
                </c:pt>
                <c:pt idx="10">
                  <c:v>135.97475805697601</c:v>
                </c:pt>
                <c:pt idx="11">
                  <c:v>138.02793034302471</c:v>
                </c:pt>
                <c:pt idx="12">
                  <c:v>139.46717390726141</c:v>
                </c:pt>
                <c:pt idx="13">
                  <c:v>143.52695230263922</c:v>
                </c:pt>
                <c:pt idx="14">
                  <c:v>142.72405136866533</c:v>
                </c:pt>
                <c:pt idx="15">
                  <c:v>120.6221276829789</c:v>
                </c:pt>
                <c:pt idx="16">
                  <c:v>128.0943583355548</c:v>
                </c:pt>
                <c:pt idx="17">
                  <c:v>138.75835338687253</c:v>
                </c:pt>
                <c:pt idx="18">
                  <c:v>144.61847508799124</c:v>
                </c:pt>
                <c:pt idx="19">
                  <c:v>142.86334429837808</c:v>
                </c:pt>
                <c:pt idx="20">
                  <c:v>144.02450048836727</c:v>
                </c:pt>
              </c:numCache>
            </c:numRef>
          </c:val>
          <c:smooth val="0"/>
          <c:extLst>
            <c:ext xmlns:c16="http://schemas.microsoft.com/office/drawing/2014/chart" uri="{C3380CC4-5D6E-409C-BE32-E72D297353CC}">
              <c16:uniqueId val="{00000006-9FEA-4176-BC05-92F61BA85C0C}"/>
            </c:ext>
          </c:extLst>
        </c:ser>
        <c:ser>
          <c:idx val="7"/>
          <c:order val="7"/>
          <c:tx>
            <c:strRef>
              <c:f>'Cumulative GDP'!$A$23</c:f>
              <c:strCache>
                <c:ptCount val="1"/>
                <c:pt idx="0">
                  <c:v>Finance, real estate and business services: 2.92%</c:v>
                </c:pt>
              </c:strCache>
            </c:strRef>
          </c:tx>
          <c:spPr>
            <a:ln w="12700" cap="rnd">
              <a:solidFill>
                <a:schemeClr val="accent2">
                  <a:lumMod val="60000"/>
                </a:schemeClr>
              </a:solidFill>
              <a:round/>
            </a:ln>
            <a:effectLst/>
          </c:spPr>
          <c:marker>
            <c:symbol val="none"/>
          </c:marker>
          <c:cat>
            <c:numRef>
              <c:f>'Cumulative GDP'!$B$15:$V$15</c:f>
              <c:numCache>
                <c:formatCode>General</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'Cumulative GDP'!$B$23:$V$23</c:f>
              <c:numCache>
                <c:formatCode>#,##0</c:formatCode>
                <c:ptCount val="21"/>
                <c:pt idx="0" formatCode="#,##0_]">
                  <c:v>100</c:v>
                </c:pt>
                <c:pt idx="1">
                  <c:v>109.64404820924285</c:v>
                </c:pt>
                <c:pt idx="2">
                  <c:v>117.59707540345123</c:v>
                </c:pt>
                <c:pt idx="3">
                  <c:v>124.15827593174852</c:v>
                </c:pt>
                <c:pt idx="4">
                  <c:v>125.46795607938442</c:v>
                </c:pt>
                <c:pt idx="5">
                  <c:v>127.02358855749944</c:v>
                </c:pt>
                <c:pt idx="6">
                  <c:v>132.4284962203424</c:v>
                </c:pt>
                <c:pt idx="7">
                  <c:v>136.36878860351209</c:v>
                </c:pt>
                <c:pt idx="8">
                  <c:v>139.92694625964464</c:v>
                </c:pt>
                <c:pt idx="9">
                  <c:v>143.15773464510494</c:v>
                </c:pt>
                <c:pt idx="10">
                  <c:v>145.52834070992515</c:v>
                </c:pt>
                <c:pt idx="11">
                  <c:v>148.09932121277978</c:v>
                </c:pt>
                <c:pt idx="12">
                  <c:v>151.76327286624547</c:v>
                </c:pt>
                <c:pt idx="13">
                  <c:v>157.01990753075907</c:v>
                </c:pt>
                <c:pt idx="14">
                  <c:v>160.42141720531023</c:v>
                </c:pt>
                <c:pt idx="15">
                  <c:v>161.3052239374741</c:v>
                </c:pt>
                <c:pt idx="16">
                  <c:v>165.40933068533644</c:v>
                </c:pt>
                <c:pt idx="17">
                  <c:v>171.45261918913158</c:v>
                </c:pt>
                <c:pt idx="18">
                  <c:v>173.91795633357984</c:v>
                </c:pt>
                <c:pt idx="19">
                  <c:v>179.54306733237121</c:v>
                </c:pt>
                <c:pt idx="20">
                  <c:v>182.94089769012905</c:v>
                </c:pt>
              </c:numCache>
            </c:numRef>
          </c:val>
          <c:smooth val="0"/>
          <c:extLst>
            <c:ext xmlns:c16="http://schemas.microsoft.com/office/drawing/2014/chart" uri="{C3380CC4-5D6E-409C-BE32-E72D297353CC}">
              <c16:uniqueId val="{00000007-9FEA-4176-BC05-92F61BA85C0C}"/>
            </c:ext>
          </c:extLst>
        </c:ser>
        <c:ser>
          <c:idx val="8"/>
          <c:order val="8"/>
          <c:tx>
            <c:strRef>
              <c:f>'Cumulative GDP'!$A$24</c:f>
              <c:strCache>
                <c:ptCount val="1"/>
                <c:pt idx="0">
                  <c:v>General government services: 1.89%</c:v>
                </c:pt>
              </c:strCache>
            </c:strRef>
          </c:tx>
          <c:spPr>
            <a:ln w="12700" cap="rnd">
              <a:solidFill>
                <a:schemeClr val="accent4"/>
              </a:solidFill>
              <a:round/>
            </a:ln>
            <a:effectLst/>
          </c:spPr>
          <c:marker>
            <c:symbol val="none"/>
          </c:marker>
          <c:cat>
            <c:numRef>
              <c:f>'Cumulative GDP'!$B$15:$V$15</c:f>
              <c:numCache>
                <c:formatCode>General</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'Cumulative GDP'!$B$24:$V$24</c:f>
              <c:numCache>
                <c:formatCode>#,##0</c:formatCode>
                <c:ptCount val="21"/>
                <c:pt idx="0" formatCode="#,##0_]">
                  <c:v>100</c:v>
                </c:pt>
                <c:pt idx="1">
                  <c:v>101.99936297171365</c:v>
                </c:pt>
                <c:pt idx="2">
                  <c:v>105.66876334385827</c:v>
                </c:pt>
                <c:pt idx="3">
                  <c:v>110.7571738431475</c:v>
                </c:pt>
                <c:pt idx="4">
                  <c:v>114.24673495128209</c:v>
                </c:pt>
                <c:pt idx="5">
                  <c:v>116.11736728182755</c:v>
                </c:pt>
                <c:pt idx="6">
                  <c:v>121.08961108343792</c:v>
                </c:pt>
                <c:pt idx="7">
                  <c:v>124.36989362299812</c:v>
                </c:pt>
                <c:pt idx="8">
                  <c:v>129.22225688967288</c:v>
                </c:pt>
                <c:pt idx="9">
                  <c:v>133.20981200615066</c:v>
                </c:pt>
                <c:pt idx="10">
                  <c:v>136.52102424382372</c:v>
                </c:pt>
                <c:pt idx="11">
                  <c:v>139.14620993017741</c:v>
                </c:pt>
                <c:pt idx="12">
                  <c:v>141.09616423716179</c:v>
                </c:pt>
                <c:pt idx="13">
                  <c:v>143.81850781387493</c:v>
                </c:pt>
                <c:pt idx="14">
                  <c:v>145.62493047641311</c:v>
                </c:pt>
                <c:pt idx="15">
                  <c:v>147.14989927848919</c:v>
                </c:pt>
                <c:pt idx="16">
                  <c:v>145.90847406107579</c:v>
                </c:pt>
                <c:pt idx="17">
                  <c:v>145.9853449490995</c:v>
                </c:pt>
                <c:pt idx="18">
                  <c:v>146.9379099738878</c:v>
                </c:pt>
                <c:pt idx="19">
                  <c:v>147.40190899386582</c:v>
                </c:pt>
                <c:pt idx="20">
                  <c:v>148.04183932457843</c:v>
                </c:pt>
              </c:numCache>
            </c:numRef>
          </c:val>
          <c:smooth val="0"/>
          <c:extLst>
            <c:ext xmlns:c16="http://schemas.microsoft.com/office/drawing/2014/chart" uri="{C3380CC4-5D6E-409C-BE32-E72D297353CC}">
              <c16:uniqueId val="{00000008-9FEA-4176-BC05-92F61BA85C0C}"/>
            </c:ext>
          </c:extLst>
        </c:ser>
        <c:ser>
          <c:idx val="9"/>
          <c:order val="9"/>
          <c:tx>
            <c:strRef>
              <c:f>'Cumulative GDP'!$A$25</c:f>
              <c:strCache>
                <c:ptCount val="1"/>
                <c:pt idx="0">
                  <c:v>Personal services: 1.81%</c:v>
                </c:pt>
              </c:strCache>
            </c:strRef>
          </c:tx>
          <c:spPr>
            <a:ln w="12700" cap="rnd">
              <a:solidFill>
                <a:srgbClr val="AF144B"/>
              </a:solidFill>
              <a:round/>
            </a:ln>
            <a:effectLst/>
          </c:spPr>
          <c:marker>
            <c:symbol val="none"/>
          </c:marker>
          <c:cat>
            <c:numRef>
              <c:f>'Cumulative GDP'!$B$15:$V$15</c:f>
              <c:numCache>
                <c:formatCode>General</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'Cumulative GDP'!$B$25:$V$25</c:f>
              <c:numCache>
                <c:formatCode>#,##0</c:formatCode>
                <c:ptCount val="21"/>
                <c:pt idx="0" formatCode="#,##0_]">
                  <c:v>100</c:v>
                </c:pt>
                <c:pt idx="1">
                  <c:v>105.22109056952316</c:v>
                </c:pt>
                <c:pt idx="2">
                  <c:v>111.01798538152737</c:v>
                </c:pt>
                <c:pt idx="3">
                  <c:v>115.19385468522962</c:v>
                </c:pt>
                <c:pt idx="4">
                  <c:v>114.26653157528331</c:v>
                </c:pt>
                <c:pt idx="5">
                  <c:v>114.68819410642153</c:v>
                </c:pt>
                <c:pt idx="6">
                  <c:v>117.51762952108949</c:v>
                </c:pt>
                <c:pt idx="7">
                  <c:v>120.02334869732323</c:v>
                </c:pt>
                <c:pt idx="8">
                  <c:v>123.1564088332659</c:v>
                </c:pt>
                <c:pt idx="9">
                  <c:v>125.20624007693168</c:v>
                </c:pt>
                <c:pt idx="10">
                  <c:v>126.28879572184819</c:v>
                </c:pt>
                <c:pt idx="11">
                  <c:v>127.85312133592798</c:v>
                </c:pt>
                <c:pt idx="12">
                  <c:v>129.54195157469627</c:v>
                </c:pt>
                <c:pt idx="13">
                  <c:v>130.33587585031253</c:v>
                </c:pt>
                <c:pt idx="14">
                  <c:v>132.04081113352086</c:v>
                </c:pt>
                <c:pt idx="15">
                  <c:v>129.31531812310251</c:v>
                </c:pt>
                <c:pt idx="16">
                  <c:v>136.54351075689914</c:v>
                </c:pt>
                <c:pt idx="17">
                  <c:v>140.4183941702706</c:v>
                </c:pt>
                <c:pt idx="18">
                  <c:v>143.32261851330571</c:v>
                </c:pt>
                <c:pt idx="19">
                  <c:v>145.06565705554507</c:v>
                </c:pt>
                <c:pt idx="20">
                  <c:v>145.68530502836163</c:v>
                </c:pt>
              </c:numCache>
            </c:numRef>
          </c:val>
          <c:smooth val="0"/>
          <c:extLst>
            <c:ext xmlns:c16="http://schemas.microsoft.com/office/drawing/2014/chart" uri="{C3380CC4-5D6E-409C-BE32-E72D297353CC}">
              <c16:uniqueId val="{00000009-9FEA-4176-BC05-92F61BA85C0C}"/>
            </c:ext>
          </c:extLst>
        </c:ser>
        <c:ser>
          <c:idx val="10"/>
          <c:order val="10"/>
          <c:tx>
            <c:strRef>
              <c:f>'Cumulative GDP'!$A$26</c:f>
              <c:strCache>
                <c:ptCount val="1"/>
                <c:pt idx="0">
                  <c:v>GDP at market prices: 1.55%</c:v>
                </c:pt>
              </c:strCache>
            </c:strRef>
          </c:tx>
          <c:spPr>
            <a:ln w="28575" cap="rnd">
              <a:solidFill>
                <a:sysClr val="window" lastClr="FFFFFF"/>
              </a:solidFill>
              <a:prstDash val="dash"/>
              <a:round/>
            </a:ln>
            <a:effectLst/>
          </c:spPr>
          <c:marker>
            <c:symbol val="none"/>
          </c:marker>
          <c:cat>
            <c:numRef>
              <c:f>'Cumulative GDP'!$B$15:$V$15</c:f>
              <c:numCache>
                <c:formatCode>General</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'Cumulative GDP'!$B$26:$V$26</c:f>
              <c:numCache>
                <c:formatCode>#,##0</c:formatCode>
                <c:ptCount val="21"/>
                <c:pt idx="0" formatCode="#,##0_]">
                  <c:v>100</c:v>
                </c:pt>
                <c:pt idx="1">
                  <c:v>105.60380645784065</c:v>
                </c:pt>
                <c:pt idx="2">
                  <c:v>111.26467110371451</c:v>
                </c:pt>
                <c:pt idx="3">
                  <c:v>114.8151755874007</c:v>
                </c:pt>
                <c:pt idx="4">
                  <c:v>113.04921584698369</c:v>
                </c:pt>
                <c:pt idx="5">
                  <c:v>116.48561003389744</c:v>
                </c:pt>
                <c:pt idx="6">
                  <c:v>120.17652214462878</c:v>
                </c:pt>
                <c:pt idx="7">
                  <c:v>123.05623088670255</c:v>
                </c:pt>
                <c:pt idx="8">
                  <c:v>126.11475413842936</c:v>
                </c:pt>
                <c:pt idx="9">
                  <c:v>127.89779789134838</c:v>
                </c:pt>
                <c:pt idx="10">
                  <c:v>129.58843058375669</c:v>
                </c:pt>
                <c:pt idx="11">
                  <c:v>130.44961348991657</c:v>
                </c:pt>
                <c:pt idx="12">
                  <c:v>131.96015081210555</c:v>
                </c:pt>
                <c:pt idx="13">
                  <c:v>134.0144851237967</c:v>
                </c:pt>
                <c:pt idx="14">
                  <c:v>134.36283644906175</c:v>
                </c:pt>
                <c:pt idx="15">
                  <c:v>126.07406198491736</c:v>
                </c:pt>
                <c:pt idx="16">
                  <c:v>132.19959388154516</c:v>
                </c:pt>
                <c:pt idx="17">
                  <c:v>134.92046306493293</c:v>
                </c:pt>
                <c:pt idx="18">
                  <c:v>136.0080485900574</c:v>
                </c:pt>
                <c:pt idx="19">
                  <c:v>136.73548976281057</c:v>
                </c:pt>
                <c:pt idx="20">
                  <c:v>138.25958103033784</c:v>
                </c:pt>
              </c:numCache>
            </c:numRef>
          </c:val>
          <c:smooth val="0"/>
          <c:extLst>
            <c:ext xmlns:c16="http://schemas.microsoft.com/office/drawing/2014/chart" uri="{C3380CC4-5D6E-409C-BE32-E72D297353CC}">
              <c16:uniqueId val="{0000000A-9FEA-4176-BC05-92F61BA85C0C}"/>
            </c:ext>
          </c:extLst>
        </c:ser>
        <c:dLbls>
          <c:showLegendKey val="0"/>
          <c:showVal val="0"/>
          <c:showCatName val="0"/>
          <c:showSerName val="0"/>
          <c:showPercent val="0"/>
          <c:showBubbleSize val="0"/>
        </c:dLbls>
        <c:smooth val="0"/>
        <c:axId val="163087711"/>
        <c:axId val="163088191"/>
      </c:lineChart>
      <c:catAx>
        <c:axId val="1630877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63088191"/>
        <c:crosses val="autoZero"/>
        <c:auto val="1"/>
        <c:lblAlgn val="ctr"/>
        <c:lblOffset val="100"/>
        <c:noMultiLvlLbl val="0"/>
      </c:catAx>
      <c:valAx>
        <c:axId val="163088191"/>
        <c:scaling>
          <c:orientation val="minMax"/>
          <c:min val="80"/>
        </c:scaling>
        <c:delete val="0"/>
        <c:axPos val="l"/>
        <c:numFmt formatCode="#,##0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63087711"/>
        <c:crosses val="autoZero"/>
        <c:crossBetween val="between"/>
      </c:valAx>
      <c:spPr>
        <a:noFill/>
        <a:ln w="12700">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spPr>
            <a:ln>
              <a:noFill/>
            </a:ln>
          </c:spPr>
          <c:dPt>
            <c:idx val="0"/>
            <c:bubble3D val="0"/>
            <c:spPr>
              <a:solidFill>
                <a:schemeClr val="accent1"/>
              </a:solidFill>
              <a:ln w="19050">
                <a:noFill/>
              </a:ln>
              <a:effectLst/>
            </c:spPr>
            <c:extLst>
              <c:ext xmlns:c16="http://schemas.microsoft.com/office/drawing/2014/chart" uri="{C3380CC4-5D6E-409C-BE32-E72D297353CC}">
                <c16:uniqueId val="{00000001-DDF0-467D-9B46-0CFFCC3D5ED5}"/>
              </c:ext>
            </c:extLst>
          </c:dPt>
          <c:dPt>
            <c:idx val="1"/>
            <c:bubble3D val="0"/>
            <c:spPr>
              <a:solidFill>
                <a:sysClr val="windowText" lastClr="000000">
                  <a:lumMod val="85000"/>
                  <a:lumOff val="15000"/>
                </a:sysClr>
              </a:solidFill>
              <a:ln w="19050">
                <a:noFill/>
              </a:ln>
              <a:effectLst/>
            </c:spPr>
            <c:extLst>
              <c:ext xmlns:c16="http://schemas.microsoft.com/office/drawing/2014/chart" uri="{C3380CC4-5D6E-409C-BE32-E72D297353CC}">
                <c16:uniqueId val="{00000003-DDF0-467D-9B46-0CFFCC3D5ED5}"/>
              </c:ext>
            </c:extLst>
          </c:dPt>
          <c:dPt>
            <c:idx val="2"/>
            <c:bubble3D val="0"/>
            <c:spPr>
              <a:solidFill>
                <a:schemeClr val="accent2"/>
              </a:solidFill>
              <a:ln w="19050">
                <a:noFill/>
              </a:ln>
              <a:effectLst/>
            </c:spPr>
            <c:extLst>
              <c:ext xmlns:c16="http://schemas.microsoft.com/office/drawing/2014/chart" uri="{C3380CC4-5D6E-409C-BE32-E72D297353CC}">
                <c16:uniqueId val="{00000005-DDF0-467D-9B46-0CFFCC3D5ED5}"/>
              </c:ext>
            </c:extLst>
          </c:dPt>
          <c:dPt>
            <c:idx val="3"/>
            <c:bubble3D val="0"/>
            <c:spPr>
              <a:solidFill>
                <a:schemeClr val="accent4"/>
              </a:solidFill>
              <a:ln w="19050">
                <a:noFill/>
              </a:ln>
              <a:effectLst/>
            </c:spPr>
            <c:extLst>
              <c:ext xmlns:c16="http://schemas.microsoft.com/office/drawing/2014/chart" uri="{C3380CC4-5D6E-409C-BE32-E72D297353CC}">
                <c16:uniqueId val="{00000007-DDF0-467D-9B46-0CFFCC3D5ED5}"/>
              </c:ext>
            </c:extLst>
          </c:dPt>
          <c:dPt>
            <c:idx val="4"/>
            <c:bubble3D val="0"/>
            <c:spPr>
              <a:solidFill>
                <a:schemeClr val="accent5">
                  <a:lumMod val="75000"/>
                </a:schemeClr>
              </a:solidFill>
              <a:ln w="19050">
                <a:noFill/>
              </a:ln>
              <a:effectLst/>
            </c:spPr>
            <c:extLst>
              <c:ext xmlns:c16="http://schemas.microsoft.com/office/drawing/2014/chart" uri="{C3380CC4-5D6E-409C-BE32-E72D297353CC}">
                <c16:uniqueId val="{00000009-DDF0-467D-9B46-0CFFCC3D5ED5}"/>
              </c:ext>
            </c:extLst>
          </c:dPt>
          <c:dPt>
            <c:idx val="5"/>
            <c:bubble3D val="0"/>
            <c:spPr>
              <a:solidFill>
                <a:schemeClr val="accent5"/>
              </a:solidFill>
              <a:ln w="19050">
                <a:noFill/>
              </a:ln>
              <a:effectLst/>
            </c:spPr>
            <c:extLst>
              <c:ext xmlns:c16="http://schemas.microsoft.com/office/drawing/2014/chart" uri="{C3380CC4-5D6E-409C-BE32-E72D297353CC}">
                <c16:uniqueId val="{0000000B-DDF0-467D-9B46-0CFFCC3D5ED5}"/>
              </c:ext>
            </c:extLst>
          </c:dPt>
          <c:dPt>
            <c:idx val="6"/>
            <c:bubble3D val="0"/>
            <c:spPr>
              <a:solidFill>
                <a:schemeClr val="bg1">
                  <a:lumMod val="50000"/>
                </a:schemeClr>
              </a:solidFill>
              <a:ln w="19050">
                <a:noFill/>
              </a:ln>
              <a:effectLst/>
            </c:spPr>
            <c:extLst>
              <c:ext xmlns:c16="http://schemas.microsoft.com/office/drawing/2014/chart" uri="{C3380CC4-5D6E-409C-BE32-E72D297353CC}">
                <c16:uniqueId val="{0000000D-DDF0-467D-9B46-0CFFCC3D5ED5}"/>
              </c:ext>
            </c:extLst>
          </c:dPt>
          <c:dPt>
            <c:idx val="7"/>
            <c:bubble3D val="0"/>
            <c:spPr>
              <a:solidFill>
                <a:schemeClr val="bg1">
                  <a:lumMod val="75000"/>
                </a:schemeClr>
              </a:solidFill>
              <a:ln w="19050">
                <a:noFill/>
              </a:ln>
              <a:effectLst/>
            </c:spPr>
            <c:extLst>
              <c:ext xmlns:c16="http://schemas.microsoft.com/office/drawing/2014/chart" uri="{C3380CC4-5D6E-409C-BE32-E72D297353CC}">
                <c16:uniqueId val="{0000000F-DDF0-467D-9B46-0CFFCC3D5ED5}"/>
              </c:ext>
            </c:extLst>
          </c:dPt>
          <c:dPt>
            <c:idx val="8"/>
            <c:bubble3D val="0"/>
            <c:spPr>
              <a:solidFill>
                <a:schemeClr val="bg1">
                  <a:lumMod val="90000"/>
                </a:schemeClr>
              </a:solidFill>
              <a:ln w="19050">
                <a:noFill/>
              </a:ln>
              <a:effectLst/>
            </c:spPr>
            <c:extLst>
              <c:ext xmlns:c16="http://schemas.microsoft.com/office/drawing/2014/chart" uri="{C3380CC4-5D6E-409C-BE32-E72D297353CC}">
                <c16:uniqueId val="{00000011-DDF0-467D-9B46-0CFFCC3D5ED5}"/>
              </c:ext>
            </c:extLst>
          </c:dPt>
          <c:dPt>
            <c:idx val="9"/>
            <c:bubble3D val="0"/>
            <c:spPr>
              <a:solidFill>
                <a:schemeClr val="tx1">
                  <a:lumMod val="95000"/>
                </a:schemeClr>
              </a:solidFill>
              <a:ln w="19050">
                <a:noFill/>
              </a:ln>
              <a:effectLst/>
            </c:spPr>
            <c:extLst>
              <c:ext xmlns:c16="http://schemas.microsoft.com/office/drawing/2014/chart" uri="{C3380CC4-5D6E-409C-BE32-E72D297353CC}">
                <c16:uniqueId val="{00000013-DDF0-467D-9B46-0CFFCC3D5ED5}"/>
              </c:ext>
            </c:extLst>
          </c:dPt>
          <c:dLbls>
            <c:spPr>
              <a:noFill/>
              <a:ln>
                <a:noFill/>
              </a:ln>
              <a:effectLst/>
            </c:spPr>
            <c:txPr>
              <a:bodyPr rot="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'Fuel Imports'!$A$35:$A$44</c:f>
              <c:strCache>
                <c:ptCount val="10"/>
                <c:pt idx="0">
                  <c:v>Oman</c:v>
                </c:pt>
                <c:pt idx="1">
                  <c:v>India</c:v>
                </c:pt>
                <c:pt idx="2">
                  <c:v>UAE</c:v>
                </c:pt>
                <c:pt idx="3">
                  <c:v>Saudi Arbia</c:v>
                </c:pt>
                <c:pt idx="4">
                  <c:v>Bahrain</c:v>
                </c:pt>
                <c:pt idx="5">
                  <c:v>Kuwait</c:v>
                </c:pt>
                <c:pt idx="6">
                  <c:v>Italy</c:v>
                </c:pt>
                <c:pt idx="7">
                  <c:v>Netherlands</c:v>
                </c:pt>
                <c:pt idx="8">
                  <c:v>Belgium</c:v>
                </c:pt>
                <c:pt idx="9">
                  <c:v>Malaysia</c:v>
                </c:pt>
              </c:strCache>
            </c:strRef>
          </c:cat>
          <c:val>
            <c:numRef>
              <c:f>'Fuel Imports'!$C$35:$C$44</c:f>
              <c:numCache>
                <c:formatCode>0.0%</c:formatCode>
                <c:ptCount val="10"/>
                <c:pt idx="0">
                  <c:v>0.22900000000000001</c:v>
                </c:pt>
                <c:pt idx="1">
                  <c:v>0.20399999999999999</c:v>
                </c:pt>
                <c:pt idx="2">
                  <c:v>0.192</c:v>
                </c:pt>
                <c:pt idx="3">
                  <c:v>8.0399999999999999E-2</c:v>
                </c:pt>
                <c:pt idx="4">
                  <c:v>7.4899999999999994E-2</c:v>
                </c:pt>
                <c:pt idx="5">
                  <c:v>6.3600000000000004E-2</c:v>
                </c:pt>
                <c:pt idx="6">
                  <c:v>2.8899999999999999E-2</c:v>
                </c:pt>
                <c:pt idx="7">
                  <c:v>2.1100000000000001E-2</c:v>
                </c:pt>
                <c:pt idx="8">
                  <c:v>1.9699999999999999E-2</c:v>
                </c:pt>
                <c:pt idx="9">
                  <c:v>1.46E-2</c:v>
                </c:pt>
              </c:numCache>
            </c:numRef>
          </c:val>
          <c:extLst>
            <c:ext xmlns:c16="http://schemas.microsoft.com/office/drawing/2014/chart" uri="{C3380CC4-5D6E-409C-BE32-E72D297353CC}">
              <c16:uniqueId val="{00000014-DDF0-467D-9B46-0CFFCC3D5ED5}"/>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700">
          <a:solidFill>
            <a:schemeClr val="bg1"/>
          </a:solidFill>
        </a:defRPr>
      </a:pPr>
      <a:endParaRPr lang="en-US"/>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840" b="0" i="0" u="none" strike="noStrike" kern="1200" spc="0" baseline="0">
              <a:solidFill>
                <a:schemeClr val="bg1"/>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'Employment data'!$C$3</c:f>
              <c:strCache>
                <c:ptCount val="1"/>
              </c:strCache>
            </c:strRef>
          </c:tx>
          <c:spPr>
            <a:solidFill>
              <a:schemeClr val="bg2">
                <a:lumMod val="75000"/>
              </a:schemeClr>
            </a:solidFill>
            <a:ln>
              <a:noFill/>
            </a:ln>
            <a:effectLst/>
          </c:spPr>
          <c:invertIfNegative val="0"/>
          <c:dPt>
            <c:idx val="5"/>
            <c:invertIfNegative val="0"/>
            <c:bubble3D val="0"/>
            <c:spPr>
              <a:solidFill>
                <a:srgbClr val="DC0037"/>
              </a:solidFill>
              <a:ln>
                <a:solidFill>
                  <a:srgbClr val="DC0037"/>
                </a:solidFill>
              </a:ln>
              <a:effectLst/>
            </c:spPr>
            <c:extLst>
              <c:ext xmlns:c16="http://schemas.microsoft.com/office/drawing/2014/chart" uri="{C3380CC4-5D6E-409C-BE32-E72D297353CC}">
                <c16:uniqueId val="{00000001-367A-4013-8EC8-ED99DB53F9CC}"/>
              </c:ext>
            </c:extLst>
          </c:dPt>
          <c:dLbls>
            <c:spPr>
              <a:noFill/>
              <a:ln>
                <a:noFill/>
              </a:ln>
              <a:effectLst/>
            </c:spPr>
            <c:txPr>
              <a:bodyPr rot="0" spcFirstLastPara="1" vertOverflow="ellipsis" vert="horz" wrap="square" anchor="ctr" anchorCtr="1"/>
              <a:lstStyle/>
              <a:p>
                <a:pPr>
                  <a:defRPr sz="7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'Employment data'!$A$4:$A$13</c:f>
              <c:strCache>
                <c:ptCount val="10"/>
                <c:pt idx="0">
                  <c:v>Community services</c:v>
                </c:pt>
                <c:pt idx="1">
                  <c:v>Trade</c:v>
                </c:pt>
                <c:pt idx="2">
                  <c:v>Finance</c:v>
                </c:pt>
                <c:pt idx="3">
                  <c:v>Manufacturing</c:v>
                </c:pt>
                <c:pt idx="4">
                  <c:v>Construction</c:v>
                </c:pt>
                <c:pt idx="5">
                  <c:v>Transport</c:v>
                </c:pt>
                <c:pt idx="6">
                  <c:v>Private households</c:v>
                </c:pt>
                <c:pt idx="7">
                  <c:v>Agriculture</c:v>
                </c:pt>
                <c:pt idx="8">
                  <c:v>Mining</c:v>
                </c:pt>
                <c:pt idx="9">
                  <c:v>Utilities</c:v>
                </c:pt>
              </c:strCache>
            </c:strRef>
          </c:cat>
          <c:val>
            <c:numRef>
              <c:f>'Employment data'!$C$4:$C$13</c:f>
              <c:numCache>
                <c:formatCode>0.00%</c:formatCode>
                <c:ptCount val="10"/>
                <c:pt idx="0">
                  <c:v>0.23592022925317269</c:v>
                </c:pt>
                <c:pt idx="1">
                  <c:v>0.19451429908181764</c:v>
                </c:pt>
                <c:pt idx="2">
                  <c:v>0.17322650447394586</c:v>
                </c:pt>
                <c:pt idx="3">
                  <c:v>9.0531610035674601E-2</c:v>
                </c:pt>
                <c:pt idx="4">
                  <c:v>8.3338206912684953E-2</c:v>
                </c:pt>
                <c:pt idx="5">
                  <c:v>6.6670565530147968E-2</c:v>
                </c:pt>
                <c:pt idx="6">
                  <c:v>6.6027253055734259E-2</c:v>
                </c:pt>
                <c:pt idx="7">
                  <c:v>5.5558804608456636E-2</c:v>
                </c:pt>
                <c:pt idx="8">
                  <c:v>2.5966430785426049E-2</c:v>
                </c:pt>
                <c:pt idx="9">
                  <c:v>7.836715597403357E-3</c:v>
                </c:pt>
              </c:numCache>
            </c:numRef>
          </c:val>
          <c:extLst>
            <c:ext xmlns:c16="http://schemas.microsoft.com/office/drawing/2014/chart" uri="{C3380CC4-5D6E-409C-BE32-E72D297353CC}">
              <c16:uniqueId val="{00000000-367A-4013-8EC8-ED99DB53F9CC}"/>
            </c:ext>
          </c:extLst>
        </c:ser>
        <c:dLbls>
          <c:showLegendKey val="0"/>
          <c:showVal val="0"/>
          <c:showCatName val="0"/>
          <c:showSerName val="0"/>
          <c:showPercent val="0"/>
          <c:showBubbleSize val="0"/>
        </c:dLbls>
        <c:gapWidth val="219"/>
        <c:overlap val="-27"/>
        <c:axId val="609944176"/>
        <c:axId val="609944656"/>
      </c:barChart>
      <c:catAx>
        <c:axId val="609944176"/>
        <c:scaling>
          <c:orientation val="minMax"/>
        </c:scaling>
        <c:delete val="0"/>
        <c:axPos val="b"/>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7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crossAx val="609944656"/>
        <c:crosses val="autoZero"/>
        <c:auto val="1"/>
        <c:lblAlgn val="ctr"/>
        <c:lblOffset val="100"/>
        <c:noMultiLvlLbl val="0"/>
      </c:catAx>
      <c:valAx>
        <c:axId val="609944656"/>
        <c:scaling>
          <c:orientation val="minMax"/>
        </c:scaling>
        <c:delete val="0"/>
        <c:axPos val="l"/>
        <c:numFmt formatCode="0.00%" sourceLinked="1"/>
        <c:majorTickMark val="none"/>
        <c:minorTickMark val="none"/>
        <c:tickLblPos val="nextTo"/>
        <c:spPr>
          <a:noFill/>
          <a:ln>
            <a:solidFill>
              <a:schemeClr val="tx1">
                <a:lumMod val="75000"/>
              </a:schemeClr>
            </a:solidFill>
          </a:ln>
          <a:effectLst/>
        </c:spPr>
        <c:txPr>
          <a:bodyPr rot="-60000000" spcFirstLastPara="1" vertOverflow="ellipsis" vert="horz" wrap="square" anchor="ctr" anchorCtr="1"/>
          <a:lstStyle/>
          <a:p>
            <a:pPr>
              <a:defRPr sz="7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crossAx val="6099441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700">
          <a:solidFill>
            <a:schemeClr val="bg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'Employment data'!$A$24</c:f>
              <c:strCache>
                <c:ptCount val="1"/>
                <c:pt idx="0">
                  <c:v>  Transport</c:v>
                </c:pt>
              </c:strCache>
            </c:strRef>
          </c:tx>
          <c:spPr>
            <a:solidFill>
              <a:schemeClr val="bg2">
                <a:lumMod val="50000"/>
              </a:schemeClr>
            </a:solidFill>
            <a:ln w="28575">
              <a:noFill/>
            </a:ln>
            <a:effectLst/>
          </c:spPr>
          <c:invertIfNegative val="0"/>
          <c:cat>
            <c:numRef>
              <c:f>'Employment data'!$B$23:$BU$23</c:f>
              <c:numCache>
                <c:formatCode>mmm\-yy</c:formatCode>
                <c:ptCount val="72"/>
                <c:pt idx="0">
                  <c:v>39508</c:v>
                </c:pt>
                <c:pt idx="1">
                  <c:v>39600</c:v>
                </c:pt>
                <c:pt idx="2">
                  <c:v>39692</c:v>
                </c:pt>
                <c:pt idx="3">
                  <c:v>39783</c:v>
                </c:pt>
                <c:pt idx="4">
                  <c:v>39873</c:v>
                </c:pt>
                <c:pt idx="5">
                  <c:v>39965</c:v>
                </c:pt>
                <c:pt idx="6">
                  <c:v>40057</c:v>
                </c:pt>
                <c:pt idx="7">
                  <c:v>40148</c:v>
                </c:pt>
                <c:pt idx="8">
                  <c:v>40238</c:v>
                </c:pt>
                <c:pt idx="9">
                  <c:v>40330</c:v>
                </c:pt>
                <c:pt idx="10">
                  <c:v>40422</c:v>
                </c:pt>
                <c:pt idx="11">
                  <c:v>40513</c:v>
                </c:pt>
                <c:pt idx="12">
                  <c:v>40603</c:v>
                </c:pt>
                <c:pt idx="13">
                  <c:v>40695</c:v>
                </c:pt>
                <c:pt idx="14">
                  <c:v>40787</c:v>
                </c:pt>
                <c:pt idx="15">
                  <c:v>40878</c:v>
                </c:pt>
                <c:pt idx="16">
                  <c:v>40969</c:v>
                </c:pt>
                <c:pt idx="17">
                  <c:v>41061</c:v>
                </c:pt>
                <c:pt idx="18">
                  <c:v>41153</c:v>
                </c:pt>
                <c:pt idx="19">
                  <c:v>41244</c:v>
                </c:pt>
                <c:pt idx="20">
                  <c:v>41334</c:v>
                </c:pt>
                <c:pt idx="21">
                  <c:v>41426</c:v>
                </c:pt>
                <c:pt idx="22">
                  <c:v>41518</c:v>
                </c:pt>
                <c:pt idx="23">
                  <c:v>41609</c:v>
                </c:pt>
                <c:pt idx="24">
                  <c:v>41699</c:v>
                </c:pt>
                <c:pt idx="25">
                  <c:v>41791</c:v>
                </c:pt>
                <c:pt idx="26">
                  <c:v>41883</c:v>
                </c:pt>
                <c:pt idx="27">
                  <c:v>41974</c:v>
                </c:pt>
                <c:pt idx="28">
                  <c:v>42064</c:v>
                </c:pt>
                <c:pt idx="29">
                  <c:v>42156</c:v>
                </c:pt>
                <c:pt idx="30">
                  <c:v>42248</c:v>
                </c:pt>
                <c:pt idx="31">
                  <c:v>42339</c:v>
                </c:pt>
                <c:pt idx="32">
                  <c:v>42430</c:v>
                </c:pt>
                <c:pt idx="33">
                  <c:v>42522</c:v>
                </c:pt>
                <c:pt idx="34">
                  <c:v>42614</c:v>
                </c:pt>
                <c:pt idx="35">
                  <c:v>42705</c:v>
                </c:pt>
                <c:pt idx="36">
                  <c:v>42795</c:v>
                </c:pt>
                <c:pt idx="37">
                  <c:v>42887</c:v>
                </c:pt>
                <c:pt idx="38">
                  <c:v>42979</c:v>
                </c:pt>
                <c:pt idx="39">
                  <c:v>43070</c:v>
                </c:pt>
                <c:pt idx="40">
                  <c:v>43160</c:v>
                </c:pt>
                <c:pt idx="41">
                  <c:v>43252</c:v>
                </c:pt>
                <c:pt idx="42">
                  <c:v>43344</c:v>
                </c:pt>
                <c:pt idx="43">
                  <c:v>43435</c:v>
                </c:pt>
                <c:pt idx="44">
                  <c:v>43525</c:v>
                </c:pt>
                <c:pt idx="45">
                  <c:v>43617</c:v>
                </c:pt>
                <c:pt idx="46">
                  <c:v>43709</c:v>
                </c:pt>
                <c:pt idx="47">
                  <c:v>43800</c:v>
                </c:pt>
                <c:pt idx="48">
                  <c:v>43891</c:v>
                </c:pt>
                <c:pt idx="49">
                  <c:v>43983</c:v>
                </c:pt>
                <c:pt idx="50">
                  <c:v>44075</c:v>
                </c:pt>
                <c:pt idx="51">
                  <c:v>44166</c:v>
                </c:pt>
                <c:pt idx="52">
                  <c:v>44256</c:v>
                </c:pt>
                <c:pt idx="53">
                  <c:v>44348</c:v>
                </c:pt>
                <c:pt idx="54">
                  <c:v>44440</c:v>
                </c:pt>
                <c:pt idx="55">
                  <c:v>44531</c:v>
                </c:pt>
                <c:pt idx="56">
                  <c:v>44621</c:v>
                </c:pt>
                <c:pt idx="57">
                  <c:v>44713</c:v>
                </c:pt>
                <c:pt idx="58">
                  <c:v>44805</c:v>
                </c:pt>
                <c:pt idx="59">
                  <c:v>44896</c:v>
                </c:pt>
                <c:pt idx="60">
                  <c:v>44986</c:v>
                </c:pt>
                <c:pt idx="61">
                  <c:v>45078</c:v>
                </c:pt>
                <c:pt idx="62">
                  <c:v>45170</c:v>
                </c:pt>
                <c:pt idx="63">
                  <c:v>45261</c:v>
                </c:pt>
                <c:pt idx="64">
                  <c:v>45352</c:v>
                </c:pt>
                <c:pt idx="65">
                  <c:v>45444</c:v>
                </c:pt>
                <c:pt idx="66">
                  <c:v>45536</c:v>
                </c:pt>
                <c:pt idx="67">
                  <c:v>45627</c:v>
                </c:pt>
                <c:pt idx="68">
                  <c:v>45717</c:v>
                </c:pt>
                <c:pt idx="69">
                  <c:v>45809</c:v>
                </c:pt>
                <c:pt idx="70">
                  <c:v>45901</c:v>
                </c:pt>
                <c:pt idx="71">
                  <c:v>45992</c:v>
                </c:pt>
              </c:numCache>
            </c:numRef>
          </c:cat>
          <c:val>
            <c:numRef>
              <c:f>'Employment data'!$B$24:$BU$24</c:f>
              <c:numCache>
                <c:formatCode>###,###</c:formatCode>
                <c:ptCount val="72"/>
                <c:pt idx="0">
                  <c:v>807.58366975787499</c:v>
                </c:pt>
                <c:pt idx="1">
                  <c:v>832.41114821297174</c:v>
                </c:pt>
                <c:pt idx="2">
                  <c:v>822.72133957473432</c:v>
                </c:pt>
                <c:pt idx="3">
                  <c:v>830.04215276263528</c:v>
                </c:pt>
                <c:pt idx="4">
                  <c:v>819.15883455164396</c:v>
                </c:pt>
                <c:pt idx="5">
                  <c:v>779.5445468895764</c:v>
                </c:pt>
                <c:pt idx="6">
                  <c:v>798.19079061888692</c:v>
                </c:pt>
                <c:pt idx="7">
                  <c:v>801.14709949699375</c:v>
                </c:pt>
                <c:pt idx="8">
                  <c:v>838.05123539501676</c:v>
                </c:pt>
                <c:pt idx="9">
                  <c:v>809.83020177482047</c:v>
                </c:pt>
                <c:pt idx="10">
                  <c:v>811.22411937388699</c:v>
                </c:pt>
                <c:pt idx="11">
                  <c:v>804.58521977229975</c:v>
                </c:pt>
                <c:pt idx="12">
                  <c:v>775.51173232839221</c:v>
                </c:pt>
                <c:pt idx="13">
                  <c:v>822.14143715980265</c:v>
                </c:pt>
                <c:pt idx="14">
                  <c:v>807.64011056822449</c:v>
                </c:pt>
                <c:pt idx="15">
                  <c:v>838.90205511137128</c:v>
                </c:pt>
                <c:pt idx="16">
                  <c:v>832.61105554579581</c:v>
                </c:pt>
                <c:pt idx="17">
                  <c:v>834.37339611820119</c:v>
                </c:pt>
                <c:pt idx="18">
                  <c:v>895.14564461116015</c:v>
                </c:pt>
                <c:pt idx="19">
                  <c:v>877.23562852787484</c:v>
                </c:pt>
                <c:pt idx="20">
                  <c:v>871.83343996933525</c:v>
                </c:pt>
                <c:pt idx="21">
                  <c:v>897.04234077770082</c:v>
                </c:pt>
                <c:pt idx="22">
                  <c:v>926.13738699217413</c:v>
                </c:pt>
                <c:pt idx="23">
                  <c:v>961.29268747591095</c:v>
                </c:pt>
                <c:pt idx="24">
                  <c:v>894.99976225101682</c:v>
                </c:pt>
                <c:pt idx="25">
                  <c:v>947.47097339621098</c:v>
                </c:pt>
                <c:pt idx="26">
                  <c:v>932.55628403696028</c:v>
                </c:pt>
                <c:pt idx="27">
                  <c:v>951.60107593778446</c:v>
                </c:pt>
                <c:pt idx="28">
                  <c:v>898.54600045021573</c:v>
                </c:pt>
                <c:pt idx="29" formatCode="#,##0">
                  <c:v>922.20368990953864</c:v>
                </c:pt>
                <c:pt idx="30" formatCode="#,##0">
                  <c:v>898.28124539202906</c:v>
                </c:pt>
                <c:pt idx="31" formatCode="#,##0">
                  <c:v>899.89452901187201</c:v>
                </c:pt>
                <c:pt idx="32" formatCode="#,##0">
                  <c:v>901.21277644614759</c:v>
                </c:pt>
                <c:pt idx="33" formatCode="#,##0">
                  <c:v>861.89669584162027</c:v>
                </c:pt>
                <c:pt idx="34" formatCode="#,##0">
                  <c:v>915.29077360518625</c:v>
                </c:pt>
                <c:pt idx="35" formatCode="#,##0">
                  <c:v>961.30691456906084</c:v>
                </c:pt>
                <c:pt idx="36" formatCode="#,##0">
                  <c:v>964.6005841463442</c:v>
                </c:pt>
                <c:pt idx="37" formatCode="#,##0">
                  <c:v>953.89835850237705</c:v>
                </c:pt>
                <c:pt idx="38" formatCode="#,##0">
                  <c:v>987.86944991616326</c:v>
                </c:pt>
                <c:pt idx="39" formatCode="#,##0">
                  <c:v>1001.2574918143904</c:v>
                </c:pt>
                <c:pt idx="40" formatCode="#,##0">
                  <c:v>960.3958753425685</c:v>
                </c:pt>
                <c:pt idx="41" formatCode="#,##0">
                  <c:v>1014.1730258453376</c:v>
                </c:pt>
                <c:pt idx="42" formatCode="#,##0">
                  <c:v>995.8588232219106</c:v>
                </c:pt>
                <c:pt idx="43" formatCode="#,##0">
                  <c:v>965.4681918898408</c:v>
                </c:pt>
                <c:pt idx="44" formatCode="#,##0">
                  <c:v>1024.6879354650175</c:v>
                </c:pt>
                <c:pt idx="45" formatCode="#,##0">
                  <c:v>982.50210876433994</c:v>
                </c:pt>
                <c:pt idx="46" formatCode="#,##0">
                  <c:v>974.72149405547611</c:v>
                </c:pt>
                <c:pt idx="47" formatCode="#,##0">
                  <c:v>1011.1973215952737</c:v>
                </c:pt>
                <c:pt idx="48" formatCode="#,##0">
                  <c:v>994.50801655088071</c:v>
                </c:pt>
                <c:pt idx="49" formatCode="#,##0">
                  <c:v>884.68298886135426</c:v>
                </c:pt>
                <c:pt idx="50" formatCode="#,##0">
                  <c:v>877.86163605659601</c:v>
                </c:pt>
                <c:pt idx="51" formatCode="#,##0">
                  <c:v>942.80507338461348</c:v>
                </c:pt>
                <c:pt idx="52" formatCode="#,##0">
                  <c:v>902.71516566446337</c:v>
                </c:pt>
                <c:pt idx="53" formatCode="#,##0">
                  <c:v>968.54740276976531</c:v>
                </c:pt>
                <c:pt idx="54" formatCode="#,##0">
                  <c:v>964.03395396019414</c:v>
                </c:pt>
                <c:pt idx="55" formatCode="#,##0">
                  <c:v>950.53470211968488</c:v>
                </c:pt>
                <c:pt idx="56" formatCode="#,##0">
                  <c:v>960.33521446785574</c:v>
                </c:pt>
                <c:pt idx="57" formatCode="#,##0">
                  <c:v>906.11971138503077</c:v>
                </c:pt>
                <c:pt idx="58" formatCode="#,##0">
                  <c:v>938.84299346812077</c:v>
                </c:pt>
                <c:pt idx="59" formatCode="#,##0">
                  <c:v>982.34071592829321</c:v>
                </c:pt>
                <c:pt idx="60" formatCode="#,##0">
                  <c:v>992.29133151495182</c:v>
                </c:pt>
                <c:pt idx="61" formatCode="#,##0">
                  <c:v>985.78769392874347</c:v>
                </c:pt>
                <c:pt idx="62" formatCode="#,##0">
                  <c:v>965.91863412239434</c:v>
                </c:pt>
                <c:pt idx="63" formatCode="#,##0">
                  <c:v>1022.7797530473682</c:v>
                </c:pt>
                <c:pt idx="64" formatCode="#,##0">
                  <c:v>1061.7590793662628</c:v>
                </c:pt>
                <c:pt idx="65" formatCode="#,##0">
                  <c:v>1064.4525775715358</c:v>
                </c:pt>
                <c:pt idx="66" formatCode="#,##0">
                  <c:v>1046.5355772388032</c:v>
                </c:pt>
                <c:pt idx="67" formatCode="#,##0">
                  <c:v>1064.0022007979119</c:v>
                </c:pt>
                <c:pt idx="68" formatCode="#,##0">
                  <c:v>1130.5500915441028</c:v>
                </c:pt>
                <c:pt idx="69" formatCode="#,##0">
                  <c:v>1115.4191509919397</c:v>
                </c:pt>
                <c:pt idx="70" formatCode="#,##0">
                  <c:v>1112.9030384145376</c:v>
                </c:pt>
                <c:pt idx="71" formatCode="#,##0">
                  <c:v>1140.4622896561355</c:v>
                </c:pt>
              </c:numCache>
            </c:numRef>
          </c:val>
          <c:extLst>
            <c:ext xmlns:c16="http://schemas.microsoft.com/office/drawing/2014/chart" uri="{C3380CC4-5D6E-409C-BE32-E72D297353CC}">
              <c16:uniqueId val="{00000000-D9D4-4AB2-B447-0036D0662090}"/>
            </c:ext>
          </c:extLst>
        </c:ser>
        <c:dLbls>
          <c:showLegendKey val="0"/>
          <c:showVal val="0"/>
          <c:showCatName val="0"/>
          <c:showSerName val="0"/>
          <c:showPercent val="0"/>
          <c:showBubbleSize val="0"/>
        </c:dLbls>
        <c:gapWidth val="219"/>
        <c:axId val="1720408752"/>
        <c:axId val="1720413552"/>
      </c:barChart>
      <c:lineChart>
        <c:grouping val="standard"/>
        <c:varyColors val="0"/>
        <c:ser>
          <c:idx val="1"/>
          <c:order val="1"/>
          <c:tx>
            <c:strRef>
              <c:f>'Employment data'!$A$25</c:f>
              <c:strCache>
                <c:ptCount val="1"/>
                <c:pt idx="0">
                  <c:v>Unemployment rate</c:v>
                </c:pt>
              </c:strCache>
            </c:strRef>
          </c:tx>
          <c:spPr>
            <a:ln w="28575" cap="rnd">
              <a:solidFill>
                <a:srgbClr val="DC0037"/>
              </a:solidFill>
              <a:round/>
            </a:ln>
            <a:effectLst/>
          </c:spPr>
          <c:marker>
            <c:symbol val="none"/>
          </c:marker>
          <c:cat>
            <c:numRef>
              <c:f>'Employment data'!$B$22:$BU$22</c:f>
              <c:numCache>
                <c:formatCode>General</c:formatCode>
                <c:ptCount val="72"/>
              </c:numCache>
            </c:numRef>
          </c:cat>
          <c:val>
            <c:numRef>
              <c:f>'Employment data'!$B$25:$BU$25</c:f>
              <c:numCache>
                <c:formatCode>#,##0.0</c:formatCode>
                <c:ptCount val="72"/>
                <c:pt idx="0">
                  <c:v>23.2</c:v>
                </c:pt>
                <c:pt idx="1">
                  <c:v>22.6</c:v>
                </c:pt>
                <c:pt idx="2">
                  <c:v>22.8</c:v>
                </c:pt>
                <c:pt idx="3">
                  <c:v>21.5</c:v>
                </c:pt>
                <c:pt idx="4">
                  <c:v>23</c:v>
                </c:pt>
                <c:pt idx="5">
                  <c:v>23.2</c:v>
                </c:pt>
                <c:pt idx="6">
                  <c:v>24.5</c:v>
                </c:pt>
                <c:pt idx="7">
                  <c:v>24.1</c:v>
                </c:pt>
                <c:pt idx="8">
                  <c:v>25.1</c:v>
                </c:pt>
                <c:pt idx="9">
                  <c:v>25.1</c:v>
                </c:pt>
                <c:pt idx="10">
                  <c:v>25.4</c:v>
                </c:pt>
                <c:pt idx="11">
                  <c:v>23.9</c:v>
                </c:pt>
                <c:pt idx="12">
                  <c:v>24.8</c:v>
                </c:pt>
                <c:pt idx="13">
                  <c:v>25.6</c:v>
                </c:pt>
                <c:pt idx="14">
                  <c:v>25</c:v>
                </c:pt>
                <c:pt idx="15">
                  <c:v>23.8</c:v>
                </c:pt>
                <c:pt idx="16">
                  <c:v>25</c:v>
                </c:pt>
                <c:pt idx="17">
                  <c:v>24.8</c:v>
                </c:pt>
                <c:pt idx="18">
                  <c:v>25.2</c:v>
                </c:pt>
                <c:pt idx="19">
                  <c:v>24.5</c:v>
                </c:pt>
                <c:pt idx="20">
                  <c:v>25</c:v>
                </c:pt>
                <c:pt idx="21">
                  <c:v>25.3</c:v>
                </c:pt>
                <c:pt idx="22">
                  <c:v>24.5</c:v>
                </c:pt>
                <c:pt idx="23">
                  <c:v>24.1</c:v>
                </c:pt>
                <c:pt idx="24">
                  <c:v>25.2</c:v>
                </c:pt>
                <c:pt idx="25">
                  <c:v>25.5</c:v>
                </c:pt>
                <c:pt idx="26">
                  <c:v>25.4</c:v>
                </c:pt>
                <c:pt idx="27">
                  <c:v>24.3</c:v>
                </c:pt>
                <c:pt idx="28">
                  <c:v>26.4</c:v>
                </c:pt>
                <c:pt idx="29">
                  <c:v>25</c:v>
                </c:pt>
                <c:pt idx="30">
                  <c:v>25.5</c:v>
                </c:pt>
                <c:pt idx="31">
                  <c:v>24.5</c:v>
                </c:pt>
                <c:pt idx="32">
                  <c:v>26.7</c:v>
                </c:pt>
                <c:pt idx="33">
                  <c:v>26.6</c:v>
                </c:pt>
                <c:pt idx="34">
                  <c:v>27.1</c:v>
                </c:pt>
                <c:pt idx="35">
                  <c:v>26.5</c:v>
                </c:pt>
                <c:pt idx="36">
                  <c:v>27.7</c:v>
                </c:pt>
                <c:pt idx="37">
                  <c:v>27.7</c:v>
                </c:pt>
                <c:pt idx="38">
                  <c:v>27.7</c:v>
                </c:pt>
                <c:pt idx="39">
                  <c:v>26.7</c:v>
                </c:pt>
                <c:pt idx="40">
                  <c:v>26.7</c:v>
                </c:pt>
                <c:pt idx="41">
                  <c:v>27.2</c:v>
                </c:pt>
                <c:pt idx="42">
                  <c:v>27.5</c:v>
                </c:pt>
                <c:pt idx="43">
                  <c:v>27.1</c:v>
                </c:pt>
                <c:pt idx="44">
                  <c:v>27.6</c:v>
                </c:pt>
                <c:pt idx="45">
                  <c:v>29</c:v>
                </c:pt>
                <c:pt idx="46">
                  <c:v>29.1</c:v>
                </c:pt>
                <c:pt idx="47">
                  <c:v>29.1</c:v>
                </c:pt>
                <c:pt idx="48">
                  <c:v>30.1</c:v>
                </c:pt>
                <c:pt idx="49">
                  <c:v>23.3</c:v>
                </c:pt>
                <c:pt idx="50">
                  <c:v>30.8</c:v>
                </c:pt>
                <c:pt idx="51">
                  <c:v>32.5</c:v>
                </c:pt>
                <c:pt idx="52">
                  <c:v>32.6</c:v>
                </c:pt>
                <c:pt idx="53">
                  <c:v>34.4</c:v>
                </c:pt>
                <c:pt idx="54">
                  <c:v>34.9</c:v>
                </c:pt>
                <c:pt idx="55">
                  <c:v>35.299999999999997</c:v>
                </c:pt>
                <c:pt idx="56">
                  <c:v>34.5</c:v>
                </c:pt>
                <c:pt idx="57">
                  <c:v>33.9</c:v>
                </c:pt>
                <c:pt idx="58">
                  <c:v>32.9</c:v>
                </c:pt>
                <c:pt idx="59">
                  <c:v>32.700000000000003</c:v>
                </c:pt>
                <c:pt idx="60">
                  <c:v>32.9</c:v>
                </c:pt>
                <c:pt idx="61">
                  <c:v>32.6</c:v>
                </c:pt>
                <c:pt idx="62">
                  <c:v>31.9</c:v>
                </c:pt>
                <c:pt idx="63">
                  <c:v>32.1</c:v>
                </c:pt>
                <c:pt idx="64">
                  <c:v>32.9</c:v>
                </c:pt>
                <c:pt idx="65">
                  <c:v>33.5</c:v>
                </c:pt>
                <c:pt idx="66">
                  <c:v>32.1</c:v>
                </c:pt>
                <c:pt idx="67">
                  <c:v>31.9</c:v>
                </c:pt>
                <c:pt idx="68">
                  <c:v>32.9</c:v>
                </c:pt>
                <c:pt idx="69">
                  <c:v>33.200000000000003</c:v>
                </c:pt>
                <c:pt idx="70">
                  <c:v>31.9</c:v>
                </c:pt>
                <c:pt idx="71" formatCode="0.0">
                  <c:v>31.4</c:v>
                </c:pt>
              </c:numCache>
            </c:numRef>
          </c:val>
          <c:smooth val="0"/>
          <c:extLst>
            <c:ext xmlns:c16="http://schemas.microsoft.com/office/drawing/2014/chart" uri="{C3380CC4-5D6E-409C-BE32-E72D297353CC}">
              <c16:uniqueId val="{00000001-D9D4-4AB2-B447-0036D0662090}"/>
            </c:ext>
          </c:extLst>
        </c:ser>
        <c:dLbls>
          <c:showLegendKey val="0"/>
          <c:showVal val="0"/>
          <c:showCatName val="0"/>
          <c:showSerName val="0"/>
          <c:showPercent val="0"/>
          <c:showBubbleSize val="0"/>
        </c:dLbls>
        <c:marker val="1"/>
        <c:smooth val="0"/>
        <c:axId val="1639903088"/>
        <c:axId val="1639902128"/>
      </c:lineChart>
      <c:dateAx>
        <c:axId val="1720408752"/>
        <c:scaling>
          <c:orientation val="minMax"/>
        </c:scaling>
        <c:delete val="0"/>
        <c:axPos val="b"/>
        <c:numFmt formatCode="yyyy" sourceLinked="0"/>
        <c:majorTickMark val="none"/>
        <c:minorTickMark val="none"/>
        <c:tickLblPos val="nextTo"/>
        <c:spPr>
          <a:noFill/>
          <a:ln w="9525" cap="flat" cmpd="sng" algn="ctr">
            <a:solidFill>
              <a:schemeClr val="tx2">
                <a:lumMod val="20000"/>
                <a:lumOff val="80000"/>
              </a:schemeClr>
            </a:solidFill>
            <a:round/>
          </a:ln>
          <a:effectLst/>
        </c:spPr>
        <c:txPr>
          <a:bodyPr rot="-6000000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crossAx val="1720413552"/>
        <c:crosses val="autoZero"/>
        <c:auto val="1"/>
        <c:lblOffset val="100"/>
        <c:baseTimeUnit val="months"/>
        <c:majorUnit val="12"/>
        <c:majorTimeUnit val="months"/>
      </c:dateAx>
      <c:valAx>
        <c:axId val="1720413552"/>
        <c:scaling>
          <c:orientation val="minMax"/>
        </c:scaling>
        <c:delete val="0"/>
        <c:axPos val="l"/>
        <c:title>
          <c:tx>
            <c:rich>
              <a:bodyPr rot="-5400000" spcFirstLastPara="1" vertOverflow="ellipsis" vert="horz" wrap="square" anchor="ctr" anchorCtr="1"/>
              <a:lstStyle/>
              <a:p>
                <a:pPr>
                  <a:defRPr sz="700" b="0" i="0" u="none" strike="noStrike" kern="1200" baseline="0">
                    <a:solidFill>
                      <a:schemeClr val="bg1"/>
                    </a:solidFill>
                    <a:latin typeface="+mn-lt"/>
                    <a:ea typeface="+mn-ea"/>
                    <a:cs typeface="+mn-cs"/>
                  </a:defRPr>
                </a:pPr>
                <a:r>
                  <a:rPr lang="en-US"/>
                  <a:t>Employed in transport ('000)</a:t>
                </a:r>
              </a:p>
            </c:rich>
          </c:tx>
          <c:overlay val="0"/>
          <c:spPr>
            <a:noFill/>
            <a:ln>
              <a:noFill/>
            </a:ln>
            <a:effectLst/>
          </c:spPr>
          <c:txPr>
            <a:bodyPr rot="-540000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title>
        <c:numFmt formatCode="###,###"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crossAx val="1720408752"/>
        <c:crosses val="autoZero"/>
        <c:crossBetween val="between"/>
      </c:valAx>
      <c:valAx>
        <c:axId val="1639902128"/>
        <c:scaling>
          <c:orientation val="minMax"/>
        </c:scaling>
        <c:delete val="0"/>
        <c:axPos val="r"/>
        <c:title>
          <c:tx>
            <c:rich>
              <a:bodyPr rot="-5400000" spcFirstLastPara="1" vertOverflow="ellipsis" vert="horz" wrap="square" anchor="ctr" anchorCtr="1"/>
              <a:lstStyle/>
              <a:p>
                <a:pPr>
                  <a:defRPr sz="700" b="0" i="0" u="none" strike="noStrike" kern="1200" baseline="0">
                    <a:solidFill>
                      <a:schemeClr val="bg1"/>
                    </a:solidFill>
                    <a:latin typeface="+mn-lt"/>
                    <a:ea typeface="+mn-ea"/>
                    <a:cs typeface="+mn-cs"/>
                  </a:defRPr>
                </a:pPr>
                <a:r>
                  <a:rPr lang="en-US"/>
                  <a:t>Unemployment rate (%)</a:t>
                </a:r>
              </a:p>
            </c:rich>
          </c:tx>
          <c:overlay val="0"/>
          <c:spPr>
            <a:noFill/>
            <a:ln>
              <a:noFill/>
            </a:ln>
            <a:effectLst/>
          </c:spPr>
          <c:txPr>
            <a:bodyPr rot="-540000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crossAx val="1639903088"/>
        <c:crosses val="max"/>
        <c:crossBetween val="between"/>
      </c:valAx>
      <c:catAx>
        <c:axId val="1639903088"/>
        <c:scaling>
          <c:orientation val="minMax"/>
        </c:scaling>
        <c:delete val="1"/>
        <c:axPos val="b"/>
        <c:numFmt formatCode="General" sourceLinked="1"/>
        <c:majorTickMark val="out"/>
        <c:minorTickMark val="none"/>
        <c:tickLblPos val="nextTo"/>
        <c:crossAx val="1639902128"/>
        <c:crosses val="autoZero"/>
        <c:auto val="1"/>
        <c:lblAlgn val="ctr"/>
        <c:lblOffset val="100"/>
        <c:noMultiLvlLbl val="0"/>
      </c:catAx>
      <c:spPr>
        <a:noFill/>
        <a:ln w="25400">
          <a:noFill/>
        </a:ln>
        <a:effectLst/>
      </c:spPr>
    </c:plotArea>
    <c:legend>
      <c:legendPos val="b"/>
      <c:overlay val="0"/>
      <c:spPr>
        <a:noFill/>
        <a:ln>
          <a:noFill/>
        </a:ln>
        <a:effectLst/>
      </c:spPr>
      <c:txPr>
        <a:bodyPr rot="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700">
          <a:solidFill>
            <a:schemeClr val="bg1"/>
          </a:solidFill>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spPr>
            <a:ln>
              <a:noFill/>
            </a:ln>
          </c:spPr>
          <c:dPt>
            <c:idx val="0"/>
            <c:bubble3D val="0"/>
            <c:spPr>
              <a:solidFill>
                <a:srgbClr val="777777"/>
              </a:solidFill>
              <a:ln w="19050">
                <a:noFill/>
              </a:ln>
              <a:effectLst/>
            </c:spPr>
            <c:extLst>
              <c:ext xmlns:c16="http://schemas.microsoft.com/office/drawing/2014/chart" uri="{C3380CC4-5D6E-409C-BE32-E72D297353CC}">
                <c16:uniqueId val="{00000001-6D22-47DC-920D-0EE696035068}"/>
              </c:ext>
            </c:extLst>
          </c:dPt>
          <c:dPt>
            <c:idx val="1"/>
            <c:bubble3D val="0"/>
            <c:spPr>
              <a:solidFill>
                <a:srgbClr val="4D4D4D"/>
              </a:solidFill>
              <a:ln w="19050">
                <a:noFill/>
              </a:ln>
              <a:effectLst/>
            </c:spPr>
            <c:extLst>
              <c:ext xmlns:c16="http://schemas.microsoft.com/office/drawing/2014/chart" uri="{C3380CC4-5D6E-409C-BE32-E72D297353CC}">
                <c16:uniqueId val="{00000003-6D22-47DC-920D-0EE696035068}"/>
              </c:ext>
            </c:extLst>
          </c:dPt>
          <c:dPt>
            <c:idx val="2"/>
            <c:bubble3D val="0"/>
            <c:spPr>
              <a:solidFill>
                <a:schemeClr val="accent6">
                  <a:lumMod val="75000"/>
                  <a:lumOff val="25000"/>
                </a:schemeClr>
              </a:solidFill>
              <a:ln w="19050">
                <a:noFill/>
              </a:ln>
              <a:effectLst/>
            </c:spPr>
            <c:extLst>
              <c:ext xmlns:c16="http://schemas.microsoft.com/office/drawing/2014/chart" uri="{C3380CC4-5D6E-409C-BE32-E72D297353CC}">
                <c16:uniqueId val="{00000005-6D22-47DC-920D-0EE696035068}"/>
              </c:ext>
            </c:extLst>
          </c:dPt>
          <c:dPt>
            <c:idx val="3"/>
            <c:bubble3D val="0"/>
            <c:spPr>
              <a:solidFill>
                <a:schemeClr val="bg1">
                  <a:lumMod val="25000"/>
                </a:schemeClr>
              </a:solidFill>
              <a:ln w="19050">
                <a:noFill/>
              </a:ln>
              <a:effectLst/>
            </c:spPr>
            <c:extLst>
              <c:ext xmlns:c16="http://schemas.microsoft.com/office/drawing/2014/chart" uri="{C3380CC4-5D6E-409C-BE32-E72D297353CC}">
                <c16:uniqueId val="{00000007-6D22-47DC-920D-0EE696035068}"/>
              </c:ext>
            </c:extLst>
          </c:dPt>
          <c:dPt>
            <c:idx val="4"/>
            <c:bubble3D val="0"/>
            <c:spPr>
              <a:solidFill>
                <a:schemeClr val="bg2">
                  <a:lumMod val="25000"/>
                </a:schemeClr>
              </a:solidFill>
              <a:ln w="19050">
                <a:noFill/>
              </a:ln>
              <a:effectLst/>
            </c:spPr>
            <c:extLst>
              <c:ext xmlns:c16="http://schemas.microsoft.com/office/drawing/2014/chart" uri="{C3380CC4-5D6E-409C-BE32-E72D297353CC}">
                <c16:uniqueId val="{00000009-6D22-47DC-920D-0EE696035068}"/>
              </c:ext>
            </c:extLst>
          </c:dPt>
          <c:dPt>
            <c:idx val="5"/>
            <c:bubble3D val="0"/>
            <c:spPr>
              <a:solidFill>
                <a:srgbClr val="790120"/>
              </a:solidFill>
              <a:ln w="19050">
                <a:noFill/>
              </a:ln>
              <a:effectLst/>
            </c:spPr>
            <c:extLst>
              <c:ext xmlns:c16="http://schemas.microsoft.com/office/drawing/2014/chart" uri="{C3380CC4-5D6E-409C-BE32-E72D297353CC}">
                <c16:uniqueId val="{0000000B-6D22-47DC-920D-0EE696035068}"/>
              </c:ext>
            </c:extLst>
          </c:dPt>
          <c:dPt>
            <c:idx val="6"/>
            <c:bubble3D val="0"/>
            <c:spPr>
              <a:solidFill>
                <a:schemeClr val="accent1"/>
              </a:solidFill>
              <a:ln w="19050">
                <a:noFill/>
              </a:ln>
              <a:effectLst/>
            </c:spPr>
            <c:extLst>
              <c:ext xmlns:c16="http://schemas.microsoft.com/office/drawing/2014/chart" uri="{C3380CC4-5D6E-409C-BE32-E72D297353CC}">
                <c16:uniqueId val="{0000000D-6D22-47DC-920D-0EE696035068}"/>
              </c:ext>
            </c:extLst>
          </c:dPt>
          <c:dPt>
            <c:idx val="7"/>
            <c:bubble3D val="0"/>
            <c:spPr>
              <a:solidFill>
                <a:schemeClr val="bg2"/>
              </a:solidFill>
              <a:ln w="19050">
                <a:noFill/>
              </a:ln>
              <a:effectLst/>
            </c:spPr>
            <c:extLst>
              <c:ext xmlns:c16="http://schemas.microsoft.com/office/drawing/2014/chart" uri="{C3380CC4-5D6E-409C-BE32-E72D297353CC}">
                <c16:uniqueId val="{0000000F-6D22-47DC-920D-0EE696035068}"/>
              </c:ext>
            </c:extLst>
          </c:dPt>
          <c:dPt>
            <c:idx val="8"/>
            <c:bubble3D val="0"/>
            <c:spPr>
              <a:solidFill>
                <a:srgbClr val="C0C0C0"/>
              </a:solidFill>
              <a:ln w="19050">
                <a:noFill/>
              </a:ln>
              <a:effectLst/>
            </c:spPr>
            <c:extLst>
              <c:ext xmlns:c16="http://schemas.microsoft.com/office/drawing/2014/chart" uri="{C3380CC4-5D6E-409C-BE32-E72D297353CC}">
                <c16:uniqueId val="{00000011-6D22-47DC-920D-0EE696035068}"/>
              </c:ext>
            </c:extLst>
          </c:dPt>
          <c:dPt>
            <c:idx val="9"/>
            <c:bubble3D val="0"/>
            <c:spPr>
              <a:solidFill>
                <a:srgbClr val="969696"/>
              </a:solidFill>
              <a:ln w="19050">
                <a:noFill/>
              </a:ln>
              <a:effectLst/>
            </c:spPr>
            <c:extLst>
              <c:ext xmlns:c16="http://schemas.microsoft.com/office/drawing/2014/chart" uri="{C3380CC4-5D6E-409C-BE32-E72D297353CC}">
                <c16:uniqueId val="{00000013-6D22-47DC-920D-0EE696035068}"/>
              </c:ext>
            </c:extLst>
          </c:dPt>
          <c:dLbls>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'Quarterly GDP contributions'!$A$14:$A$23</c:f>
              <c:strCache>
                <c:ptCount val="10"/>
                <c:pt idx="0">
                  <c:v>Agriculture, forestry and fishing</c:v>
                </c:pt>
                <c:pt idx="1">
                  <c:v>Mining and quarrying</c:v>
                </c:pt>
                <c:pt idx="2">
                  <c:v>Manufacturing</c:v>
                </c:pt>
                <c:pt idx="3">
                  <c:v>Electricity, gas and water</c:v>
                </c:pt>
                <c:pt idx="4">
                  <c:v>Construction</c:v>
                </c:pt>
                <c:pt idx="5">
                  <c:v>Trade, catering and accommodation</c:v>
                </c:pt>
                <c:pt idx="6">
                  <c:v>Transport, storage and communication</c:v>
                </c:pt>
                <c:pt idx="7">
                  <c:v>Finance, real estate and business services</c:v>
                </c:pt>
                <c:pt idx="8">
                  <c:v>General government services</c:v>
                </c:pt>
                <c:pt idx="9">
                  <c:v>Personal services</c:v>
                </c:pt>
              </c:strCache>
            </c:strRef>
          </c:cat>
          <c:val>
            <c:numRef>
              <c:f>'Quarterly GDP contributions'!$E$14:$E$23</c:f>
              <c:numCache>
                <c:formatCode>0.00%</c:formatCode>
                <c:ptCount val="10"/>
                <c:pt idx="0">
                  <c:v>2.876483999552485E-2</c:v>
                </c:pt>
                <c:pt idx="1">
                  <c:v>4.3924722267931197E-2</c:v>
                </c:pt>
                <c:pt idx="2">
                  <c:v>0.10883734414673094</c:v>
                </c:pt>
                <c:pt idx="3">
                  <c:v>1.9584885711992156E-2</c:v>
                </c:pt>
                <c:pt idx="4">
                  <c:v>2.0644678460355007E-2</c:v>
                </c:pt>
                <c:pt idx="5">
                  <c:v>0.11521295618757783</c:v>
                </c:pt>
                <c:pt idx="6">
                  <c:v>8.0474509034680508E-2</c:v>
                </c:pt>
                <c:pt idx="7">
                  <c:v>0.24695109425181477</c:v>
                </c:pt>
                <c:pt idx="8">
                  <c:v>7.9286824795610653E-2</c:v>
                </c:pt>
                <c:pt idx="9">
                  <c:v>0.15919245899518583</c:v>
                </c:pt>
              </c:numCache>
            </c:numRef>
          </c:val>
          <c:extLst>
            <c:ext xmlns:c16="http://schemas.microsoft.com/office/drawing/2014/chart" uri="{C3380CC4-5D6E-409C-BE32-E72D297353CC}">
              <c16:uniqueId val="{00000014-6D22-47DC-920D-0EE696035068}"/>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5.8130507822398245E-2"/>
          <c:y val="0.76582466425394113"/>
          <c:w val="0.87897140390228334"/>
          <c:h val="0.21498301025832317"/>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600">
          <a:solidFill>
            <a:schemeClr val="bg1"/>
          </a:solidFill>
        </a:defRPr>
      </a:pPr>
      <a:endParaRPr lang="en-US"/>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486596380250209"/>
          <c:y val="4.0787933442424922E-2"/>
          <c:w val="0.56007419550700632"/>
          <c:h val="0.69910004082258748"/>
        </c:manualLayout>
      </c:layout>
      <c:pieChart>
        <c:varyColors val="1"/>
        <c:ser>
          <c:idx val="0"/>
          <c:order val="0"/>
          <c:tx>
            <c:strRef>
              <c:f>'Freight and Passenger'!$F$9</c:f>
              <c:strCache>
                <c:ptCount val="1"/>
                <c:pt idx="0">
                  <c:v>Jan-26</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080F-4F48-B5A7-31188B4A3EFE}"/>
              </c:ext>
            </c:extLst>
          </c:dPt>
          <c:dPt>
            <c:idx val="1"/>
            <c:bubble3D val="0"/>
            <c:spPr>
              <a:solidFill>
                <a:schemeClr val="accent2"/>
              </a:solidFill>
              <a:ln w="19050">
                <a:noFill/>
              </a:ln>
              <a:effectLst/>
            </c:spPr>
            <c:extLst>
              <c:ext xmlns:c16="http://schemas.microsoft.com/office/drawing/2014/chart" uri="{C3380CC4-5D6E-409C-BE32-E72D297353CC}">
                <c16:uniqueId val="{00000003-080F-4F48-B5A7-31188B4A3EFE}"/>
              </c:ext>
            </c:extLst>
          </c:dPt>
          <c:dPt>
            <c:idx val="2"/>
            <c:bubble3D val="0"/>
            <c:spPr>
              <a:solidFill>
                <a:schemeClr val="accent3"/>
              </a:solidFill>
              <a:ln w="19050">
                <a:noFill/>
              </a:ln>
              <a:effectLst/>
            </c:spPr>
            <c:extLst>
              <c:ext xmlns:c16="http://schemas.microsoft.com/office/drawing/2014/chart" uri="{C3380CC4-5D6E-409C-BE32-E72D297353CC}">
                <c16:uniqueId val="{00000005-080F-4F48-B5A7-31188B4A3EFE}"/>
              </c:ext>
            </c:extLst>
          </c:dPt>
          <c:dPt>
            <c:idx val="3"/>
            <c:bubble3D val="0"/>
            <c:spPr>
              <a:solidFill>
                <a:schemeClr val="accent4"/>
              </a:solidFill>
              <a:ln w="19050">
                <a:noFill/>
              </a:ln>
              <a:effectLst/>
            </c:spPr>
            <c:extLst>
              <c:ext xmlns:c16="http://schemas.microsoft.com/office/drawing/2014/chart" uri="{C3380CC4-5D6E-409C-BE32-E72D297353CC}">
                <c16:uniqueId val="{00000007-080F-4F48-B5A7-31188B4A3EFE}"/>
              </c:ext>
            </c:extLst>
          </c:dPt>
          <c:dPt>
            <c:idx val="4"/>
            <c:bubble3D val="0"/>
            <c:spPr>
              <a:solidFill>
                <a:schemeClr val="accent6"/>
              </a:solidFill>
              <a:ln w="19050">
                <a:noFill/>
              </a:ln>
              <a:effectLst/>
            </c:spPr>
            <c:extLst>
              <c:ext xmlns:c16="http://schemas.microsoft.com/office/drawing/2014/chart" uri="{C3380CC4-5D6E-409C-BE32-E72D297353CC}">
                <c16:uniqueId val="{00000009-080F-4F48-B5A7-31188B4A3EFE}"/>
              </c:ext>
            </c:extLst>
          </c:dPt>
          <c:dPt>
            <c:idx val="5"/>
            <c:bubble3D val="0"/>
            <c:spPr>
              <a:solidFill>
                <a:schemeClr val="tx2">
                  <a:lumMod val="75000"/>
                </a:schemeClr>
              </a:solidFill>
              <a:ln w="19050">
                <a:noFill/>
              </a:ln>
              <a:effectLst/>
            </c:spPr>
            <c:extLst>
              <c:ext xmlns:c16="http://schemas.microsoft.com/office/drawing/2014/chart" uri="{C3380CC4-5D6E-409C-BE32-E72D297353CC}">
                <c16:uniqueId val="{0000000B-080F-4F48-B5A7-31188B4A3EFE}"/>
              </c:ext>
            </c:extLst>
          </c:dPt>
          <c:dPt>
            <c:idx val="6"/>
            <c:bubble3D val="0"/>
            <c:spPr>
              <a:solidFill>
                <a:schemeClr val="bg1">
                  <a:lumMod val="50000"/>
                </a:schemeClr>
              </a:solidFill>
              <a:ln w="19050">
                <a:noFill/>
              </a:ln>
              <a:effectLst/>
            </c:spPr>
            <c:extLst>
              <c:ext xmlns:c16="http://schemas.microsoft.com/office/drawing/2014/chart" uri="{C3380CC4-5D6E-409C-BE32-E72D297353CC}">
                <c16:uniqueId val="{0000000D-080F-4F48-B5A7-31188B4A3EFE}"/>
              </c:ext>
            </c:extLst>
          </c:dPt>
          <c:dPt>
            <c:idx val="7"/>
            <c:bubble3D val="0"/>
            <c:spPr>
              <a:solidFill>
                <a:schemeClr val="bg1">
                  <a:lumMod val="75000"/>
                </a:schemeClr>
              </a:solidFill>
              <a:ln w="19050">
                <a:noFill/>
              </a:ln>
              <a:effectLst/>
            </c:spPr>
            <c:extLst>
              <c:ext xmlns:c16="http://schemas.microsoft.com/office/drawing/2014/chart" uri="{C3380CC4-5D6E-409C-BE32-E72D297353CC}">
                <c16:uniqueId val="{0000000F-080F-4F48-B5A7-31188B4A3EFE}"/>
              </c:ext>
            </c:extLst>
          </c:dPt>
          <c:dPt>
            <c:idx val="8"/>
            <c:bubble3D val="0"/>
            <c:spPr>
              <a:solidFill>
                <a:schemeClr val="bg1">
                  <a:lumMod val="90000"/>
                </a:schemeClr>
              </a:solidFill>
              <a:ln w="19050">
                <a:noFill/>
              </a:ln>
              <a:effectLst/>
            </c:spPr>
            <c:extLst>
              <c:ext xmlns:c16="http://schemas.microsoft.com/office/drawing/2014/chart" uri="{C3380CC4-5D6E-409C-BE32-E72D297353CC}">
                <c16:uniqueId val="{00000011-080F-4F48-B5A7-31188B4A3EFE}"/>
              </c:ext>
            </c:extLst>
          </c:dPt>
          <c:dPt>
            <c:idx val="9"/>
            <c:bubble3D val="0"/>
            <c:spPr>
              <a:solidFill>
                <a:schemeClr val="tx2">
                  <a:lumMod val="20000"/>
                  <a:lumOff val="80000"/>
                </a:schemeClr>
              </a:solidFill>
              <a:ln w="19050">
                <a:noFill/>
              </a:ln>
              <a:effectLst/>
            </c:spPr>
            <c:extLst>
              <c:ext xmlns:c16="http://schemas.microsoft.com/office/drawing/2014/chart" uri="{C3380CC4-5D6E-409C-BE32-E72D297353CC}">
                <c16:uniqueId val="{00000013-080F-4F48-B5A7-31188B4A3EFE}"/>
              </c:ext>
            </c:extLst>
          </c:dPt>
          <c:dLbls>
            <c:dLbl>
              <c:idx val="9"/>
              <c:layout>
                <c:manualLayout>
                  <c:x val="1.994460660343144E-2"/>
                  <c:y val="0"/>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080F-4F48-B5A7-31188B4A3EFE}"/>
                </c:ext>
              </c:extLst>
            </c:dLbl>
            <c:spPr>
              <a:noFill/>
              <a:ln>
                <a:noFill/>
              </a:ln>
              <a:effectLst/>
            </c:spPr>
            <c:txPr>
              <a:bodyPr rot="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'Freight and Passenger'!$A$10:$A$19</c:f>
              <c:strCache>
                <c:ptCount val="10"/>
                <c:pt idx="0">
                  <c:v>Mining and Quarrying</c:v>
                </c:pt>
                <c:pt idx="1">
                  <c:v>Other</c:v>
                </c:pt>
                <c:pt idx="2">
                  <c:v> Food, beverages &amp; tobacco </c:v>
                </c:pt>
                <c:pt idx="3">
                  <c:v>Agriculture</c:v>
                </c:pt>
                <c:pt idx="4">
                  <c:v>Chemicals</c:v>
                </c:pt>
                <c:pt idx="5">
                  <c:v>Containers</c:v>
                </c:pt>
                <c:pt idx="6">
                  <c:v>Commercial products</c:v>
                </c:pt>
                <c:pt idx="7">
                  <c:v>Parcels</c:v>
                </c:pt>
                <c:pt idx="8">
                  <c:v>Motor vehicles &amp; parts</c:v>
                </c:pt>
                <c:pt idx="9">
                  <c:v>Textiles</c:v>
                </c:pt>
              </c:strCache>
            </c:strRef>
          </c:cat>
          <c:val>
            <c:numRef>
              <c:f>'Freight and Passenger'!$F$10:$F$19</c:f>
              <c:numCache>
                <c:formatCode>0.00%</c:formatCode>
                <c:ptCount val="10"/>
                <c:pt idx="0">
                  <c:v>0.37312679751753369</c:v>
                </c:pt>
                <c:pt idx="1">
                  <c:v>0.21666078005953882</c:v>
                </c:pt>
                <c:pt idx="2">
                  <c:v>0.10535344871083303</c:v>
                </c:pt>
                <c:pt idx="3">
                  <c:v>9.4152076290428377E-2</c:v>
                </c:pt>
                <c:pt idx="4">
                  <c:v>4.2989050910742219E-2</c:v>
                </c:pt>
                <c:pt idx="5">
                  <c:v>3.3402290731116606E-2</c:v>
                </c:pt>
                <c:pt idx="6">
                  <c:v>3.0324436147131539E-2</c:v>
                </c:pt>
                <c:pt idx="7">
                  <c:v>3.0273979514607197E-2</c:v>
                </c:pt>
                <c:pt idx="8">
                  <c:v>1.6953428528180031E-2</c:v>
                </c:pt>
                <c:pt idx="9">
                  <c:v>1.6650688733033957E-2</c:v>
                </c:pt>
              </c:numCache>
            </c:numRef>
          </c:val>
          <c:extLst>
            <c:ext xmlns:c16="http://schemas.microsoft.com/office/drawing/2014/chart" uri="{C3380CC4-5D6E-409C-BE32-E72D297353CC}">
              <c16:uniqueId val="{00000014-080F-4F48-B5A7-31188B4A3EFE}"/>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4.3491217011650131E-2"/>
          <c:y val="0.82235117520535039"/>
          <c:w val="0.9180035213223745"/>
          <c:h val="0.1582534401483531"/>
        </c:manualLayout>
      </c:layout>
      <c:overlay val="0"/>
      <c:spPr>
        <a:noFill/>
        <a:ln>
          <a:noFill/>
        </a:ln>
        <a:effectLst/>
      </c:spPr>
      <c:txPr>
        <a:bodyPr rot="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700">
          <a:solidFill>
            <a:schemeClr val="bg1"/>
          </a:solidFill>
        </a:defRPr>
      </a:pPr>
      <a:endParaRPr lang="en-US"/>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720" b="0" i="0" u="none" strike="noStrike" kern="1200" spc="0" baseline="0">
                <a:solidFill>
                  <a:schemeClr val="bg1"/>
                </a:solidFill>
                <a:latin typeface="+mn-lt"/>
                <a:ea typeface="+mn-ea"/>
                <a:cs typeface="+mn-cs"/>
              </a:defRPr>
            </a:pPr>
            <a:r>
              <a:rPr lang="en-US"/>
              <a:t>Seasonally adjusted freight transportation income</a:t>
            </a:r>
          </a:p>
        </c:rich>
      </c:tx>
      <c:overlay val="0"/>
      <c:spPr>
        <a:noFill/>
        <a:ln>
          <a:noFill/>
        </a:ln>
        <a:effectLst/>
      </c:spPr>
      <c:txPr>
        <a:bodyPr rot="0" spcFirstLastPara="1" vertOverflow="ellipsis" vert="horz" wrap="square" anchor="ctr" anchorCtr="1"/>
        <a:lstStyle/>
        <a:p>
          <a:pPr>
            <a:defRPr sz="720" b="0" i="0" u="none" strike="noStrike" kern="1200" spc="0" baseline="0">
              <a:solidFill>
                <a:schemeClr val="bg1"/>
              </a:solidFill>
              <a:latin typeface="+mn-lt"/>
              <a:ea typeface="+mn-ea"/>
              <a:cs typeface="+mn-cs"/>
            </a:defRPr>
          </a:pPr>
          <a:endParaRPr lang="en-US"/>
        </a:p>
      </c:txPr>
    </c:title>
    <c:autoTitleDeleted val="0"/>
    <c:plotArea>
      <c:layout/>
      <c:barChart>
        <c:barDir val="col"/>
        <c:grouping val="clustered"/>
        <c:varyColors val="0"/>
        <c:ser>
          <c:idx val="0"/>
          <c:order val="0"/>
          <c:tx>
            <c:strRef>
              <c:f>'Freight and Passenger'!$A$4</c:f>
              <c:strCache>
                <c:ptCount val="1"/>
                <c:pt idx="0">
                  <c:v>Income for freight transportation</c:v>
                </c:pt>
              </c:strCache>
            </c:strRef>
          </c:tx>
          <c:spPr>
            <a:solidFill>
              <a:schemeClr val="tx2">
                <a:lumMod val="60000"/>
                <a:lumOff val="40000"/>
              </a:schemeClr>
            </a:solidFill>
            <a:ln>
              <a:noFill/>
            </a:ln>
            <a:effectLst/>
          </c:spPr>
          <c:invertIfNegative val="0"/>
          <c:cat>
            <c:numRef>
              <c:f>'Freight and Passenger'!$N$3:$HJ$3</c:f>
              <c:numCache>
                <c:formatCode>mmm\-yy</c:formatCode>
                <c:ptCount val="205"/>
                <c:pt idx="0">
                  <c:v>39814</c:v>
                </c:pt>
                <c:pt idx="1">
                  <c:v>39845</c:v>
                </c:pt>
                <c:pt idx="2">
                  <c:v>39873</c:v>
                </c:pt>
                <c:pt idx="3">
                  <c:v>39904</c:v>
                </c:pt>
                <c:pt idx="4">
                  <c:v>39934</c:v>
                </c:pt>
                <c:pt idx="5">
                  <c:v>39965</c:v>
                </c:pt>
                <c:pt idx="6">
                  <c:v>39995</c:v>
                </c:pt>
                <c:pt idx="7">
                  <c:v>40026</c:v>
                </c:pt>
                <c:pt idx="8">
                  <c:v>40057</c:v>
                </c:pt>
                <c:pt idx="9">
                  <c:v>40087</c:v>
                </c:pt>
                <c:pt idx="10">
                  <c:v>40118</c:v>
                </c:pt>
                <c:pt idx="11">
                  <c:v>40148</c:v>
                </c:pt>
                <c:pt idx="12">
                  <c:v>40179</c:v>
                </c:pt>
                <c:pt idx="13">
                  <c:v>40210</c:v>
                </c:pt>
                <c:pt idx="14">
                  <c:v>40238</c:v>
                </c:pt>
                <c:pt idx="15">
                  <c:v>40269</c:v>
                </c:pt>
                <c:pt idx="16">
                  <c:v>40299</c:v>
                </c:pt>
                <c:pt idx="17">
                  <c:v>40330</c:v>
                </c:pt>
                <c:pt idx="18">
                  <c:v>40360</c:v>
                </c:pt>
                <c:pt idx="19">
                  <c:v>40391</c:v>
                </c:pt>
                <c:pt idx="20">
                  <c:v>40422</c:v>
                </c:pt>
                <c:pt idx="21">
                  <c:v>40452</c:v>
                </c:pt>
                <c:pt idx="22">
                  <c:v>40483</c:v>
                </c:pt>
                <c:pt idx="23">
                  <c:v>40513</c:v>
                </c:pt>
                <c:pt idx="24">
                  <c:v>40544</c:v>
                </c:pt>
                <c:pt idx="25">
                  <c:v>40575</c:v>
                </c:pt>
                <c:pt idx="26">
                  <c:v>40603</c:v>
                </c:pt>
                <c:pt idx="27">
                  <c:v>40634</c:v>
                </c:pt>
                <c:pt idx="28">
                  <c:v>40664</c:v>
                </c:pt>
                <c:pt idx="29">
                  <c:v>40695</c:v>
                </c:pt>
                <c:pt idx="30">
                  <c:v>40725</c:v>
                </c:pt>
                <c:pt idx="31">
                  <c:v>40756</c:v>
                </c:pt>
                <c:pt idx="32">
                  <c:v>40787</c:v>
                </c:pt>
                <c:pt idx="33">
                  <c:v>40817</c:v>
                </c:pt>
                <c:pt idx="34">
                  <c:v>40848</c:v>
                </c:pt>
                <c:pt idx="35">
                  <c:v>40878</c:v>
                </c:pt>
                <c:pt idx="36">
                  <c:v>40909</c:v>
                </c:pt>
                <c:pt idx="37">
                  <c:v>40940</c:v>
                </c:pt>
                <c:pt idx="38">
                  <c:v>40969</c:v>
                </c:pt>
                <c:pt idx="39">
                  <c:v>41000</c:v>
                </c:pt>
                <c:pt idx="40">
                  <c:v>41030</c:v>
                </c:pt>
                <c:pt idx="41">
                  <c:v>41061</c:v>
                </c:pt>
                <c:pt idx="42">
                  <c:v>41091</c:v>
                </c:pt>
                <c:pt idx="43">
                  <c:v>41122</c:v>
                </c:pt>
                <c:pt idx="44">
                  <c:v>41153</c:v>
                </c:pt>
                <c:pt idx="45">
                  <c:v>41183</c:v>
                </c:pt>
                <c:pt idx="46">
                  <c:v>41214</c:v>
                </c:pt>
                <c:pt idx="47">
                  <c:v>41244</c:v>
                </c:pt>
                <c:pt idx="48">
                  <c:v>41275</c:v>
                </c:pt>
                <c:pt idx="49">
                  <c:v>41306</c:v>
                </c:pt>
                <c:pt idx="50">
                  <c:v>41334</c:v>
                </c:pt>
                <c:pt idx="51">
                  <c:v>41365</c:v>
                </c:pt>
                <c:pt idx="52">
                  <c:v>41395</c:v>
                </c:pt>
                <c:pt idx="53">
                  <c:v>41426</c:v>
                </c:pt>
                <c:pt idx="54">
                  <c:v>41456</c:v>
                </c:pt>
                <c:pt idx="55">
                  <c:v>41487</c:v>
                </c:pt>
                <c:pt idx="56">
                  <c:v>41518</c:v>
                </c:pt>
                <c:pt idx="57">
                  <c:v>41548</c:v>
                </c:pt>
                <c:pt idx="58">
                  <c:v>41579</c:v>
                </c:pt>
                <c:pt idx="59">
                  <c:v>41609</c:v>
                </c:pt>
                <c:pt idx="60">
                  <c:v>41640</c:v>
                </c:pt>
                <c:pt idx="61">
                  <c:v>41671</c:v>
                </c:pt>
                <c:pt idx="62">
                  <c:v>41699</c:v>
                </c:pt>
                <c:pt idx="63">
                  <c:v>41730</c:v>
                </c:pt>
                <c:pt idx="64">
                  <c:v>41760</c:v>
                </c:pt>
                <c:pt idx="65">
                  <c:v>41791</c:v>
                </c:pt>
                <c:pt idx="66">
                  <c:v>41821</c:v>
                </c:pt>
                <c:pt idx="67">
                  <c:v>41852</c:v>
                </c:pt>
                <c:pt idx="68">
                  <c:v>41883</c:v>
                </c:pt>
                <c:pt idx="69">
                  <c:v>41913</c:v>
                </c:pt>
                <c:pt idx="70">
                  <c:v>41944</c:v>
                </c:pt>
                <c:pt idx="71">
                  <c:v>41974</c:v>
                </c:pt>
                <c:pt idx="72">
                  <c:v>42005</c:v>
                </c:pt>
                <c:pt idx="73">
                  <c:v>42036</c:v>
                </c:pt>
                <c:pt idx="74">
                  <c:v>42064</c:v>
                </c:pt>
                <c:pt idx="75">
                  <c:v>42095</c:v>
                </c:pt>
                <c:pt idx="76">
                  <c:v>42125</c:v>
                </c:pt>
                <c:pt idx="77">
                  <c:v>42156</c:v>
                </c:pt>
                <c:pt idx="78">
                  <c:v>42186</c:v>
                </c:pt>
                <c:pt idx="79">
                  <c:v>42217</c:v>
                </c:pt>
                <c:pt idx="80">
                  <c:v>42248</c:v>
                </c:pt>
                <c:pt idx="81">
                  <c:v>42278</c:v>
                </c:pt>
                <c:pt idx="82">
                  <c:v>42309</c:v>
                </c:pt>
                <c:pt idx="83">
                  <c:v>42339</c:v>
                </c:pt>
                <c:pt idx="84">
                  <c:v>42370</c:v>
                </c:pt>
                <c:pt idx="85">
                  <c:v>42401</c:v>
                </c:pt>
                <c:pt idx="86">
                  <c:v>42430</c:v>
                </c:pt>
                <c:pt idx="87">
                  <c:v>42461</c:v>
                </c:pt>
                <c:pt idx="88">
                  <c:v>42491</c:v>
                </c:pt>
                <c:pt idx="89">
                  <c:v>42522</c:v>
                </c:pt>
                <c:pt idx="90">
                  <c:v>42552</c:v>
                </c:pt>
                <c:pt idx="91">
                  <c:v>42583</c:v>
                </c:pt>
                <c:pt idx="92">
                  <c:v>42614</c:v>
                </c:pt>
                <c:pt idx="93">
                  <c:v>42644</c:v>
                </c:pt>
                <c:pt idx="94">
                  <c:v>42675</c:v>
                </c:pt>
                <c:pt idx="95">
                  <c:v>42705</c:v>
                </c:pt>
                <c:pt idx="96">
                  <c:v>42736</c:v>
                </c:pt>
                <c:pt idx="97">
                  <c:v>42767</c:v>
                </c:pt>
                <c:pt idx="98">
                  <c:v>42795</c:v>
                </c:pt>
                <c:pt idx="99">
                  <c:v>42826</c:v>
                </c:pt>
                <c:pt idx="100">
                  <c:v>42856</c:v>
                </c:pt>
                <c:pt idx="101">
                  <c:v>42887</c:v>
                </c:pt>
                <c:pt idx="102">
                  <c:v>42917</c:v>
                </c:pt>
                <c:pt idx="103">
                  <c:v>42948</c:v>
                </c:pt>
                <c:pt idx="104">
                  <c:v>42979</c:v>
                </c:pt>
                <c:pt idx="105">
                  <c:v>43009</c:v>
                </c:pt>
                <c:pt idx="106">
                  <c:v>43040</c:v>
                </c:pt>
                <c:pt idx="107">
                  <c:v>43070</c:v>
                </c:pt>
                <c:pt idx="108">
                  <c:v>43101</c:v>
                </c:pt>
                <c:pt idx="109">
                  <c:v>43132</c:v>
                </c:pt>
                <c:pt idx="110">
                  <c:v>43160</c:v>
                </c:pt>
                <c:pt idx="111">
                  <c:v>43191</c:v>
                </c:pt>
                <c:pt idx="112">
                  <c:v>43221</c:v>
                </c:pt>
                <c:pt idx="113">
                  <c:v>43252</c:v>
                </c:pt>
                <c:pt idx="114">
                  <c:v>43282</c:v>
                </c:pt>
                <c:pt idx="115">
                  <c:v>43313</c:v>
                </c:pt>
                <c:pt idx="116">
                  <c:v>43344</c:v>
                </c:pt>
                <c:pt idx="117">
                  <c:v>43374</c:v>
                </c:pt>
                <c:pt idx="118">
                  <c:v>43405</c:v>
                </c:pt>
                <c:pt idx="119">
                  <c:v>43435</c:v>
                </c:pt>
                <c:pt idx="120">
                  <c:v>43466</c:v>
                </c:pt>
                <c:pt idx="121">
                  <c:v>43497</c:v>
                </c:pt>
                <c:pt idx="122">
                  <c:v>43525</c:v>
                </c:pt>
                <c:pt idx="123">
                  <c:v>43556</c:v>
                </c:pt>
                <c:pt idx="124">
                  <c:v>43586</c:v>
                </c:pt>
                <c:pt idx="125">
                  <c:v>43617</c:v>
                </c:pt>
                <c:pt idx="126">
                  <c:v>43647</c:v>
                </c:pt>
                <c:pt idx="127">
                  <c:v>43678</c:v>
                </c:pt>
                <c:pt idx="128">
                  <c:v>43709</c:v>
                </c:pt>
                <c:pt idx="129">
                  <c:v>43739</c:v>
                </c:pt>
                <c:pt idx="130">
                  <c:v>43770</c:v>
                </c:pt>
                <c:pt idx="131">
                  <c:v>43800</c:v>
                </c:pt>
                <c:pt idx="132">
                  <c:v>43831</c:v>
                </c:pt>
                <c:pt idx="133">
                  <c:v>43862</c:v>
                </c:pt>
                <c:pt idx="134">
                  <c:v>43891</c:v>
                </c:pt>
                <c:pt idx="135">
                  <c:v>43922</c:v>
                </c:pt>
                <c:pt idx="136">
                  <c:v>43952</c:v>
                </c:pt>
                <c:pt idx="137">
                  <c:v>43983</c:v>
                </c:pt>
                <c:pt idx="138">
                  <c:v>44013</c:v>
                </c:pt>
                <c:pt idx="139">
                  <c:v>44044</c:v>
                </c:pt>
                <c:pt idx="140">
                  <c:v>44075</c:v>
                </c:pt>
                <c:pt idx="141">
                  <c:v>44105</c:v>
                </c:pt>
                <c:pt idx="142">
                  <c:v>44136</c:v>
                </c:pt>
                <c:pt idx="143">
                  <c:v>44166</c:v>
                </c:pt>
                <c:pt idx="144">
                  <c:v>44197</c:v>
                </c:pt>
                <c:pt idx="145">
                  <c:v>44228</c:v>
                </c:pt>
                <c:pt idx="146">
                  <c:v>44256</c:v>
                </c:pt>
                <c:pt idx="147">
                  <c:v>44287</c:v>
                </c:pt>
                <c:pt idx="148">
                  <c:v>44317</c:v>
                </c:pt>
                <c:pt idx="149">
                  <c:v>44348</c:v>
                </c:pt>
                <c:pt idx="150">
                  <c:v>44378</c:v>
                </c:pt>
                <c:pt idx="151">
                  <c:v>44409</c:v>
                </c:pt>
                <c:pt idx="152">
                  <c:v>44440</c:v>
                </c:pt>
                <c:pt idx="153">
                  <c:v>44470</c:v>
                </c:pt>
                <c:pt idx="154">
                  <c:v>44501</c:v>
                </c:pt>
                <c:pt idx="155">
                  <c:v>44531</c:v>
                </c:pt>
                <c:pt idx="156">
                  <c:v>44562</c:v>
                </c:pt>
                <c:pt idx="157">
                  <c:v>44593</c:v>
                </c:pt>
                <c:pt idx="158">
                  <c:v>44621</c:v>
                </c:pt>
                <c:pt idx="159">
                  <c:v>44652</c:v>
                </c:pt>
                <c:pt idx="160">
                  <c:v>44682</c:v>
                </c:pt>
                <c:pt idx="161">
                  <c:v>44713</c:v>
                </c:pt>
                <c:pt idx="162">
                  <c:v>44743</c:v>
                </c:pt>
                <c:pt idx="163">
                  <c:v>44774</c:v>
                </c:pt>
                <c:pt idx="164">
                  <c:v>44805</c:v>
                </c:pt>
                <c:pt idx="165">
                  <c:v>44835</c:v>
                </c:pt>
                <c:pt idx="166">
                  <c:v>44866</c:v>
                </c:pt>
                <c:pt idx="167">
                  <c:v>44896</c:v>
                </c:pt>
                <c:pt idx="168">
                  <c:v>44927</c:v>
                </c:pt>
                <c:pt idx="169">
                  <c:v>44958</c:v>
                </c:pt>
                <c:pt idx="170">
                  <c:v>44986</c:v>
                </c:pt>
                <c:pt idx="171">
                  <c:v>45017</c:v>
                </c:pt>
                <c:pt idx="172">
                  <c:v>45047</c:v>
                </c:pt>
                <c:pt idx="173">
                  <c:v>45078</c:v>
                </c:pt>
                <c:pt idx="174">
                  <c:v>45108</c:v>
                </c:pt>
                <c:pt idx="175">
                  <c:v>45139</c:v>
                </c:pt>
                <c:pt idx="176">
                  <c:v>45170</c:v>
                </c:pt>
                <c:pt idx="177">
                  <c:v>45200</c:v>
                </c:pt>
                <c:pt idx="178">
                  <c:v>45231</c:v>
                </c:pt>
                <c:pt idx="179">
                  <c:v>45261</c:v>
                </c:pt>
                <c:pt idx="180">
                  <c:v>45292</c:v>
                </c:pt>
                <c:pt idx="181">
                  <c:v>45323</c:v>
                </c:pt>
                <c:pt idx="182">
                  <c:v>45352</c:v>
                </c:pt>
                <c:pt idx="183">
                  <c:v>45383</c:v>
                </c:pt>
                <c:pt idx="184">
                  <c:v>45413</c:v>
                </c:pt>
                <c:pt idx="185">
                  <c:v>45444</c:v>
                </c:pt>
                <c:pt idx="186">
                  <c:v>45474</c:v>
                </c:pt>
                <c:pt idx="187">
                  <c:v>45505</c:v>
                </c:pt>
                <c:pt idx="188">
                  <c:v>45536</c:v>
                </c:pt>
                <c:pt idx="189">
                  <c:v>45566</c:v>
                </c:pt>
                <c:pt idx="190">
                  <c:v>45597</c:v>
                </c:pt>
                <c:pt idx="191">
                  <c:v>45627</c:v>
                </c:pt>
                <c:pt idx="192">
                  <c:v>45658</c:v>
                </c:pt>
                <c:pt idx="193">
                  <c:v>45689</c:v>
                </c:pt>
                <c:pt idx="194">
                  <c:v>45717</c:v>
                </c:pt>
                <c:pt idx="195">
                  <c:v>45748</c:v>
                </c:pt>
                <c:pt idx="196">
                  <c:v>45778</c:v>
                </c:pt>
                <c:pt idx="197">
                  <c:v>45809</c:v>
                </c:pt>
                <c:pt idx="198">
                  <c:v>45839</c:v>
                </c:pt>
                <c:pt idx="199">
                  <c:v>45870</c:v>
                </c:pt>
                <c:pt idx="200">
                  <c:v>45901</c:v>
                </c:pt>
                <c:pt idx="201">
                  <c:v>45931</c:v>
                </c:pt>
                <c:pt idx="202">
                  <c:v>45962</c:v>
                </c:pt>
                <c:pt idx="203">
                  <c:v>45992</c:v>
                </c:pt>
                <c:pt idx="204">
                  <c:v>46023</c:v>
                </c:pt>
              </c:numCache>
            </c:numRef>
          </c:cat>
          <c:val>
            <c:numRef>
              <c:f>'Freight and Passenger'!$N$5:$HJ$5</c:f>
              <c:numCache>
                <c:formatCode>General</c:formatCode>
                <c:ptCount val="205"/>
                <c:pt idx="0">
                  <c:v>8.8759999999999994</c:v>
                </c:pt>
                <c:pt idx="1">
                  <c:v>8.8339999999999996</c:v>
                </c:pt>
                <c:pt idx="2">
                  <c:v>8.8670000000000009</c:v>
                </c:pt>
                <c:pt idx="3">
                  <c:v>8.5609999999999999</c:v>
                </c:pt>
                <c:pt idx="4">
                  <c:v>8.8680000000000003</c:v>
                </c:pt>
                <c:pt idx="5">
                  <c:v>8.6929999999999996</c:v>
                </c:pt>
                <c:pt idx="6">
                  <c:v>8.8710000000000004</c:v>
                </c:pt>
                <c:pt idx="7">
                  <c:v>8.6950000000000003</c:v>
                </c:pt>
                <c:pt idx="8">
                  <c:v>8.9269999999999996</c:v>
                </c:pt>
                <c:pt idx="9">
                  <c:v>9.0190000000000001</c:v>
                </c:pt>
                <c:pt idx="10">
                  <c:v>9.0890000000000004</c:v>
                </c:pt>
                <c:pt idx="11">
                  <c:v>9.3889999999999993</c:v>
                </c:pt>
                <c:pt idx="12">
                  <c:v>9.6769999999999996</c:v>
                </c:pt>
                <c:pt idx="13">
                  <c:v>9.6430000000000007</c:v>
                </c:pt>
                <c:pt idx="14">
                  <c:v>9.843</c:v>
                </c:pt>
                <c:pt idx="15">
                  <c:v>9.1920000000000002</c:v>
                </c:pt>
                <c:pt idx="16">
                  <c:v>9.4</c:v>
                </c:pt>
                <c:pt idx="17">
                  <c:v>9.6270000000000007</c:v>
                </c:pt>
                <c:pt idx="18">
                  <c:v>9.7040000000000006</c:v>
                </c:pt>
                <c:pt idx="19">
                  <c:v>9.7460000000000004</c:v>
                </c:pt>
                <c:pt idx="20">
                  <c:v>9.5630000000000006</c:v>
                </c:pt>
                <c:pt idx="21">
                  <c:v>9.7550000000000008</c:v>
                </c:pt>
                <c:pt idx="22">
                  <c:v>9.7769999999999992</c:v>
                </c:pt>
                <c:pt idx="23">
                  <c:v>9.8930000000000007</c:v>
                </c:pt>
                <c:pt idx="24">
                  <c:v>9.7260000000000009</c:v>
                </c:pt>
                <c:pt idx="25">
                  <c:v>10.378</c:v>
                </c:pt>
                <c:pt idx="26">
                  <c:v>10.661</c:v>
                </c:pt>
                <c:pt idx="27">
                  <c:v>10.741</c:v>
                </c:pt>
                <c:pt idx="28">
                  <c:v>10.863</c:v>
                </c:pt>
                <c:pt idx="29">
                  <c:v>10.452999999999999</c:v>
                </c:pt>
                <c:pt idx="30">
                  <c:v>10.753</c:v>
                </c:pt>
                <c:pt idx="31">
                  <c:v>11.106</c:v>
                </c:pt>
                <c:pt idx="32">
                  <c:v>11.385</c:v>
                </c:pt>
                <c:pt idx="33">
                  <c:v>11.417</c:v>
                </c:pt>
                <c:pt idx="34">
                  <c:v>11.318</c:v>
                </c:pt>
                <c:pt idx="35">
                  <c:v>11.462</c:v>
                </c:pt>
                <c:pt idx="36">
                  <c:v>11.276</c:v>
                </c:pt>
                <c:pt idx="37">
                  <c:v>11.752000000000001</c:v>
                </c:pt>
                <c:pt idx="38">
                  <c:v>11.28</c:v>
                </c:pt>
                <c:pt idx="39">
                  <c:v>11.037000000000001</c:v>
                </c:pt>
                <c:pt idx="40">
                  <c:v>11.117000000000001</c:v>
                </c:pt>
                <c:pt idx="41">
                  <c:v>11.289</c:v>
                </c:pt>
                <c:pt idx="42">
                  <c:v>11.281000000000001</c:v>
                </c:pt>
                <c:pt idx="43">
                  <c:v>11.430999999999999</c:v>
                </c:pt>
                <c:pt idx="44">
                  <c:v>11.148</c:v>
                </c:pt>
                <c:pt idx="45">
                  <c:v>11.462999999999999</c:v>
                </c:pt>
                <c:pt idx="46">
                  <c:v>12.34</c:v>
                </c:pt>
                <c:pt idx="47">
                  <c:v>12.006</c:v>
                </c:pt>
                <c:pt idx="48">
                  <c:v>12.041</c:v>
                </c:pt>
                <c:pt idx="49">
                  <c:v>12.29</c:v>
                </c:pt>
                <c:pt idx="50">
                  <c:v>12.12</c:v>
                </c:pt>
                <c:pt idx="51">
                  <c:v>12.583</c:v>
                </c:pt>
                <c:pt idx="52">
                  <c:v>12.589</c:v>
                </c:pt>
                <c:pt idx="53">
                  <c:v>12.042</c:v>
                </c:pt>
                <c:pt idx="54">
                  <c:v>12.555</c:v>
                </c:pt>
                <c:pt idx="55">
                  <c:v>12.597</c:v>
                </c:pt>
                <c:pt idx="56">
                  <c:v>12.32</c:v>
                </c:pt>
                <c:pt idx="57">
                  <c:v>12.647</c:v>
                </c:pt>
                <c:pt idx="58">
                  <c:v>12.933</c:v>
                </c:pt>
                <c:pt idx="59">
                  <c:v>12.805</c:v>
                </c:pt>
                <c:pt idx="60">
                  <c:v>13.455</c:v>
                </c:pt>
                <c:pt idx="61">
                  <c:v>13.417999999999999</c:v>
                </c:pt>
                <c:pt idx="62">
                  <c:v>13.317</c:v>
                </c:pt>
                <c:pt idx="63">
                  <c:v>14.074999999999999</c:v>
                </c:pt>
                <c:pt idx="64">
                  <c:v>13.759</c:v>
                </c:pt>
                <c:pt idx="65">
                  <c:v>14.021000000000001</c:v>
                </c:pt>
                <c:pt idx="66">
                  <c:v>13.917</c:v>
                </c:pt>
                <c:pt idx="67">
                  <c:v>13.967000000000001</c:v>
                </c:pt>
                <c:pt idx="68">
                  <c:v>14.116</c:v>
                </c:pt>
                <c:pt idx="69">
                  <c:v>13.887</c:v>
                </c:pt>
                <c:pt idx="70">
                  <c:v>14.29</c:v>
                </c:pt>
                <c:pt idx="71">
                  <c:v>13.805999999999999</c:v>
                </c:pt>
                <c:pt idx="72">
                  <c:v>14.065</c:v>
                </c:pt>
                <c:pt idx="73">
                  <c:v>13.923999999999999</c:v>
                </c:pt>
                <c:pt idx="74">
                  <c:v>13.885999999999999</c:v>
                </c:pt>
                <c:pt idx="75">
                  <c:v>13.608000000000001</c:v>
                </c:pt>
                <c:pt idx="76">
                  <c:v>13.395</c:v>
                </c:pt>
                <c:pt idx="77">
                  <c:v>13.291</c:v>
                </c:pt>
                <c:pt idx="78">
                  <c:v>13.39</c:v>
                </c:pt>
                <c:pt idx="79">
                  <c:v>13.234999999999999</c:v>
                </c:pt>
                <c:pt idx="80">
                  <c:v>13.622999999999999</c:v>
                </c:pt>
                <c:pt idx="81">
                  <c:v>13.598000000000001</c:v>
                </c:pt>
                <c:pt idx="82">
                  <c:v>13.468</c:v>
                </c:pt>
                <c:pt idx="83">
                  <c:v>13.673</c:v>
                </c:pt>
                <c:pt idx="84">
                  <c:v>12.972</c:v>
                </c:pt>
                <c:pt idx="85">
                  <c:v>13.278</c:v>
                </c:pt>
                <c:pt idx="86">
                  <c:v>13.827999999999999</c:v>
                </c:pt>
                <c:pt idx="87">
                  <c:v>13.754</c:v>
                </c:pt>
                <c:pt idx="88">
                  <c:v>14.151</c:v>
                </c:pt>
                <c:pt idx="89">
                  <c:v>14.484</c:v>
                </c:pt>
                <c:pt idx="90">
                  <c:v>14.268000000000001</c:v>
                </c:pt>
                <c:pt idx="91">
                  <c:v>14.724</c:v>
                </c:pt>
                <c:pt idx="92">
                  <c:v>14.608000000000001</c:v>
                </c:pt>
                <c:pt idx="93">
                  <c:v>14.561</c:v>
                </c:pt>
                <c:pt idx="94">
                  <c:v>14.615</c:v>
                </c:pt>
                <c:pt idx="95">
                  <c:v>15.528</c:v>
                </c:pt>
                <c:pt idx="96">
                  <c:v>15.429</c:v>
                </c:pt>
                <c:pt idx="97">
                  <c:v>15.065</c:v>
                </c:pt>
                <c:pt idx="98">
                  <c:v>15.157</c:v>
                </c:pt>
                <c:pt idx="99">
                  <c:v>15.59</c:v>
                </c:pt>
                <c:pt idx="100">
                  <c:v>16.041</c:v>
                </c:pt>
                <c:pt idx="101">
                  <c:v>16.850000000000001</c:v>
                </c:pt>
                <c:pt idx="102">
                  <c:v>16.209</c:v>
                </c:pt>
                <c:pt idx="103">
                  <c:v>15.885</c:v>
                </c:pt>
                <c:pt idx="104">
                  <c:v>16.196000000000002</c:v>
                </c:pt>
                <c:pt idx="105">
                  <c:v>16.457999999999998</c:v>
                </c:pt>
                <c:pt idx="106">
                  <c:v>16.157</c:v>
                </c:pt>
                <c:pt idx="107">
                  <c:v>16.263000000000002</c:v>
                </c:pt>
                <c:pt idx="108">
                  <c:v>16.611000000000001</c:v>
                </c:pt>
                <c:pt idx="109">
                  <c:v>17.081</c:v>
                </c:pt>
                <c:pt idx="110">
                  <c:v>17.058</c:v>
                </c:pt>
                <c:pt idx="111">
                  <c:v>16.452999999999999</c:v>
                </c:pt>
                <c:pt idx="112">
                  <c:v>16.619</c:v>
                </c:pt>
                <c:pt idx="113">
                  <c:v>16.553999999999998</c:v>
                </c:pt>
                <c:pt idx="114">
                  <c:v>17.114000000000001</c:v>
                </c:pt>
                <c:pt idx="115">
                  <c:v>17.202000000000002</c:v>
                </c:pt>
                <c:pt idx="116">
                  <c:v>17.506</c:v>
                </c:pt>
                <c:pt idx="117">
                  <c:v>17.893000000000001</c:v>
                </c:pt>
                <c:pt idx="118">
                  <c:v>18.532</c:v>
                </c:pt>
                <c:pt idx="119">
                  <c:v>17.704000000000001</c:v>
                </c:pt>
                <c:pt idx="120">
                  <c:v>17.584</c:v>
                </c:pt>
                <c:pt idx="121">
                  <c:v>17.652999999999999</c:v>
                </c:pt>
                <c:pt idx="122">
                  <c:v>17.146000000000001</c:v>
                </c:pt>
                <c:pt idx="123">
                  <c:v>17.745999999999999</c:v>
                </c:pt>
                <c:pt idx="124">
                  <c:v>17.164999999999999</c:v>
                </c:pt>
                <c:pt idx="125">
                  <c:v>17.574999999999999</c:v>
                </c:pt>
                <c:pt idx="126">
                  <c:v>16.948</c:v>
                </c:pt>
                <c:pt idx="127">
                  <c:v>17.224</c:v>
                </c:pt>
                <c:pt idx="128">
                  <c:v>17.032</c:v>
                </c:pt>
                <c:pt idx="129">
                  <c:v>17.141999999999999</c:v>
                </c:pt>
                <c:pt idx="130">
                  <c:v>16.899000000000001</c:v>
                </c:pt>
                <c:pt idx="131">
                  <c:v>16.515999999999998</c:v>
                </c:pt>
                <c:pt idx="132">
                  <c:v>16.863</c:v>
                </c:pt>
                <c:pt idx="133">
                  <c:v>17.420999999999999</c:v>
                </c:pt>
                <c:pt idx="134">
                  <c:v>16.917000000000002</c:v>
                </c:pt>
                <c:pt idx="135">
                  <c:v>10.394</c:v>
                </c:pt>
                <c:pt idx="136">
                  <c:v>13.425000000000001</c:v>
                </c:pt>
                <c:pt idx="137">
                  <c:v>14.573</c:v>
                </c:pt>
                <c:pt idx="138">
                  <c:v>15.654999999999999</c:v>
                </c:pt>
                <c:pt idx="139">
                  <c:v>16.056999999999999</c:v>
                </c:pt>
                <c:pt idx="140">
                  <c:v>16.125</c:v>
                </c:pt>
                <c:pt idx="141">
                  <c:v>16.315999999999999</c:v>
                </c:pt>
                <c:pt idx="142">
                  <c:v>16.634</c:v>
                </c:pt>
                <c:pt idx="143">
                  <c:v>16.457000000000001</c:v>
                </c:pt>
                <c:pt idx="144">
                  <c:v>15.377000000000001</c:v>
                </c:pt>
                <c:pt idx="145">
                  <c:v>16.643999999999998</c:v>
                </c:pt>
                <c:pt idx="146">
                  <c:v>17.379000000000001</c:v>
                </c:pt>
                <c:pt idx="147">
                  <c:v>17.190999999999999</c:v>
                </c:pt>
                <c:pt idx="148">
                  <c:v>17.236999999999998</c:v>
                </c:pt>
                <c:pt idx="149">
                  <c:v>16.812000000000001</c:v>
                </c:pt>
                <c:pt idx="150">
                  <c:v>15.864000000000001</c:v>
                </c:pt>
                <c:pt idx="151">
                  <c:v>17.178999999999998</c:v>
                </c:pt>
                <c:pt idx="152">
                  <c:v>17.253</c:v>
                </c:pt>
                <c:pt idx="153">
                  <c:v>16.776</c:v>
                </c:pt>
                <c:pt idx="154">
                  <c:v>16.864000000000001</c:v>
                </c:pt>
                <c:pt idx="155">
                  <c:v>17.771000000000001</c:v>
                </c:pt>
                <c:pt idx="156">
                  <c:v>18.138000000000002</c:v>
                </c:pt>
                <c:pt idx="157">
                  <c:v>18.251999999999999</c:v>
                </c:pt>
                <c:pt idx="158">
                  <c:v>18.760999999999999</c:v>
                </c:pt>
                <c:pt idx="159">
                  <c:v>18.931999999999999</c:v>
                </c:pt>
                <c:pt idx="160">
                  <c:v>19.978000000000002</c:v>
                </c:pt>
                <c:pt idx="161">
                  <c:v>20.393999999999998</c:v>
                </c:pt>
                <c:pt idx="162">
                  <c:v>21.59</c:v>
                </c:pt>
                <c:pt idx="163">
                  <c:v>21.372</c:v>
                </c:pt>
                <c:pt idx="164">
                  <c:v>21.074000000000002</c:v>
                </c:pt>
                <c:pt idx="165">
                  <c:v>20.254999999999999</c:v>
                </c:pt>
                <c:pt idx="166">
                  <c:v>20.417000000000002</c:v>
                </c:pt>
                <c:pt idx="167">
                  <c:v>20.609000000000002</c:v>
                </c:pt>
                <c:pt idx="168">
                  <c:v>21.196999999999999</c:v>
                </c:pt>
                <c:pt idx="169">
                  <c:v>20.233000000000001</c:v>
                </c:pt>
                <c:pt idx="170">
                  <c:v>20.166</c:v>
                </c:pt>
                <c:pt idx="171">
                  <c:v>21.550999999999998</c:v>
                </c:pt>
                <c:pt idx="172">
                  <c:v>20.387</c:v>
                </c:pt>
                <c:pt idx="173">
                  <c:v>20.172999999999998</c:v>
                </c:pt>
                <c:pt idx="174">
                  <c:v>20.827999999999999</c:v>
                </c:pt>
                <c:pt idx="175">
                  <c:v>20.369</c:v>
                </c:pt>
                <c:pt idx="176">
                  <c:v>22.03</c:v>
                </c:pt>
                <c:pt idx="177">
                  <c:v>21.201000000000001</c:v>
                </c:pt>
                <c:pt idx="178">
                  <c:v>21.146999999999998</c:v>
                </c:pt>
                <c:pt idx="179">
                  <c:v>21.370999999999999</c:v>
                </c:pt>
                <c:pt idx="180">
                  <c:v>20.850999999999999</c:v>
                </c:pt>
                <c:pt idx="181">
                  <c:v>21.219000000000001</c:v>
                </c:pt>
                <c:pt idx="182">
                  <c:v>21.126000000000001</c:v>
                </c:pt>
                <c:pt idx="183">
                  <c:v>20.408000000000001</c:v>
                </c:pt>
                <c:pt idx="184">
                  <c:v>20.170999999999999</c:v>
                </c:pt>
                <c:pt idx="185">
                  <c:v>20.419</c:v>
                </c:pt>
                <c:pt idx="186">
                  <c:v>20.265999999999998</c:v>
                </c:pt>
                <c:pt idx="187">
                  <c:v>19.962</c:v>
                </c:pt>
                <c:pt idx="188">
                  <c:v>19.669</c:v>
                </c:pt>
                <c:pt idx="189">
                  <c:v>19.565000000000001</c:v>
                </c:pt>
                <c:pt idx="190">
                  <c:v>19.709</c:v>
                </c:pt>
                <c:pt idx="191">
                  <c:v>19.785</c:v>
                </c:pt>
                <c:pt idx="192">
                  <c:v>20.187000000000001</c:v>
                </c:pt>
                <c:pt idx="193">
                  <c:v>20.361999999999998</c:v>
                </c:pt>
                <c:pt idx="194">
                  <c:v>20.390999999999998</c:v>
                </c:pt>
                <c:pt idx="195">
                  <c:v>20.349</c:v>
                </c:pt>
                <c:pt idx="196">
                  <c:v>20.497</c:v>
                </c:pt>
                <c:pt idx="197">
                  <c:v>20.530999999999999</c:v>
                </c:pt>
                <c:pt idx="198">
                  <c:v>20.207999999999998</c:v>
                </c:pt>
                <c:pt idx="199">
                  <c:v>20.37</c:v>
                </c:pt>
                <c:pt idx="200">
                  <c:v>20.623999999999999</c:v>
                </c:pt>
                <c:pt idx="201">
                  <c:v>20.800999999999998</c:v>
                </c:pt>
                <c:pt idx="202">
                  <c:v>20.684999999999999</c:v>
                </c:pt>
                <c:pt idx="203">
                  <c:v>20.603000000000002</c:v>
                </c:pt>
                <c:pt idx="204">
                  <c:v>20.940999999999999</c:v>
                </c:pt>
              </c:numCache>
            </c:numRef>
          </c:val>
          <c:extLst>
            <c:ext xmlns:c16="http://schemas.microsoft.com/office/drawing/2014/chart" uri="{C3380CC4-5D6E-409C-BE32-E72D297353CC}">
              <c16:uniqueId val="{00000000-7DEB-41DB-9BB2-B2D8495F9FE6}"/>
            </c:ext>
          </c:extLst>
        </c:ser>
        <c:dLbls>
          <c:showLegendKey val="0"/>
          <c:showVal val="0"/>
          <c:showCatName val="0"/>
          <c:showSerName val="0"/>
          <c:showPercent val="0"/>
          <c:showBubbleSize val="0"/>
        </c:dLbls>
        <c:gapWidth val="219"/>
        <c:axId val="459113743"/>
        <c:axId val="459110383"/>
      </c:barChart>
      <c:lineChart>
        <c:grouping val="standard"/>
        <c:varyColors val="0"/>
        <c:ser>
          <c:idx val="1"/>
          <c:order val="1"/>
          <c:tx>
            <c:strRef>
              <c:f>'Freight and Passenger'!$A$6</c:f>
              <c:strCache>
                <c:ptCount val="1"/>
                <c:pt idx="0">
                  <c:v>year-on-year percentage change</c:v>
                </c:pt>
              </c:strCache>
            </c:strRef>
          </c:tx>
          <c:spPr>
            <a:ln w="28575" cap="rnd">
              <a:solidFill>
                <a:srgbClr val="DC0037"/>
              </a:solidFill>
              <a:round/>
            </a:ln>
            <a:effectLst/>
          </c:spPr>
          <c:marker>
            <c:symbol val="none"/>
          </c:marker>
          <c:cat>
            <c:numRef>
              <c:f>'Freight and Passenger'!$N$3:$HJ$3</c:f>
              <c:numCache>
                <c:formatCode>mmm\-yy</c:formatCode>
                <c:ptCount val="205"/>
                <c:pt idx="0">
                  <c:v>39814</c:v>
                </c:pt>
                <c:pt idx="1">
                  <c:v>39845</c:v>
                </c:pt>
                <c:pt idx="2">
                  <c:v>39873</c:v>
                </c:pt>
                <c:pt idx="3">
                  <c:v>39904</c:v>
                </c:pt>
                <c:pt idx="4">
                  <c:v>39934</c:v>
                </c:pt>
                <c:pt idx="5">
                  <c:v>39965</c:v>
                </c:pt>
                <c:pt idx="6">
                  <c:v>39995</c:v>
                </c:pt>
                <c:pt idx="7">
                  <c:v>40026</c:v>
                </c:pt>
                <c:pt idx="8">
                  <c:v>40057</c:v>
                </c:pt>
                <c:pt idx="9">
                  <c:v>40087</c:v>
                </c:pt>
                <c:pt idx="10">
                  <c:v>40118</c:v>
                </c:pt>
                <c:pt idx="11">
                  <c:v>40148</c:v>
                </c:pt>
                <c:pt idx="12">
                  <c:v>40179</c:v>
                </c:pt>
                <c:pt idx="13">
                  <c:v>40210</c:v>
                </c:pt>
                <c:pt idx="14">
                  <c:v>40238</c:v>
                </c:pt>
                <c:pt idx="15">
                  <c:v>40269</c:v>
                </c:pt>
                <c:pt idx="16">
                  <c:v>40299</c:v>
                </c:pt>
                <c:pt idx="17">
                  <c:v>40330</c:v>
                </c:pt>
                <c:pt idx="18">
                  <c:v>40360</c:v>
                </c:pt>
                <c:pt idx="19">
                  <c:v>40391</c:v>
                </c:pt>
                <c:pt idx="20">
                  <c:v>40422</c:v>
                </c:pt>
                <c:pt idx="21">
                  <c:v>40452</c:v>
                </c:pt>
                <c:pt idx="22">
                  <c:v>40483</c:v>
                </c:pt>
                <c:pt idx="23">
                  <c:v>40513</c:v>
                </c:pt>
                <c:pt idx="24">
                  <c:v>40544</c:v>
                </c:pt>
                <c:pt idx="25">
                  <c:v>40575</c:v>
                </c:pt>
                <c:pt idx="26">
                  <c:v>40603</c:v>
                </c:pt>
                <c:pt idx="27">
                  <c:v>40634</c:v>
                </c:pt>
                <c:pt idx="28">
                  <c:v>40664</c:v>
                </c:pt>
                <c:pt idx="29">
                  <c:v>40695</c:v>
                </c:pt>
                <c:pt idx="30">
                  <c:v>40725</c:v>
                </c:pt>
                <c:pt idx="31">
                  <c:v>40756</c:v>
                </c:pt>
                <c:pt idx="32">
                  <c:v>40787</c:v>
                </c:pt>
                <c:pt idx="33">
                  <c:v>40817</c:v>
                </c:pt>
                <c:pt idx="34">
                  <c:v>40848</c:v>
                </c:pt>
                <c:pt idx="35">
                  <c:v>40878</c:v>
                </c:pt>
                <c:pt idx="36">
                  <c:v>40909</c:v>
                </c:pt>
                <c:pt idx="37">
                  <c:v>40940</c:v>
                </c:pt>
                <c:pt idx="38">
                  <c:v>40969</c:v>
                </c:pt>
                <c:pt idx="39">
                  <c:v>41000</c:v>
                </c:pt>
                <c:pt idx="40">
                  <c:v>41030</c:v>
                </c:pt>
                <c:pt idx="41">
                  <c:v>41061</c:v>
                </c:pt>
                <c:pt idx="42">
                  <c:v>41091</c:v>
                </c:pt>
                <c:pt idx="43">
                  <c:v>41122</c:v>
                </c:pt>
                <c:pt idx="44">
                  <c:v>41153</c:v>
                </c:pt>
                <c:pt idx="45">
                  <c:v>41183</c:v>
                </c:pt>
                <c:pt idx="46">
                  <c:v>41214</c:v>
                </c:pt>
                <c:pt idx="47">
                  <c:v>41244</c:v>
                </c:pt>
                <c:pt idx="48">
                  <c:v>41275</c:v>
                </c:pt>
                <c:pt idx="49">
                  <c:v>41306</c:v>
                </c:pt>
                <c:pt idx="50">
                  <c:v>41334</c:v>
                </c:pt>
                <c:pt idx="51">
                  <c:v>41365</c:v>
                </c:pt>
                <c:pt idx="52">
                  <c:v>41395</c:v>
                </c:pt>
                <c:pt idx="53">
                  <c:v>41426</c:v>
                </c:pt>
                <c:pt idx="54">
                  <c:v>41456</c:v>
                </c:pt>
                <c:pt idx="55">
                  <c:v>41487</c:v>
                </c:pt>
                <c:pt idx="56">
                  <c:v>41518</c:v>
                </c:pt>
                <c:pt idx="57">
                  <c:v>41548</c:v>
                </c:pt>
                <c:pt idx="58">
                  <c:v>41579</c:v>
                </c:pt>
                <c:pt idx="59">
                  <c:v>41609</c:v>
                </c:pt>
                <c:pt idx="60">
                  <c:v>41640</c:v>
                </c:pt>
                <c:pt idx="61">
                  <c:v>41671</c:v>
                </c:pt>
                <c:pt idx="62">
                  <c:v>41699</c:v>
                </c:pt>
                <c:pt idx="63">
                  <c:v>41730</c:v>
                </c:pt>
                <c:pt idx="64">
                  <c:v>41760</c:v>
                </c:pt>
                <c:pt idx="65">
                  <c:v>41791</c:v>
                </c:pt>
                <c:pt idx="66">
                  <c:v>41821</c:v>
                </c:pt>
                <c:pt idx="67">
                  <c:v>41852</c:v>
                </c:pt>
                <c:pt idx="68">
                  <c:v>41883</c:v>
                </c:pt>
                <c:pt idx="69">
                  <c:v>41913</c:v>
                </c:pt>
                <c:pt idx="70">
                  <c:v>41944</c:v>
                </c:pt>
                <c:pt idx="71">
                  <c:v>41974</c:v>
                </c:pt>
                <c:pt idx="72">
                  <c:v>42005</c:v>
                </c:pt>
                <c:pt idx="73">
                  <c:v>42036</c:v>
                </c:pt>
                <c:pt idx="74">
                  <c:v>42064</c:v>
                </c:pt>
                <c:pt idx="75">
                  <c:v>42095</c:v>
                </c:pt>
                <c:pt idx="76">
                  <c:v>42125</c:v>
                </c:pt>
                <c:pt idx="77">
                  <c:v>42156</c:v>
                </c:pt>
                <c:pt idx="78">
                  <c:v>42186</c:v>
                </c:pt>
                <c:pt idx="79">
                  <c:v>42217</c:v>
                </c:pt>
                <c:pt idx="80">
                  <c:v>42248</c:v>
                </c:pt>
                <c:pt idx="81">
                  <c:v>42278</c:v>
                </c:pt>
                <c:pt idx="82">
                  <c:v>42309</c:v>
                </c:pt>
                <c:pt idx="83">
                  <c:v>42339</c:v>
                </c:pt>
                <c:pt idx="84">
                  <c:v>42370</c:v>
                </c:pt>
                <c:pt idx="85">
                  <c:v>42401</c:v>
                </c:pt>
                <c:pt idx="86">
                  <c:v>42430</c:v>
                </c:pt>
                <c:pt idx="87">
                  <c:v>42461</c:v>
                </c:pt>
                <c:pt idx="88">
                  <c:v>42491</c:v>
                </c:pt>
                <c:pt idx="89">
                  <c:v>42522</c:v>
                </c:pt>
                <c:pt idx="90">
                  <c:v>42552</c:v>
                </c:pt>
                <c:pt idx="91">
                  <c:v>42583</c:v>
                </c:pt>
                <c:pt idx="92">
                  <c:v>42614</c:v>
                </c:pt>
                <c:pt idx="93">
                  <c:v>42644</c:v>
                </c:pt>
                <c:pt idx="94">
                  <c:v>42675</c:v>
                </c:pt>
                <c:pt idx="95">
                  <c:v>42705</c:v>
                </c:pt>
                <c:pt idx="96">
                  <c:v>42736</c:v>
                </c:pt>
                <c:pt idx="97">
                  <c:v>42767</c:v>
                </c:pt>
                <c:pt idx="98">
                  <c:v>42795</c:v>
                </c:pt>
                <c:pt idx="99">
                  <c:v>42826</c:v>
                </c:pt>
                <c:pt idx="100">
                  <c:v>42856</c:v>
                </c:pt>
                <c:pt idx="101">
                  <c:v>42887</c:v>
                </c:pt>
                <c:pt idx="102">
                  <c:v>42917</c:v>
                </c:pt>
                <c:pt idx="103">
                  <c:v>42948</c:v>
                </c:pt>
                <c:pt idx="104">
                  <c:v>42979</c:v>
                </c:pt>
                <c:pt idx="105">
                  <c:v>43009</c:v>
                </c:pt>
                <c:pt idx="106">
                  <c:v>43040</c:v>
                </c:pt>
                <c:pt idx="107">
                  <c:v>43070</c:v>
                </c:pt>
                <c:pt idx="108">
                  <c:v>43101</c:v>
                </c:pt>
                <c:pt idx="109">
                  <c:v>43132</c:v>
                </c:pt>
                <c:pt idx="110">
                  <c:v>43160</c:v>
                </c:pt>
                <c:pt idx="111">
                  <c:v>43191</c:v>
                </c:pt>
                <c:pt idx="112">
                  <c:v>43221</c:v>
                </c:pt>
                <c:pt idx="113">
                  <c:v>43252</c:v>
                </c:pt>
                <c:pt idx="114">
                  <c:v>43282</c:v>
                </c:pt>
                <c:pt idx="115">
                  <c:v>43313</c:v>
                </c:pt>
                <c:pt idx="116">
                  <c:v>43344</c:v>
                </c:pt>
                <c:pt idx="117">
                  <c:v>43374</c:v>
                </c:pt>
                <c:pt idx="118">
                  <c:v>43405</c:v>
                </c:pt>
                <c:pt idx="119">
                  <c:v>43435</c:v>
                </c:pt>
                <c:pt idx="120">
                  <c:v>43466</c:v>
                </c:pt>
                <c:pt idx="121">
                  <c:v>43497</c:v>
                </c:pt>
                <c:pt idx="122">
                  <c:v>43525</c:v>
                </c:pt>
                <c:pt idx="123">
                  <c:v>43556</c:v>
                </c:pt>
                <c:pt idx="124">
                  <c:v>43586</c:v>
                </c:pt>
                <c:pt idx="125">
                  <c:v>43617</c:v>
                </c:pt>
                <c:pt idx="126">
                  <c:v>43647</c:v>
                </c:pt>
                <c:pt idx="127">
                  <c:v>43678</c:v>
                </c:pt>
                <c:pt idx="128">
                  <c:v>43709</c:v>
                </c:pt>
                <c:pt idx="129">
                  <c:v>43739</c:v>
                </c:pt>
                <c:pt idx="130">
                  <c:v>43770</c:v>
                </c:pt>
                <c:pt idx="131">
                  <c:v>43800</c:v>
                </c:pt>
                <c:pt idx="132">
                  <c:v>43831</c:v>
                </c:pt>
                <c:pt idx="133">
                  <c:v>43862</c:v>
                </c:pt>
                <c:pt idx="134">
                  <c:v>43891</c:v>
                </c:pt>
                <c:pt idx="135">
                  <c:v>43922</c:v>
                </c:pt>
                <c:pt idx="136">
                  <c:v>43952</c:v>
                </c:pt>
                <c:pt idx="137">
                  <c:v>43983</c:v>
                </c:pt>
                <c:pt idx="138">
                  <c:v>44013</c:v>
                </c:pt>
                <c:pt idx="139">
                  <c:v>44044</c:v>
                </c:pt>
                <c:pt idx="140">
                  <c:v>44075</c:v>
                </c:pt>
                <c:pt idx="141">
                  <c:v>44105</c:v>
                </c:pt>
                <c:pt idx="142">
                  <c:v>44136</c:v>
                </c:pt>
                <c:pt idx="143">
                  <c:v>44166</c:v>
                </c:pt>
                <c:pt idx="144">
                  <c:v>44197</c:v>
                </c:pt>
                <c:pt idx="145">
                  <c:v>44228</c:v>
                </c:pt>
                <c:pt idx="146">
                  <c:v>44256</c:v>
                </c:pt>
                <c:pt idx="147">
                  <c:v>44287</c:v>
                </c:pt>
                <c:pt idx="148">
                  <c:v>44317</c:v>
                </c:pt>
                <c:pt idx="149">
                  <c:v>44348</c:v>
                </c:pt>
                <c:pt idx="150">
                  <c:v>44378</c:v>
                </c:pt>
                <c:pt idx="151">
                  <c:v>44409</c:v>
                </c:pt>
                <c:pt idx="152">
                  <c:v>44440</c:v>
                </c:pt>
                <c:pt idx="153">
                  <c:v>44470</c:v>
                </c:pt>
                <c:pt idx="154">
                  <c:v>44501</c:v>
                </c:pt>
                <c:pt idx="155">
                  <c:v>44531</c:v>
                </c:pt>
                <c:pt idx="156">
                  <c:v>44562</c:v>
                </c:pt>
                <c:pt idx="157">
                  <c:v>44593</c:v>
                </c:pt>
                <c:pt idx="158">
                  <c:v>44621</c:v>
                </c:pt>
                <c:pt idx="159">
                  <c:v>44652</c:v>
                </c:pt>
                <c:pt idx="160">
                  <c:v>44682</c:v>
                </c:pt>
                <c:pt idx="161">
                  <c:v>44713</c:v>
                </c:pt>
                <c:pt idx="162">
                  <c:v>44743</c:v>
                </c:pt>
                <c:pt idx="163">
                  <c:v>44774</c:v>
                </c:pt>
                <c:pt idx="164">
                  <c:v>44805</c:v>
                </c:pt>
                <c:pt idx="165">
                  <c:v>44835</c:v>
                </c:pt>
                <c:pt idx="166">
                  <c:v>44866</c:v>
                </c:pt>
                <c:pt idx="167">
                  <c:v>44896</c:v>
                </c:pt>
                <c:pt idx="168">
                  <c:v>44927</c:v>
                </c:pt>
                <c:pt idx="169">
                  <c:v>44958</c:v>
                </c:pt>
                <c:pt idx="170">
                  <c:v>44986</c:v>
                </c:pt>
                <c:pt idx="171">
                  <c:v>45017</c:v>
                </c:pt>
                <c:pt idx="172">
                  <c:v>45047</c:v>
                </c:pt>
                <c:pt idx="173">
                  <c:v>45078</c:v>
                </c:pt>
                <c:pt idx="174">
                  <c:v>45108</c:v>
                </c:pt>
                <c:pt idx="175">
                  <c:v>45139</c:v>
                </c:pt>
                <c:pt idx="176">
                  <c:v>45170</c:v>
                </c:pt>
                <c:pt idx="177">
                  <c:v>45200</c:v>
                </c:pt>
                <c:pt idx="178">
                  <c:v>45231</c:v>
                </c:pt>
                <c:pt idx="179">
                  <c:v>45261</c:v>
                </c:pt>
                <c:pt idx="180">
                  <c:v>45292</c:v>
                </c:pt>
                <c:pt idx="181">
                  <c:v>45323</c:v>
                </c:pt>
                <c:pt idx="182">
                  <c:v>45352</c:v>
                </c:pt>
                <c:pt idx="183">
                  <c:v>45383</c:v>
                </c:pt>
                <c:pt idx="184">
                  <c:v>45413</c:v>
                </c:pt>
                <c:pt idx="185">
                  <c:v>45444</c:v>
                </c:pt>
                <c:pt idx="186">
                  <c:v>45474</c:v>
                </c:pt>
                <c:pt idx="187">
                  <c:v>45505</c:v>
                </c:pt>
                <c:pt idx="188">
                  <c:v>45536</c:v>
                </c:pt>
                <c:pt idx="189">
                  <c:v>45566</c:v>
                </c:pt>
                <c:pt idx="190">
                  <c:v>45597</c:v>
                </c:pt>
                <c:pt idx="191">
                  <c:v>45627</c:v>
                </c:pt>
                <c:pt idx="192">
                  <c:v>45658</c:v>
                </c:pt>
                <c:pt idx="193">
                  <c:v>45689</c:v>
                </c:pt>
                <c:pt idx="194">
                  <c:v>45717</c:v>
                </c:pt>
                <c:pt idx="195">
                  <c:v>45748</c:v>
                </c:pt>
                <c:pt idx="196">
                  <c:v>45778</c:v>
                </c:pt>
                <c:pt idx="197">
                  <c:v>45809</c:v>
                </c:pt>
                <c:pt idx="198">
                  <c:v>45839</c:v>
                </c:pt>
                <c:pt idx="199">
                  <c:v>45870</c:v>
                </c:pt>
                <c:pt idx="200">
                  <c:v>45901</c:v>
                </c:pt>
                <c:pt idx="201">
                  <c:v>45931</c:v>
                </c:pt>
                <c:pt idx="202">
                  <c:v>45962</c:v>
                </c:pt>
                <c:pt idx="203">
                  <c:v>45992</c:v>
                </c:pt>
                <c:pt idx="204">
                  <c:v>46023</c:v>
                </c:pt>
              </c:numCache>
            </c:numRef>
          </c:cat>
          <c:val>
            <c:numRef>
              <c:f>'Freight and Passenger'!$N$6:$HJ$6</c:f>
              <c:numCache>
                <c:formatCode>0.0%</c:formatCode>
                <c:ptCount val="205"/>
                <c:pt idx="0">
                  <c:v>2.6839426191577864E-2</c:v>
                </c:pt>
                <c:pt idx="1">
                  <c:v>-1.6586886340866025E-2</c:v>
                </c:pt>
                <c:pt idx="2">
                  <c:v>-1.6307965387175494E-2</c:v>
                </c:pt>
                <c:pt idx="3">
                  <c:v>-9.6082779009608266E-2</c:v>
                </c:pt>
                <c:pt idx="4">
                  <c:v>-6.6526315789473656E-2</c:v>
                </c:pt>
                <c:pt idx="5">
                  <c:v>-0.12421922224461013</c:v>
                </c:pt>
                <c:pt idx="6">
                  <c:v>-0.11352053562506248</c:v>
                </c:pt>
                <c:pt idx="7">
                  <c:v>-0.12269195843002723</c:v>
                </c:pt>
                <c:pt idx="8">
                  <c:v>-7.8074976763399806E-2</c:v>
                </c:pt>
                <c:pt idx="9">
                  <c:v>-6.2474012474012519E-2</c:v>
                </c:pt>
                <c:pt idx="10">
                  <c:v>-3.4523050775440822E-2</c:v>
                </c:pt>
                <c:pt idx="11">
                  <c:v>4.1255406454474786E-2</c:v>
                </c:pt>
                <c:pt idx="12">
                  <c:v>9.0243352861649306E-2</c:v>
                </c:pt>
                <c:pt idx="13">
                  <c:v>9.1577994113651862E-2</c:v>
                </c:pt>
                <c:pt idx="14">
                  <c:v>0.11007104996052774</c:v>
                </c:pt>
                <c:pt idx="15">
                  <c:v>7.3706342716972406E-2</c:v>
                </c:pt>
                <c:pt idx="16">
                  <c:v>5.999097880018045E-2</c:v>
                </c:pt>
                <c:pt idx="17">
                  <c:v>0.10744277004486369</c:v>
                </c:pt>
                <c:pt idx="18">
                  <c:v>9.3901476721902855E-2</c:v>
                </c:pt>
                <c:pt idx="19">
                  <c:v>0.12087406555491653</c:v>
                </c:pt>
                <c:pt idx="20">
                  <c:v>7.1244539038870736E-2</c:v>
                </c:pt>
                <c:pt idx="21">
                  <c:v>8.1605499501053336E-2</c:v>
                </c:pt>
                <c:pt idx="22">
                  <c:v>7.5695896138189056E-2</c:v>
                </c:pt>
                <c:pt idx="23">
                  <c:v>5.3679838108424693E-2</c:v>
                </c:pt>
                <c:pt idx="24">
                  <c:v>5.0635527539526493E-3</c:v>
                </c:pt>
                <c:pt idx="25">
                  <c:v>7.6221093020844233E-2</c:v>
                </c:pt>
                <c:pt idx="26">
                  <c:v>8.310474448846894E-2</c:v>
                </c:pt>
                <c:pt idx="27">
                  <c:v>0.16851610095735414</c:v>
                </c:pt>
                <c:pt idx="28">
                  <c:v>0.15563829787234051</c:v>
                </c:pt>
                <c:pt idx="29">
                  <c:v>8.580035317336665E-2</c:v>
                </c:pt>
                <c:pt idx="30">
                  <c:v>0.10809975267930749</c:v>
                </c:pt>
                <c:pt idx="31">
                  <c:v>0.13954442848348036</c:v>
                </c:pt>
                <c:pt idx="32">
                  <c:v>0.19052598556938194</c:v>
                </c:pt>
                <c:pt idx="33">
                  <c:v>0.17037416709379816</c:v>
                </c:pt>
                <c:pt idx="34">
                  <c:v>0.15761481026899871</c:v>
                </c:pt>
                <c:pt idx="35">
                  <c:v>0.15859698776912978</c:v>
                </c:pt>
                <c:pt idx="36">
                  <c:v>0.15936664610322837</c:v>
                </c:pt>
                <c:pt idx="37">
                  <c:v>0.13239545191751789</c:v>
                </c:pt>
                <c:pt idx="38">
                  <c:v>5.8062095488228049E-2</c:v>
                </c:pt>
                <c:pt idx="39">
                  <c:v>2.7557955497625963E-2</c:v>
                </c:pt>
                <c:pt idx="40">
                  <c:v>2.3382122802172445E-2</c:v>
                </c:pt>
                <c:pt idx="41">
                  <c:v>7.9977040084186379E-2</c:v>
                </c:pt>
                <c:pt idx="42">
                  <c:v>4.9102576025295219E-2</c:v>
                </c:pt>
                <c:pt idx="43">
                  <c:v>2.9263461192148288E-2</c:v>
                </c:pt>
                <c:pt idx="44">
                  <c:v>-2.0816864295125193E-2</c:v>
                </c:pt>
                <c:pt idx="45">
                  <c:v>4.0290794429360677E-3</c:v>
                </c:pt>
                <c:pt idx="46">
                  <c:v>9.0298639335571584E-2</c:v>
                </c:pt>
                <c:pt idx="47">
                  <c:v>4.7461176060024535E-2</c:v>
                </c:pt>
                <c:pt idx="48">
                  <c:v>6.7843206810925816E-2</c:v>
                </c:pt>
                <c:pt idx="49">
                  <c:v>4.5779441797140885E-2</c:v>
                </c:pt>
                <c:pt idx="50">
                  <c:v>7.4468085106383031E-2</c:v>
                </c:pt>
                <c:pt idx="51">
                  <c:v>0.14007429555132744</c:v>
                </c:pt>
                <c:pt idx="52">
                  <c:v>0.13240982279391922</c:v>
                </c:pt>
                <c:pt idx="53">
                  <c:v>6.6702099388785463E-2</c:v>
                </c:pt>
                <c:pt idx="54">
                  <c:v>0.11293325059835113</c:v>
                </c:pt>
                <c:pt idx="55">
                  <c:v>0.1020033242935876</c:v>
                </c:pt>
                <c:pt idx="56">
                  <c:v>0.10513096519555076</c:v>
                </c:pt>
                <c:pt idx="57">
                  <c:v>0.10328884236238323</c:v>
                </c:pt>
                <c:pt idx="58">
                  <c:v>4.8055105348460359E-2</c:v>
                </c:pt>
                <c:pt idx="59">
                  <c:v>6.6550058304181148E-2</c:v>
                </c:pt>
                <c:pt idx="60">
                  <c:v>0.11743210696785988</c:v>
                </c:pt>
                <c:pt idx="61">
                  <c:v>9.1781936533767317E-2</c:v>
                </c:pt>
                <c:pt idx="62">
                  <c:v>9.8762376237623739E-2</c:v>
                </c:pt>
                <c:pt idx="63">
                  <c:v>0.11857267742191846</c:v>
                </c:pt>
                <c:pt idx="64">
                  <c:v>9.2938279450313743E-2</c:v>
                </c:pt>
                <c:pt idx="65">
                  <c:v>0.16434147151635936</c:v>
                </c:pt>
                <c:pt idx="66">
                  <c:v>0.10848267622461161</c:v>
                </c:pt>
                <c:pt idx="67">
                  <c:v>0.10875605302849878</c:v>
                </c:pt>
                <c:pt idx="68">
                  <c:v>0.14577922077922079</c:v>
                </c:pt>
                <c:pt idx="69">
                  <c:v>9.8046967660314621E-2</c:v>
                </c:pt>
                <c:pt idx="70">
                  <c:v>0.10492538467486279</c:v>
                </c:pt>
                <c:pt idx="71">
                  <c:v>7.8172588832487344E-2</c:v>
                </c:pt>
                <c:pt idx="72">
                  <c:v>4.5336306205871368E-2</c:v>
                </c:pt>
                <c:pt idx="73">
                  <c:v>3.7710538083171929E-2</c:v>
                </c:pt>
                <c:pt idx="74">
                  <c:v>4.2727340992716023E-2</c:v>
                </c:pt>
                <c:pt idx="75">
                  <c:v>-3.3179396092362312E-2</c:v>
                </c:pt>
                <c:pt idx="76">
                  <c:v>-2.645541100370663E-2</c:v>
                </c:pt>
                <c:pt idx="77">
                  <c:v>-5.2064760002852872E-2</c:v>
                </c:pt>
                <c:pt idx="78">
                  <c:v>-3.7867356470503655E-2</c:v>
                </c:pt>
                <c:pt idx="79">
                  <c:v>-5.2409250375886063E-2</c:v>
                </c:pt>
                <c:pt idx="80">
                  <c:v>-3.4924907905922398E-2</c:v>
                </c:pt>
                <c:pt idx="81">
                  <c:v>-2.081083027291708E-2</c:v>
                </c:pt>
                <c:pt idx="82">
                  <c:v>-5.7522743177046864E-2</c:v>
                </c:pt>
                <c:pt idx="83">
                  <c:v>-9.6334926843401059E-3</c:v>
                </c:pt>
                <c:pt idx="84">
                  <c:v>-7.7710629221471761E-2</c:v>
                </c:pt>
                <c:pt idx="85">
                  <c:v>-4.6394714162596995E-2</c:v>
                </c:pt>
                <c:pt idx="86">
                  <c:v>-4.1768687887080436E-3</c:v>
                </c:pt>
                <c:pt idx="87">
                  <c:v>1.0728982951205168E-2</c:v>
                </c:pt>
                <c:pt idx="88">
                  <c:v>5.6438969764837532E-2</c:v>
                </c:pt>
                <c:pt idx="89">
                  <c:v>8.9759987961778753E-2</c:v>
                </c:pt>
                <c:pt idx="90">
                  <c:v>6.5571321882001543E-2</c:v>
                </c:pt>
                <c:pt idx="91">
                  <c:v>0.11250472232716291</c:v>
                </c:pt>
                <c:pt idx="92">
                  <c:v>7.2304191440945464E-2</c:v>
                </c:pt>
                <c:pt idx="93">
                  <c:v>7.0819238123253525E-2</c:v>
                </c:pt>
                <c:pt idx="94">
                  <c:v>8.5164835164835084E-2</c:v>
                </c:pt>
                <c:pt idx="95">
                  <c:v>0.13566883639289107</c:v>
                </c:pt>
                <c:pt idx="96">
                  <c:v>0.18940795559666967</c:v>
                </c:pt>
                <c:pt idx="97">
                  <c:v>0.13458352161470111</c:v>
                </c:pt>
                <c:pt idx="98">
                  <c:v>9.610934336129584E-2</c:v>
                </c:pt>
                <c:pt idx="99">
                  <c:v>0.13348843972662494</c:v>
                </c:pt>
                <c:pt idx="100">
                  <c:v>0.13355946576213684</c:v>
                </c:pt>
                <c:pt idx="101">
                  <c:v>0.16335266500966594</c:v>
                </c:pt>
                <c:pt idx="102">
                  <c:v>0.1360386879730866</c:v>
                </c:pt>
                <c:pt idx="103">
                  <c:v>7.885085574572126E-2</c:v>
                </c:pt>
                <c:pt idx="104">
                  <c:v>0.10870755750273831</c:v>
                </c:pt>
                <c:pt idx="105">
                  <c:v>0.13027951376965863</c:v>
                </c:pt>
                <c:pt idx="106">
                  <c:v>0.1055080396852548</c:v>
                </c:pt>
                <c:pt idx="107">
                  <c:v>4.7333848531684763E-2</c:v>
                </c:pt>
                <c:pt idx="108">
                  <c:v>7.6608983083803261E-2</c:v>
                </c:pt>
                <c:pt idx="109">
                  <c:v>0.13382011284434125</c:v>
                </c:pt>
                <c:pt idx="110">
                  <c:v>0.12542059774361691</c:v>
                </c:pt>
                <c:pt idx="111">
                  <c:v>5.5355997434252791E-2</c:v>
                </c:pt>
                <c:pt idx="112">
                  <c:v>3.6032666292625137E-2</c:v>
                </c:pt>
                <c:pt idx="113">
                  <c:v>-1.7566765578635013E-2</c:v>
                </c:pt>
                <c:pt idx="114">
                  <c:v>5.5833179098031982E-2</c:v>
                </c:pt>
                <c:pt idx="115">
                  <c:v>8.2908404154863113E-2</c:v>
                </c:pt>
                <c:pt idx="116">
                  <c:v>8.0884168930600131E-2</c:v>
                </c:pt>
                <c:pt idx="117">
                  <c:v>8.7191639324340819E-2</c:v>
                </c:pt>
                <c:pt idx="118">
                  <c:v>0.14699511047843039</c:v>
                </c:pt>
                <c:pt idx="119">
                  <c:v>8.8606038246326069E-2</c:v>
                </c:pt>
                <c:pt idx="120">
                  <c:v>5.8575642646438997E-2</c:v>
                </c:pt>
                <c:pt idx="121">
                  <c:v>3.3487500731807174E-2</c:v>
                </c:pt>
                <c:pt idx="122">
                  <c:v>5.1588697385391846E-3</c:v>
                </c:pt>
                <c:pt idx="123">
                  <c:v>7.8587491642861496E-2</c:v>
                </c:pt>
                <c:pt idx="124">
                  <c:v>3.2853962332270337E-2</c:v>
                </c:pt>
                <c:pt idx="125">
                  <c:v>6.1676936087954548E-2</c:v>
                </c:pt>
                <c:pt idx="126">
                  <c:v>-9.6996610961785912E-3</c:v>
                </c:pt>
                <c:pt idx="127">
                  <c:v>1.2789210556911623E-3</c:v>
                </c:pt>
                <c:pt idx="128">
                  <c:v>-2.707643093796408E-2</c:v>
                </c:pt>
                <c:pt idx="129">
                  <c:v>-4.1971720784664379E-2</c:v>
                </c:pt>
                <c:pt idx="130">
                  <c:v>-8.8117850205050696E-2</c:v>
                </c:pt>
                <c:pt idx="131">
                  <c:v>-6.7103479439674651E-2</c:v>
                </c:pt>
                <c:pt idx="132">
                  <c:v>-4.1003184713375829E-2</c:v>
                </c:pt>
                <c:pt idx="133">
                  <c:v>-1.3142242111822355E-2</c:v>
                </c:pt>
                <c:pt idx="134">
                  <c:v>-1.33558847544617E-2</c:v>
                </c:pt>
                <c:pt idx="135">
                  <c:v>-0.41429054434802204</c:v>
                </c:pt>
                <c:pt idx="136">
                  <c:v>-0.21788523157588113</c:v>
                </c:pt>
                <c:pt idx="137">
                  <c:v>-0.17081081081081084</c:v>
                </c:pt>
                <c:pt idx="138">
                  <c:v>-7.6292187868775119E-2</c:v>
                </c:pt>
                <c:pt idx="139">
                  <c:v>-6.7754296330701402E-2</c:v>
                </c:pt>
                <c:pt idx="140">
                  <c:v>-5.3252700798496977E-2</c:v>
                </c:pt>
                <c:pt idx="141">
                  <c:v>-4.8185742620464378E-2</c:v>
                </c:pt>
                <c:pt idx="142">
                  <c:v>-1.5681401266347095E-2</c:v>
                </c:pt>
                <c:pt idx="143">
                  <c:v>-3.5722935335432693E-3</c:v>
                </c:pt>
                <c:pt idx="144">
                  <c:v>-8.812192373836214E-2</c:v>
                </c:pt>
                <c:pt idx="145">
                  <c:v>-4.4601343206474908E-2</c:v>
                </c:pt>
                <c:pt idx="146">
                  <c:v>2.7309806703316175E-2</c:v>
                </c:pt>
                <c:pt idx="147">
                  <c:v>0.65393496247835281</c:v>
                </c:pt>
                <c:pt idx="148">
                  <c:v>0.28394785847299819</c:v>
                </c:pt>
                <c:pt idx="149">
                  <c:v>0.15364029369381726</c:v>
                </c:pt>
                <c:pt idx="150">
                  <c:v>1.3350367294793886E-2</c:v>
                </c:pt>
                <c:pt idx="151">
                  <c:v>6.9876066513047341E-2</c:v>
                </c:pt>
                <c:pt idx="152">
                  <c:v>6.995348837209292E-2</c:v>
                </c:pt>
                <c:pt idx="153">
                  <c:v>2.8193184604069721E-2</c:v>
                </c:pt>
                <c:pt idx="154">
                  <c:v>1.3827101118191631E-2</c:v>
                </c:pt>
                <c:pt idx="155">
                  <c:v>7.9844443094124085E-2</c:v>
                </c:pt>
                <c:pt idx="156">
                  <c:v>0.17955387917018917</c:v>
                </c:pt>
                <c:pt idx="157">
                  <c:v>9.661139149242981E-2</c:v>
                </c:pt>
                <c:pt idx="158">
                  <c:v>7.9521261292364365E-2</c:v>
                </c:pt>
                <c:pt idx="159">
                  <c:v>0.10127392240125643</c:v>
                </c:pt>
                <c:pt idx="160">
                  <c:v>0.15901839067123058</c:v>
                </c:pt>
                <c:pt idx="161">
                  <c:v>0.21306209850107072</c:v>
                </c:pt>
                <c:pt idx="162">
                  <c:v>0.36094301563287945</c:v>
                </c:pt>
                <c:pt idx="163">
                  <c:v>0.24407707084230745</c:v>
                </c:pt>
                <c:pt idx="164">
                  <c:v>0.22146873007592882</c:v>
                </c:pt>
                <c:pt idx="165">
                  <c:v>0.20737958989031946</c:v>
                </c:pt>
                <c:pt idx="166">
                  <c:v>0.21068548387096775</c:v>
                </c:pt>
                <c:pt idx="167">
                  <c:v>0.15969838500928479</c:v>
                </c:pt>
                <c:pt idx="168">
                  <c:v>0.16865144999448667</c:v>
                </c:pt>
                <c:pt idx="169">
                  <c:v>0.10853605084374318</c:v>
                </c:pt>
                <c:pt idx="170">
                  <c:v>7.488939821971119E-2</c:v>
                </c:pt>
                <c:pt idx="171">
                  <c:v>0.1383372068455524</c:v>
                </c:pt>
                <c:pt idx="172">
                  <c:v>2.047251977174902E-2</c:v>
                </c:pt>
                <c:pt idx="173">
                  <c:v>-1.083652054525841E-2</c:v>
                </c:pt>
                <c:pt idx="174">
                  <c:v>-3.5294117647058809E-2</c:v>
                </c:pt>
                <c:pt idx="175">
                  <c:v>-4.6930563353920984E-2</c:v>
                </c:pt>
                <c:pt idx="176">
                  <c:v>4.5363955585081106E-2</c:v>
                </c:pt>
                <c:pt idx="177">
                  <c:v>4.6704517403110435E-2</c:v>
                </c:pt>
                <c:pt idx="178">
                  <c:v>3.5754518293578785E-2</c:v>
                </c:pt>
                <c:pt idx="179">
                  <c:v>3.697413751273726E-2</c:v>
                </c:pt>
                <c:pt idx="180">
                  <c:v>-1.632306458461108E-2</c:v>
                </c:pt>
                <c:pt idx="181">
                  <c:v>4.873226906538819E-2</c:v>
                </c:pt>
                <c:pt idx="182">
                  <c:v>4.7604879500148689E-2</c:v>
                </c:pt>
                <c:pt idx="183">
                  <c:v>-5.3036982042596659E-2</c:v>
                </c:pt>
                <c:pt idx="184">
                  <c:v>-1.0594987001520617E-2</c:v>
                </c:pt>
                <c:pt idx="185">
                  <c:v>1.2194517424279905E-2</c:v>
                </c:pt>
                <c:pt idx="186">
                  <c:v>-2.6982907624351848E-2</c:v>
                </c:pt>
                <c:pt idx="187">
                  <c:v>-1.9981344199518913E-2</c:v>
                </c:pt>
                <c:pt idx="188">
                  <c:v>-0.10717203812982301</c:v>
                </c:pt>
                <c:pt idx="189">
                  <c:v>-7.7166171407009099E-2</c:v>
                </c:pt>
                <c:pt idx="190">
                  <c:v>-6.8000189152125579E-2</c:v>
                </c:pt>
                <c:pt idx="191">
                  <c:v>-7.421271816948205E-2</c:v>
                </c:pt>
                <c:pt idx="192">
                  <c:v>-3.1844995443863655E-2</c:v>
                </c:pt>
                <c:pt idx="193">
                  <c:v>-4.0388331212592443E-2</c:v>
                </c:pt>
                <c:pt idx="194">
                  <c:v>-3.4791252485089408E-2</c:v>
                </c:pt>
                <c:pt idx="195">
                  <c:v>-2.8910231281850107E-3</c:v>
                </c:pt>
                <c:pt idx="196">
                  <c:v>1.616181646918835E-2</c:v>
                </c:pt>
                <c:pt idx="197">
                  <c:v>5.4850874185807807E-3</c:v>
                </c:pt>
                <c:pt idx="198">
                  <c:v>-2.8619362479028743E-3</c:v>
                </c:pt>
                <c:pt idx="199">
                  <c:v>2.0438833784189869E-2</c:v>
                </c:pt>
                <c:pt idx="200">
                  <c:v>4.8553561441862847E-2</c:v>
                </c:pt>
                <c:pt idx="201">
                  <c:v>6.3174035267058448E-2</c:v>
                </c:pt>
                <c:pt idx="202">
                  <c:v>4.9520523618651335E-2</c:v>
                </c:pt>
                <c:pt idx="203">
                  <c:v>4.1344452868334658E-2</c:v>
                </c:pt>
                <c:pt idx="204">
                  <c:v>3.7350770297716274E-2</c:v>
                </c:pt>
              </c:numCache>
            </c:numRef>
          </c:val>
          <c:smooth val="0"/>
          <c:extLst>
            <c:ext xmlns:c16="http://schemas.microsoft.com/office/drawing/2014/chart" uri="{C3380CC4-5D6E-409C-BE32-E72D297353CC}">
              <c16:uniqueId val="{00000001-7DEB-41DB-9BB2-B2D8495F9FE6}"/>
            </c:ext>
          </c:extLst>
        </c:ser>
        <c:dLbls>
          <c:showLegendKey val="0"/>
          <c:showVal val="0"/>
          <c:showCatName val="0"/>
          <c:showSerName val="0"/>
          <c:showPercent val="0"/>
          <c:showBubbleSize val="0"/>
        </c:dLbls>
        <c:marker val="1"/>
        <c:smooth val="0"/>
        <c:axId val="466550992"/>
        <c:axId val="466549552"/>
      </c:lineChart>
      <c:dateAx>
        <c:axId val="459113743"/>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crossAx val="459110383"/>
        <c:crosses val="autoZero"/>
        <c:auto val="1"/>
        <c:lblOffset val="100"/>
        <c:baseTimeUnit val="months"/>
        <c:majorUnit val="12"/>
        <c:majorTimeUnit val="months"/>
      </c:dateAx>
      <c:valAx>
        <c:axId val="459110383"/>
        <c:scaling>
          <c:orientation val="minMax"/>
        </c:scaling>
        <c:delete val="0"/>
        <c:axPos val="l"/>
        <c:title>
          <c:tx>
            <c:rich>
              <a:bodyPr rot="-5400000" spcFirstLastPara="1" vertOverflow="ellipsis" vert="horz" wrap="square" anchor="ctr" anchorCtr="1"/>
              <a:lstStyle/>
              <a:p>
                <a:pPr>
                  <a:defRPr sz="600" b="0" i="0" u="none" strike="noStrike" kern="1200" baseline="0">
                    <a:solidFill>
                      <a:schemeClr val="bg1"/>
                    </a:solidFill>
                    <a:latin typeface="+mn-lt"/>
                    <a:ea typeface="+mn-ea"/>
                    <a:cs typeface="+mn-cs"/>
                  </a:defRPr>
                </a:pPr>
                <a:r>
                  <a:rPr lang="en-US"/>
                  <a:t>Income (R billion)</a:t>
                </a:r>
              </a:p>
            </c:rich>
          </c:tx>
          <c:overlay val="0"/>
          <c:spPr>
            <a:noFill/>
            <a:ln>
              <a:noFill/>
            </a:ln>
            <a:effectLst/>
          </c:spPr>
          <c:txPr>
            <a:bodyPr rot="-54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crossAx val="459113743"/>
        <c:crosses val="autoZero"/>
        <c:crossBetween val="between"/>
      </c:valAx>
      <c:valAx>
        <c:axId val="466549552"/>
        <c:scaling>
          <c:orientation val="minMax"/>
        </c:scaling>
        <c:delete val="0"/>
        <c:axPos val="r"/>
        <c:title>
          <c:tx>
            <c:rich>
              <a:bodyPr rot="-5400000" spcFirstLastPara="1" vertOverflow="ellipsis" vert="horz" wrap="square" anchor="ctr" anchorCtr="1"/>
              <a:lstStyle/>
              <a:p>
                <a:pPr>
                  <a:defRPr sz="600" b="0" i="0" u="none" strike="noStrike" kern="1200" baseline="0">
                    <a:solidFill>
                      <a:schemeClr val="bg1"/>
                    </a:solidFill>
                    <a:latin typeface="+mn-lt"/>
                    <a:ea typeface="+mn-ea"/>
                    <a:cs typeface="+mn-cs"/>
                  </a:defRPr>
                </a:pPr>
                <a:r>
                  <a:rPr lang="en-US"/>
                  <a:t>y/y % change</a:t>
                </a:r>
              </a:p>
            </c:rich>
          </c:tx>
          <c:overlay val="0"/>
          <c:spPr>
            <a:noFill/>
            <a:ln>
              <a:noFill/>
            </a:ln>
            <a:effectLst/>
          </c:spPr>
          <c:txPr>
            <a:bodyPr rot="-54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crossAx val="466550992"/>
        <c:crosses val="max"/>
        <c:crossBetween val="between"/>
      </c:valAx>
      <c:dateAx>
        <c:axId val="466550992"/>
        <c:scaling>
          <c:orientation val="minMax"/>
        </c:scaling>
        <c:delete val="1"/>
        <c:axPos val="b"/>
        <c:numFmt formatCode="mmm\-yy" sourceLinked="1"/>
        <c:majorTickMark val="out"/>
        <c:minorTickMark val="none"/>
        <c:tickLblPos val="nextTo"/>
        <c:crossAx val="466549552"/>
        <c:crossesAt val="0"/>
        <c:auto val="1"/>
        <c:lblOffset val="100"/>
        <c:baseTimeUnit val="months"/>
        <c:majorUnit val="1"/>
        <c:minorUnit val="1"/>
      </c:dateAx>
      <c:spPr>
        <a:noFill/>
        <a:ln>
          <a:noFill/>
        </a:ln>
        <a:effectLst/>
      </c:spPr>
    </c:plotArea>
    <c:legend>
      <c:legendPos val="b"/>
      <c:overlay val="0"/>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600">
          <a:solidFill>
            <a:schemeClr val="bg1"/>
          </a:solidFill>
        </a:defRPr>
      </a:pPr>
      <a:endParaRPr lang="en-US"/>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'Freight and Passenger'!$A$28</c:f>
              <c:strCache>
                <c:ptCount val="1"/>
                <c:pt idx="0">
                  <c:v>Payload for rail reight transportation</c:v>
                </c:pt>
              </c:strCache>
            </c:strRef>
          </c:tx>
          <c:spPr>
            <a:solidFill>
              <a:schemeClr val="accent6"/>
            </a:solidFill>
            <a:ln>
              <a:noFill/>
            </a:ln>
            <a:effectLst/>
          </c:spPr>
          <c:invertIfNegative val="0"/>
          <c:cat>
            <c:numRef>
              <c:f>'Freight and Passenger'!$B$27:$HJ$27</c:f>
              <c:numCache>
                <c:formatCode>mmm\-yy</c:formatCode>
                <c:ptCount val="217"/>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pt idx="134">
                  <c:v>43525</c:v>
                </c:pt>
                <c:pt idx="135">
                  <c:v>43556</c:v>
                </c:pt>
                <c:pt idx="136">
                  <c:v>43586</c:v>
                </c:pt>
                <c:pt idx="137">
                  <c:v>43617</c:v>
                </c:pt>
                <c:pt idx="138">
                  <c:v>43647</c:v>
                </c:pt>
                <c:pt idx="139">
                  <c:v>43678</c:v>
                </c:pt>
                <c:pt idx="140">
                  <c:v>43709</c:v>
                </c:pt>
                <c:pt idx="141">
                  <c:v>43739</c:v>
                </c:pt>
                <c:pt idx="142">
                  <c:v>43770</c:v>
                </c:pt>
                <c:pt idx="143">
                  <c:v>43800</c:v>
                </c:pt>
                <c:pt idx="144">
                  <c:v>43831</c:v>
                </c:pt>
                <c:pt idx="145">
                  <c:v>43862</c:v>
                </c:pt>
                <c:pt idx="146">
                  <c:v>43891</c:v>
                </c:pt>
                <c:pt idx="147">
                  <c:v>43922</c:v>
                </c:pt>
                <c:pt idx="148">
                  <c:v>43952</c:v>
                </c:pt>
                <c:pt idx="149">
                  <c:v>43983</c:v>
                </c:pt>
                <c:pt idx="150">
                  <c:v>44013</c:v>
                </c:pt>
                <c:pt idx="151">
                  <c:v>44044</c:v>
                </c:pt>
                <c:pt idx="152">
                  <c:v>44075</c:v>
                </c:pt>
                <c:pt idx="153">
                  <c:v>44105</c:v>
                </c:pt>
                <c:pt idx="154">
                  <c:v>44136</c:v>
                </c:pt>
                <c:pt idx="155">
                  <c:v>44166</c:v>
                </c:pt>
                <c:pt idx="156">
                  <c:v>44197</c:v>
                </c:pt>
                <c:pt idx="157">
                  <c:v>44228</c:v>
                </c:pt>
                <c:pt idx="158">
                  <c:v>44256</c:v>
                </c:pt>
                <c:pt idx="159">
                  <c:v>44287</c:v>
                </c:pt>
                <c:pt idx="160">
                  <c:v>44317</c:v>
                </c:pt>
                <c:pt idx="161">
                  <c:v>44348</c:v>
                </c:pt>
                <c:pt idx="162">
                  <c:v>44378</c:v>
                </c:pt>
                <c:pt idx="163">
                  <c:v>44409</c:v>
                </c:pt>
                <c:pt idx="164">
                  <c:v>44440</c:v>
                </c:pt>
                <c:pt idx="165">
                  <c:v>44470</c:v>
                </c:pt>
                <c:pt idx="166">
                  <c:v>44501</c:v>
                </c:pt>
                <c:pt idx="167">
                  <c:v>44531</c:v>
                </c:pt>
                <c:pt idx="168">
                  <c:v>44562</c:v>
                </c:pt>
                <c:pt idx="169">
                  <c:v>44593</c:v>
                </c:pt>
                <c:pt idx="170">
                  <c:v>44621</c:v>
                </c:pt>
                <c:pt idx="171">
                  <c:v>44652</c:v>
                </c:pt>
                <c:pt idx="172">
                  <c:v>44682</c:v>
                </c:pt>
                <c:pt idx="173">
                  <c:v>44713</c:v>
                </c:pt>
                <c:pt idx="174">
                  <c:v>44743</c:v>
                </c:pt>
                <c:pt idx="175">
                  <c:v>44774</c:v>
                </c:pt>
                <c:pt idx="176">
                  <c:v>44805</c:v>
                </c:pt>
                <c:pt idx="177">
                  <c:v>44835</c:v>
                </c:pt>
                <c:pt idx="178">
                  <c:v>44866</c:v>
                </c:pt>
                <c:pt idx="179">
                  <c:v>44896</c:v>
                </c:pt>
                <c:pt idx="180">
                  <c:v>44927</c:v>
                </c:pt>
                <c:pt idx="181">
                  <c:v>44958</c:v>
                </c:pt>
                <c:pt idx="182">
                  <c:v>44986</c:v>
                </c:pt>
                <c:pt idx="183">
                  <c:v>45017</c:v>
                </c:pt>
                <c:pt idx="184">
                  <c:v>45047</c:v>
                </c:pt>
                <c:pt idx="185">
                  <c:v>45078</c:v>
                </c:pt>
                <c:pt idx="186">
                  <c:v>45108</c:v>
                </c:pt>
                <c:pt idx="187">
                  <c:v>45139</c:v>
                </c:pt>
                <c:pt idx="188">
                  <c:v>45170</c:v>
                </c:pt>
                <c:pt idx="189">
                  <c:v>45200</c:v>
                </c:pt>
                <c:pt idx="190">
                  <c:v>45231</c:v>
                </c:pt>
                <c:pt idx="191">
                  <c:v>45261</c:v>
                </c:pt>
                <c:pt idx="192">
                  <c:v>45292</c:v>
                </c:pt>
                <c:pt idx="193">
                  <c:v>45323</c:v>
                </c:pt>
                <c:pt idx="194">
                  <c:v>45352</c:v>
                </c:pt>
                <c:pt idx="195">
                  <c:v>45383</c:v>
                </c:pt>
                <c:pt idx="196">
                  <c:v>45413</c:v>
                </c:pt>
                <c:pt idx="197">
                  <c:v>45444</c:v>
                </c:pt>
                <c:pt idx="198">
                  <c:v>45474</c:v>
                </c:pt>
                <c:pt idx="199">
                  <c:v>45505</c:v>
                </c:pt>
                <c:pt idx="200">
                  <c:v>45536</c:v>
                </c:pt>
                <c:pt idx="201">
                  <c:v>45566</c:v>
                </c:pt>
                <c:pt idx="202">
                  <c:v>45597</c:v>
                </c:pt>
                <c:pt idx="203">
                  <c:v>45627</c:v>
                </c:pt>
                <c:pt idx="204">
                  <c:v>45658</c:v>
                </c:pt>
                <c:pt idx="205">
                  <c:v>45689</c:v>
                </c:pt>
                <c:pt idx="206">
                  <c:v>45717</c:v>
                </c:pt>
                <c:pt idx="207">
                  <c:v>45748</c:v>
                </c:pt>
                <c:pt idx="208">
                  <c:v>45778</c:v>
                </c:pt>
                <c:pt idx="209">
                  <c:v>45809</c:v>
                </c:pt>
                <c:pt idx="210">
                  <c:v>45839</c:v>
                </c:pt>
                <c:pt idx="211">
                  <c:v>45870</c:v>
                </c:pt>
                <c:pt idx="212">
                  <c:v>45901</c:v>
                </c:pt>
                <c:pt idx="213">
                  <c:v>45931</c:v>
                </c:pt>
                <c:pt idx="214">
                  <c:v>45962</c:v>
                </c:pt>
                <c:pt idx="215">
                  <c:v>45992</c:v>
                </c:pt>
                <c:pt idx="216">
                  <c:v>46023</c:v>
                </c:pt>
              </c:numCache>
            </c:numRef>
          </c:cat>
          <c:val>
            <c:numRef>
              <c:f>'Freight and Passenger'!$B$28:$HJ$28</c:f>
              <c:numCache>
                <c:formatCode>General</c:formatCode>
                <c:ptCount val="217"/>
                <c:pt idx="0">
                  <c:v>13355</c:v>
                </c:pt>
                <c:pt idx="1">
                  <c:v>14645</c:v>
                </c:pt>
                <c:pt idx="2">
                  <c:v>14190</c:v>
                </c:pt>
                <c:pt idx="3">
                  <c:v>14423</c:v>
                </c:pt>
                <c:pt idx="4">
                  <c:v>13740</c:v>
                </c:pt>
                <c:pt idx="5">
                  <c:v>17080</c:v>
                </c:pt>
                <c:pt idx="6">
                  <c:v>14748</c:v>
                </c:pt>
                <c:pt idx="7">
                  <c:v>15074</c:v>
                </c:pt>
                <c:pt idx="8">
                  <c:v>14991</c:v>
                </c:pt>
                <c:pt idx="9">
                  <c:v>15731</c:v>
                </c:pt>
                <c:pt idx="10">
                  <c:v>15800</c:v>
                </c:pt>
                <c:pt idx="11">
                  <c:v>14604</c:v>
                </c:pt>
                <c:pt idx="12">
                  <c:v>13967</c:v>
                </c:pt>
                <c:pt idx="13">
                  <c:v>14490</c:v>
                </c:pt>
                <c:pt idx="14">
                  <c:v>14801</c:v>
                </c:pt>
                <c:pt idx="15">
                  <c:v>14881</c:v>
                </c:pt>
                <c:pt idx="16">
                  <c:v>12985</c:v>
                </c:pt>
                <c:pt idx="17">
                  <c:v>15520</c:v>
                </c:pt>
                <c:pt idx="18">
                  <c:v>14739</c:v>
                </c:pt>
                <c:pt idx="19">
                  <c:v>15000</c:v>
                </c:pt>
                <c:pt idx="20">
                  <c:v>16556</c:v>
                </c:pt>
                <c:pt idx="21">
                  <c:v>14997</c:v>
                </c:pt>
                <c:pt idx="22">
                  <c:v>15766</c:v>
                </c:pt>
                <c:pt idx="23">
                  <c:v>15046</c:v>
                </c:pt>
                <c:pt idx="24">
                  <c:v>14942</c:v>
                </c:pt>
                <c:pt idx="25">
                  <c:v>15699</c:v>
                </c:pt>
                <c:pt idx="26">
                  <c:v>15157</c:v>
                </c:pt>
                <c:pt idx="27">
                  <c:v>15177</c:v>
                </c:pt>
                <c:pt idx="28">
                  <c:v>11345</c:v>
                </c:pt>
                <c:pt idx="29">
                  <c:v>14325</c:v>
                </c:pt>
                <c:pt idx="30">
                  <c:v>15576</c:v>
                </c:pt>
                <c:pt idx="31">
                  <c:v>14577</c:v>
                </c:pt>
                <c:pt idx="32">
                  <c:v>16516</c:v>
                </c:pt>
                <c:pt idx="33">
                  <c:v>16419</c:v>
                </c:pt>
                <c:pt idx="34">
                  <c:v>16204</c:v>
                </c:pt>
                <c:pt idx="35">
                  <c:v>15219</c:v>
                </c:pt>
                <c:pt idx="36">
                  <c:v>13882</c:v>
                </c:pt>
                <c:pt idx="37">
                  <c:v>16591</c:v>
                </c:pt>
                <c:pt idx="38">
                  <c:v>15731</c:v>
                </c:pt>
                <c:pt idx="39">
                  <c:v>16150</c:v>
                </c:pt>
                <c:pt idx="40">
                  <c:v>16198</c:v>
                </c:pt>
                <c:pt idx="41">
                  <c:v>12804</c:v>
                </c:pt>
                <c:pt idx="42">
                  <c:v>15780</c:v>
                </c:pt>
                <c:pt idx="43">
                  <c:v>16214</c:v>
                </c:pt>
                <c:pt idx="44">
                  <c:v>17981</c:v>
                </c:pt>
                <c:pt idx="45">
                  <c:v>17778</c:v>
                </c:pt>
                <c:pt idx="46">
                  <c:v>17668</c:v>
                </c:pt>
                <c:pt idx="47">
                  <c:v>17005</c:v>
                </c:pt>
                <c:pt idx="48">
                  <c:v>16486</c:v>
                </c:pt>
                <c:pt idx="49">
                  <c:v>17333</c:v>
                </c:pt>
                <c:pt idx="50">
                  <c:v>17360</c:v>
                </c:pt>
                <c:pt idx="51">
                  <c:v>16896</c:v>
                </c:pt>
                <c:pt idx="52">
                  <c:v>15267</c:v>
                </c:pt>
                <c:pt idx="53">
                  <c:v>17610</c:v>
                </c:pt>
                <c:pt idx="54">
                  <c:v>18041</c:v>
                </c:pt>
                <c:pt idx="55">
                  <c:v>16685</c:v>
                </c:pt>
                <c:pt idx="56">
                  <c:v>18514</c:v>
                </c:pt>
                <c:pt idx="57">
                  <c:v>16164</c:v>
                </c:pt>
                <c:pt idx="58">
                  <c:v>18252</c:v>
                </c:pt>
                <c:pt idx="59">
                  <c:v>16820</c:v>
                </c:pt>
                <c:pt idx="60">
                  <c:v>16968</c:v>
                </c:pt>
                <c:pt idx="61">
                  <c:v>18747</c:v>
                </c:pt>
                <c:pt idx="62">
                  <c:v>17047</c:v>
                </c:pt>
                <c:pt idx="63">
                  <c:v>17673</c:v>
                </c:pt>
                <c:pt idx="64">
                  <c:v>14573</c:v>
                </c:pt>
                <c:pt idx="65">
                  <c:v>18212</c:v>
                </c:pt>
                <c:pt idx="66">
                  <c:v>18476</c:v>
                </c:pt>
                <c:pt idx="67">
                  <c:v>18186</c:v>
                </c:pt>
                <c:pt idx="68">
                  <c:v>18435</c:v>
                </c:pt>
                <c:pt idx="69">
                  <c:v>18168</c:v>
                </c:pt>
                <c:pt idx="70">
                  <c:v>17875</c:v>
                </c:pt>
                <c:pt idx="71">
                  <c:v>17042</c:v>
                </c:pt>
                <c:pt idx="72">
                  <c:v>17791</c:v>
                </c:pt>
                <c:pt idx="73">
                  <c:v>16913</c:v>
                </c:pt>
                <c:pt idx="74">
                  <c:v>16657</c:v>
                </c:pt>
                <c:pt idx="75">
                  <c:v>19258</c:v>
                </c:pt>
                <c:pt idx="76">
                  <c:v>15263</c:v>
                </c:pt>
                <c:pt idx="77">
                  <c:v>18818</c:v>
                </c:pt>
                <c:pt idx="78">
                  <c:v>18489</c:v>
                </c:pt>
                <c:pt idx="79">
                  <c:v>18513</c:v>
                </c:pt>
                <c:pt idx="80">
                  <c:v>20007</c:v>
                </c:pt>
                <c:pt idx="81">
                  <c:v>19359</c:v>
                </c:pt>
                <c:pt idx="82">
                  <c:v>19965</c:v>
                </c:pt>
                <c:pt idx="83">
                  <c:v>18949</c:v>
                </c:pt>
                <c:pt idx="84">
                  <c:v>19751</c:v>
                </c:pt>
                <c:pt idx="85">
                  <c:v>19100</c:v>
                </c:pt>
                <c:pt idx="86">
                  <c:v>18763</c:v>
                </c:pt>
                <c:pt idx="87">
                  <c:v>18596</c:v>
                </c:pt>
                <c:pt idx="88">
                  <c:v>16009</c:v>
                </c:pt>
                <c:pt idx="89">
                  <c:v>18441</c:v>
                </c:pt>
                <c:pt idx="90">
                  <c:v>17766</c:v>
                </c:pt>
                <c:pt idx="91">
                  <c:v>18015</c:v>
                </c:pt>
                <c:pt idx="92">
                  <c:v>19311</c:v>
                </c:pt>
                <c:pt idx="93">
                  <c:v>16073</c:v>
                </c:pt>
                <c:pt idx="94">
                  <c:v>19206</c:v>
                </c:pt>
                <c:pt idx="95">
                  <c:v>17995</c:v>
                </c:pt>
                <c:pt idx="96">
                  <c:v>16291</c:v>
                </c:pt>
                <c:pt idx="97">
                  <c:v>18030</c:v>
                </c:pt>
                <c:pt idx="98">
                  <c:v>17558</c:v>
                </c:pt>
                <c:pt idx="99">
                  <c:v>17708</c:v>
                </c:pt>
                <c:pt idx="100">
                  <c:v>16942</c:v>
                </c:pt>
                <c:pt idx="101">
                  <c:v>18496</c:v>
                </c:pt>
                <c:pt idx="102">
                  <c:v>14739</c:v>
                </c:pt>
                <c:pt idx="103">
                  <c:v>19478</c:v>
                </c:pt>
                <c:pt idx="104">
                  <c:v>19529</c:v>
                </c:pt>
                <c:pt idx="105">
                  <c:v>17112</c:v>
                </c:pt>
                <c:pt idx="106">
                  <c:v>19923</c:v>
                </c:pt>
                <c:pt idx="107">
                  <c:v>19206</c:v>
                </c:pt>
                <c:pt idx="108">
                  <c:v>18008</c:v>
                </c:pt>
                <c:pt idx="109">
                  <c:v>19319</c:v>
                </c:pt>
                <c:pt idx="110">
                  <c:v>17748</c:v>
                </c:pt>
                <c:pt idx="111">
                  <c:v>18889</c:v>
                </c:pt>
                <c:pt idx="112">
                  <c:v>17839</c:v>
                </c:pt>
                <c:pt idx="113">
                  <c:v>19239</c:v>
                </c:pt>
                <c:pt idx="114">
                  <c:v>17198</c:v>
                </c:pt>
                <c:pt idx="115">
                  <c:v>20239</c:v>
                </c:pt>
                <c:pt idx="116">
                  <c:v>19705</c:v>
                </c:pt>
                <c:pt idx="117">
                  <c:v>18786</c:v>
                </c:pt>
                <c:pt idx="118">
                  <c:v>19427</c:v>
                </c:pt>
                <c:pt idx="119">
                  <c:v>18831</c:v>
                </c:pt>
                <c:pt idx="120">
                  <c:v>17517</c:v>
                </c:pt>
                <c:pt idx="121">
                  <c:v>19714</c:v>
                </c:pt>
                <c:pt idx="122">
                  <c:v>18078</c:v>
                </c:pt>
                <c:pt idx="123">
                  <c:v>18385</c:v>
                </c:pt>
                <c:pt idx="124">
                  <c:v>17997</c:v>
                </c:pt>
                <c:pt idx="125">
                  <c:v>18155</c:v>
                </c:pt>
                <c:pt idx="126">
                  <c:v>15657</c:v>
                </c:pt>
                <c:pt idx="127">
                  <c:v>19274</c:v>
                </c:pt>
                <c:pt idx="128">
                  <c:v>19713</c:v>
                </c:pt>
                <c:pt idx="129">
                  <c:v>16976</c:v>
                </c:pt>
                <c:pt idx="130">
                  <c:v>19616</c:v>
                </c:pt>
                <c:pt idx="131">
                  <c:v>15460</c:v>
                </c:pt>
                <c:pt idx="132">
                  <c:v>18503</c:v>
                </c:pt>
                <c:pt idx="133">
                  <c:v>18390</c:v>
                </c:pt>
                <c:pt idx="134">
                  <c:v>16883</c:v>
                </c:pt>
                <c:pt idx="135">
                  <c:v>18849</c:v>
                </c:pt>
                <c:pt idx="136">
                  <c:v>18176</c:v>
                </c:pt>
                <c:pt idx="137">
                  <c:v>18842</c:v>
                </c:pt>
                <c:pt idx="138">
                  <c:v>15145</c:v>
                </c:pt>
                <c:pt idx="139">
                  <c:v>19012</c:v>
                </c:pt>
                <c:pt idx="140">
                  <c:v>19302</c:v>
                </c:pt>
                <c:pt idx="141">
                  <c:v>15978</c:v>
                </c:pt>
                <c:pt idx="142">
                  <c:v>18537</c:v>
                </c:pt>
                <c:pt idx="143">
                  <c:v>16413</c:v>
                </c:pt>
                <c:pt idx="144">
                  <c:v>17083</c:v>
                </c:pt>
                <c:pt idx="145">
                  <c:v>17411</c:v>
                </c:pt>
                <c:pt idx="146">
                  <c:v>17690</c:v>
                </c:pt>
                <c:pt idx="147">
                  <c:v>10804</c:v>
                </c:pt>
                <c:pt idx="148">
                  <c:v>14027</c:v>
                </c:pt>
                <c:pt idx="149">
                  <c:v>15669</c:v>
                </c:pt>
                <c:pt idx="150">
                  <c:v>15959</c:v>
                </c:pt>
                <c:pt idx="151">
                  <c:v>17525</c:v>
                </c:pt>
                <c:pt idx="152">
                  <c:v>17570</c:v>
                </c:pt>
                <c:pt idx="153">
                  <c:v>14608</c:v>
                </c:pt>
                <c:pt idx="154">
                  <c:v>16589</c:v>
                </c:pt>
                <c:pt idx="155">
                  <c:v>15332</c:v>
                </c:pt>
                <c:pt idx="156">
                  <c:v>13044</c:v>
                </c:pt>
                <c:pt idx="157">
                  <c:v>14974</c:v>
                </c:pt>
                <c:pt idx="158">
                  <c:v>15248</c:v>
                </c:pt>
                <c:pt idx="159">
                  <c:v>15592</c:v>
                </c:pt>
                <c:pt idx="160">
                  <c:v>14746</c:v>
                </c:pt>
                <c:pt idx="161">
                  <c:v>16215</c:v>
                </c:pt>
                <c:pt idx="162">
                  <c:v>12278</c:v>
                </c:pt>
                <c:pt idx="163">
                  <c:v>16368</c:v>
                </c:pt>
                <c:pt idx="164">
                  <c:v>16138</c:v>
                </c:pt>
                <c:pt idx="165">
                  <c:v>12968</c:v>
                </c:pt>
                <c:pt idx="166">
                  <c:v>14477</c:v>
                </c:pt>
                <c:pt idx="167">
                  <c:v>15107</c:v>
                </c:pt>
                <c:pt idx="168">
                  <c:v>13972</c:v>
                </c:pt>
                <c:pt idx="169">
                  <c:v>14754</c:v>
                </c:pt>
                <c:pt idx="170">
                  <c:v>13205</c:v>
                </c:pt>
                <c:pt idx="171">
                  <c:v>14407</c:v>
                </c:pt>
                <c:pt idx="172">
                  <c:v>13727</c:v>
                </c:pt>
                <c:pt idx="173">
                  <c:v>13238</c:v>
                </c:pt>
                <c:pt idx="174">
                  <c:v>12250</c:v>
                </c:pt>
                <c:pt idx="175">
                  <c:v>14490</c:v>
                </c:pt>
                <c:pt idx="176">
                  <c:v>14775</c:v>
                </c:pt>
                <c:pt idx="177">
                  <c:v>9980</c:v>
                </c:pt>
                <c:pt idx="178">
                  <c:v>9117</c:v>
                </c:pt>
                <c:pt idx="179">
                  <c:v>11998</c:v>
                </c:pt>
                <c:pt idx="180">
                  <c:v>13219</c:v>
                </c:pt>
                <c:pt idx="181">
                  <c:v>12939</c:v>
                </c:pt>
                <c:pt idx="182">
                  <c:v>11944</c:v>
                </c:pt>
                <c:pt idx="183">
                  <c:v>13529</c:v>
                </c:pt>
                <c:pt idx="184">
                  <c:v>12075</c:v>
                </c:pt>
                <c:pt idx="185">
                  <c:v>13259</c:v>
                </c:pt>
                <c:pt idx="186">
                  <c:v>11228</c:v>
                </c:pt>
                <c:pt idx="187">
                  <c:v>13817</c:v>
                </c:pt>
                <c:pt idx="188">
                  <c:v>18938</c:v>
                </c:pt>
                <c:pt idx="189">
                  <c:v>11819</c:v>
                </c:pt>
                <c:pt idx="190">
                  <c:v>13315</c:v>
                </c:pt>
                <c:pt idx="191">
                  <c:v>14018</c:v>
                </c:pt>
                <c:pt idx="192">
                  <c:v>12751</c:v>
                </c:pt>
                <c:pt idx="193">
                  <c:v>13831</c:v>
                </c:pt>
                <c:pt idx="194">
                  <c:v>13270</c:v>
                </c:pt>
                <c:pt idx="195">
                  <c:v>13738</c:v>
                </c:pt>
                <c:pt idx="196">
                  <c:v>13198</c:v>
                </c:pt>
                <c:pt idx="197">
                  <c:v>13341</c:v>
                </c:pt>
                <c:pt idx="198">
                  <c:v>13019</c:v>
                </c:pt>
                <c:pt idx="199">
                  <c:v>13572</c:v>
                </c:pt>
                <c:pt idx="200">
                  <c:v>14044</c:v>
                </c:pt>
                <c:pt idx="201">
                  <c:v>12504</c:v>
                </c:pt>
                <c:pt idx="202">
                  <c:v>13140</c:v>
                </c:pt>
                <c:pt idx="203">
                  <c:v>14337</c:v>
                </c:pt>
                <c:pt idx="204">
                  <c:v>13681</c:v>
                </c:pt>
                <c:pt idx="205">
                  <c:v>14794</c:v>
                </c:pt>
                <c:pt idx="206">
                  <c:v>13854</c:v>
                </c:pt>
                <c:pt idx="207">
                  <c:v>14839</c:v>
                </c:pt>
                <c:pt idx="208">
                  <c:v>13464</c:v>
                </c:pt>
                <c:pt idx="209">
                  <c:v>13897</c:v>
                </c:pt>
                <c:pt idx="210">
                  <c:v>11570</c:v>
                </c:pt>
                <c:pt idx="211">
                  <c:v>14526</c:v>
                </c:pt>
                <c:pt idx="212">
                  <c:v>15125</c:v>
                </c:pt>
                <c:pt idx="213">
                  <c:v>13213</c:v>
                </c:pt>
                <c:pt idx="214">
                  <c:v>14518</c:v>
                </c:pt>
                <c:pt idx="215">
                  <c:v>14778</c:v>
                </c:pt>
                <c:pt idx="216">
                  <c:v>15513</c:v>
                </c:pt>
              </c:numCache>
            </c:numRef>
          </c:val>
          <c:extLst>
            <c:ext xmlns:c16="http://schemas.microsoft.com/office/drawing/2014/chart" uri="{C3380CC4-5D6E-409C-BE32-E72D297353CC}">
              <c16:uniqueId val="{00000000-80B5-4FA4-8A75-29F4B2C88D65}"/>
            </c:ext>
          </c:extLst>
        </c:ser>
        <c:ser>
          <c:idx val="2"/>
          <c:order val="2"/>
          <c:tx>
            <c:strRef>
              <c:f>'Freight and Passenger'!$A$30</c:f>
              <c:strCache>
                <c:ptCount val="1"/>
                <c:pt idx="0">
                  <c:v>Payload for road freight transportation</c:v>
                </c:pt>
              </c:strCache>
            </c:strRef>
          </c:tx>
          <c:spPr>
            <a:solidFill>
              <a:schemeClr val="tx2">
                <a:lumMod val="60000"/>
                <a:lumOff val="40000"/>
              </a:schemeClr>
            </a:solidFill>
            <a:ln>
              <a:noFill/>
            </a:ln>
            <a:effectLst/>
          </c:spPr>
          <c:invertIfNegative val="0"/>
          <c:cat>
            <c:numRef>
              <c:f>'Freight and Passenger'!$B$27:$HJ$27</c:f>
              <c:numCache>
                <c:formatCode>mmm\-yy</c:formatCode>
                <c:ptCount val="217"/>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pt idx="134">
                  <c:v>43525</c:v>
                </c:pt>
                <c:pt idx="135">
                  <c:v>43556</c:v>
                </c:pt>
                <c:pt idx="136">
                  <c:v>43586</c:v>
                </c:pt>
                <c:pt idx="137">
                  <c:v>43617</c:v>
                </c:pt>
                <c:pt idx="138">
                  <c:v>43647</c:v>
                </c:pt>
                <c:pt idx="139">
                  <c:v>43678</c:v>
                </c:pt>
                <c:pt idx="140">
                  <c:v>43709</c:v>
                </c:pt>
                <c:pt idx="141">
                  <c:v>43739</c:v>
                </c:pt>
                <c:pt idx="142">
                  <c:v>43770</c:v>
                </c:pt>
                <c:pt idx="143">
                  <c:v>43800</c:v>
                </c:pt>
                <c:pt idx="144">
                  <c:v>43831</c:v>
                </c:pt>
                <c:pt idx="145">
                  <c:v>43862</c:v>
                </c:pt>
                <c:pt idx="146">
                  <c:v>43891</c:v>
                </c:pt>
                <c:pt idx="147">
                  <c:v>43922</c:v>
                </c:pt>
                <c:pt idx="148">
                  <c:v>43952</c:v>
                </c:pt>
                <c:pt idx="149">
                  <c:v>43983</c:v>
                </c:pt>
                <c:pt idx="150">
                  <c:v>44013</c:v>
                </c:pt>
                <c:pt idx="151">
                  <c:v>44044</c:v>
                </c:pt>
                <c:pt idx="152">
                  <c:v>44075</c:v>
                </c:pt>
                <c:pt idx="153">
                  <c:v>44105</c:v>
                </c:pt>
                <c:pt idx="154">
                  <c:v>44136</c:v>
                </c:pt>
                <c:pt idx="155">
                  <c:v>44166</c:v>
                </c:pt>
                <c:pt idx="156">
                  <c:v>44197</c:v>
                </c:pt>
                <c:pt idx="157">
                  <c:v>44228</c:v>
                </c:pt>
                <c:pt idx="158">
                  <c:v>44256</c:v>
                </c:pt>
                <c:pt idx="159">
                  <c:v>44287</c:v>
                </c:pt>
                <c:pt idx="160">
                  <c:v>44317</c:v>
                </c:pt>
                <c:pt idx="161">
                  <c:v>44348</c:v>
                </c:pt>
                <c:pt idx="162">
                  <c:v>44378</c:v>
                </c:pt>
                <c:pt idx="163">
                  <c:v>44409</c:v>
                </c:pt>
                <c:pt idx="164">
                  <c:v>44440</c:v>
                </c:pt>
                <c:pt idx="165">
                  <c:v>44470</c:v>
                </c:pt>
                <c:pt idx="166">
                  <c:v>44501</c:v>
                </c:pt>
                <c:pt idx="167">
                  <c:v>44531</c:v>
                </c:pt>
                <c:pt idx="168">
                  <c:v>44562</c:v>
                </c:pt>
                <c:pt idx="169">
                  <c:v>44593</c:v>
                </c:pt>
                <c:pt idx="170">
                  <c:v>44621</c:v>
                </c:pt>
                <c:pt idx="171">
                  <c:v>44652</c:v>
                </c:pt>
                <c:pt idx="172">
                  <c:v>44682</c:v>
                </c:pt>
                <c:pt idx="173">
                  <c:v>44713</c:v>
                </c:pt>
                <c:pt idx="174">
                  <c:v>44743</c:v>
                </c:pt>
                <c:pt idx="175">
                  <c:v>44774</c:v>
                </c:pt>
                <c:pt idx="176">
                  <c:v>44805</c:v>
                </c:pt>
                <c:pt idx="177">
                  <c:v>44835</c:v>
                </c:pt>
                <c:pt idx="178">
                  <c:v>44866</c:v>
                </c:pt>
                <c:pt idx="179">
                  <c:v>44896</c:v>
                </c:pt>
                <c:pt idx="180">
                  <c:v>44927</c:v>
                </c:pt>
                <c:pt idx="181">
                  <c:v>44958</c:v>
                </c:pt>
                <c:pt idx="182">
                  <c:v>44986</c:v>
                </c:pt>
                <c:pt idx="183">
                  <c:v>45017</c:v>
                </c:pt>
                <c:pt idx="184">
                  <c:v>45047</c:v>
                </c:pt>
                <c:pt idx="185">
                  <c:v>45078</c:v>
                </c:pt>
                <c:pt idx="186">
                  <c:v>45108</c:v>
                </c:pt>
                <c:pt idx="187">
                  <c:v>45139</c:v>
                </c:pt>
                <c:pt idx="188">
                  <c:v>45170</c:v>
                </c:pt>
                <c:pt idx="189">
                  <c:v>45200</c:v>
                </c:pt>
                <c:pt idx="190">
                  <c:v>45231</c:v>
                </c:pt>
                <c:pt idx="191">
                  <c:v>45261</c:v>
                </c:pt>
                <c:pt idx="192">
                  <c:v>45292</c:v>
                </c:pt>
                <c:pt idx="193">
                  <c:v>45323</c:v>
                </c:pt>
                <c:pt idx="194">
                  <c:v>45352</c:v>
                </c:pt>
                <c:pt idx="195">
                  <c:v>45383</c:v>
                </c:pt>
                <c:pt idx="196">
                  <c:v>45413</c:v>
                </c:pt>
                <c:pt idx="197">
                  <c:v>45444</c:v>
                </c:pt>
                <c:pt idx="198">
                  <c:v>45474</c:v>
                </c:pt>
                <c:pt idx="199">
                  <c:v>45505</c:v>
                </c:pt>
                <c:pt idx="200">
                  <c:v>45536</c:v>
                </c:pt>
                <c:pt idx="201">
                  <c:v>45566</c:v>
                </c:pt>
                <c:pt idx="202">
                  <c:v>45597</c:v>
                </c:pt>
                <c:pt idx="203">
                  <c:v>45627</c:v>
                </c:pt>
                <c:pt idx="204">
                  <c:v>45658</c:v>
                </c:pt>
                <c:pt idx="205">
                  <c:v>45689</c:v>
                </c:pt>
                <c:pt idx="206">
                  <c:v>45717</c:v>
                </c:pt>
                <c:pt idx="207">
                  <c:v>45748</c:v>
                </c:pt>
                <c:pt idx="208">
                  <c:v>45778</c:v>
                </c:pt>
                <c:pt idx="209">
                  <c:v>45809</c:v>
                </c:pt>
                <c:pt idx="210">
                  <c:v>45839</c:v>
                </c:pt>
                <c:pt idx="211">
                  <c:v>45870</c:v>
                </c:pt>
                <c:pt idx="212">
                  <c:v>45901</c:v>
                </c:pt>
                <c:pt idx="213">
                  <c:v>45931</c:v>
                </c:pt>
                <c:pt idx="214">
                  <c:v>45962</c:v>
                </c:pt>
                <c:pt idx="215">
                  <c:v>45992</c:v>
                </c:pt>
                <c:pt idx="216">
                  <c:v>46023</c:v>
                </c:pt>
              </c:numCache>
            </c:numRef>
          </c:cat>
          <c:val>
            <c:numRef>
              <c:f>'Freight and Passenger'!$B$30:$HJ$30</c:f>
              <c:numCache>
                <c:formatCode>General</c:formatCode>
                <c:ptCount val="217"/>
                <c:pt idx="0">
                  <c:v>48102</c:v>
                </c:pt>
                <c:pt idx="1">
                  <c:v>54065</c:v>
                </c:pt>
                <c:pt idx="2">
                  <c:v>53547</c:v>
                </c:pt>
                <c:pt idx="3">
                  <c:v>58932</c:v>
                </c:pt>
                <c:pt idx="4">
                  <c:v>58251</c:v>
                </c:pt>
                <c:pt idx="5">
                  <c:v>61488</c:v>
                </c:pt>
                <c:pt idx="6">
                  <c:v>63556</c:v>
                </c:pt>
                <c:pt idx="7">
                  <c:v>60935</c:v>
                </c:pt>
                <c:pt idx="8">
                  <c:v>60645</c:v>
                </c:pt>
                <c:pt idx="9">
                  <c:v>62279</c:v>
                </c:pt>
                <c:pt idx="10">
                  <c:v>59065</c:v>
                </c:pt>
                <c:pt idx="11">
                  <c:v>49773</c:v>
                </c:pt>
                <c:pt idx="12">
                  <c:v>47767</c:v>
                </c:pt>
                <c:pt idx="13">
                  <c:v>50362</c:v>
                </c:pt>
                <c:pt idx="14">
                  <c:v>51292</c:v>
                </c:pt>
                <c:pt idx="15">
                  <c:v>47461</c:v>
                </c:pt>
                <c:pt idx="16">
                  <c:v>50575</c:v>
                </c:pt>
                <c:pt idx="17">
                  <c:v>51520</c:v>
                </c:pt>
                <c:pt idx="18">
                  <c:v>54602</c:v>
                </c:pt>
                <c:pt idx="19">
                  <c:v>51675</c:v>
                </c:pt>
                <c:pt idx="20">
                  <c:v>52993</c:v>
                </c:pt>
                <c:pt idx="21">
                  <c:v>53610</c:v>
                </c:pt>
                <c:pt idx="22">
                  <c:v>54891</c:v>
                </c:pt>
                <c:pt idx="23">
                  <c:v>48858</c:v>
                </c:pt>
                <c:pt idx="24">
                  <c:v>48011</c:v>
                </c:pt>
                <c:pt idx="25">
                  <c:v>51088</c:v>
                </c:pt>
                <c:pt idx="26">
                  <c:v>55653</c:v>
                </c:pt>
                <c:pt idx="27">
                  <c:v>50727</c:v>
                </c:pt>
                <c:pt idx="28">
                  <c:v>55756</c:v>
                </c:pt>
                <c:pt idx="29">
                  <c:v>56420</c:v>
                </c:pt>
                <c:pt idx="30">
                  <c:v>57542</c:v>
                </c:pt>
                <c:pt idx="31">
                  <c:v>57140</c:v>
                </c:pt>
                <c:pt idx="32">
                  <c:v>55684</c:v>
                </c:pt>
                <c:pt idx="33">
                  <c:v>56300</c:v>
                </c:pt>
                <c:pt idx="34">
                  <c:v>58822</c:v>
                </c:pt>
                <c:pt idx="35">
                  <c:v>49781</c:v>
                </c:pt>
                <c:pt idx="36">
                  <c:v>48085</c:v>
                </c:pt>
                <c:pt idx="37">
                  <c:v>52374</c:v>
                </c:pt>
                <c:pt idx="38">
                  <c:v>60442</c:v>
                </c:pt>
                <c:pt idx="39">
                  <c:v>56199</c:v>
                </c:pt>
                <c:pt idx="40">
                  <c:v>58369</c:v>
                </c:pt>
                <c:pt idx="41">
                  <c:v>59808</c:v>
                </c:pt>
                <c:pt idx="42">
                  <c:v>61171</c:v>
                </c:pt>
                <c:pt idx="43">
                  <c:v>63042</c:v>
                </c:pt>
                <c:pt idx="44">
                  <c:v>64050</c:v>
                </c:pt>
                <c:pt idx="45">
                  <c:v>62926</c:v>
                </c:pt>
                <c:pt idx="46">
                  <c:v>65357</c:v>
                </c:pt>
                <c:pt idx="47">
                  <c:v>55015</c:v>
                </c:pt>
                <c:pt idx="48">
                  <c:v>53774</c:v>
                </c:pt>
                <c:pt idx="49">
                  <c:v>58264</c:v>
                </c:pt>
                <c:pt idx="50">
                  <c:v>57783</c:v>
                </c:pt>
                <c:pt idx="51">
                  <c:v>54648</c:v>
                </c:pt>
                <c:pt idx="52">
                  <c:v>61232</c:v>
                </c:pt>
                <c:pt idx="53">
                  <c:v>60865</c:v>
                </c:pt>
                <c:pt idx="54">
                  <c:v>59193</c:v>
                </c:pt>
                <c:pt idx="55">
                  <c:v>60950</c:v>
                </c:pt>
                <c:pt idx="56">
                  <c:v>56383</c:v>
                </c:pt>
                <c:pt idx="57">
                  <c:v>60507</c:v>
                </c:pt>
                <c:pt idx="58">
                  <c:v>68849</c:v>
                </c:pt>
                <c:pt idx="59">
                  <c:v>54892</c:v>
                </c:pt>
                <c:pt idx="60">
                  <c:v>56673</c:v>
                </c:pt>
                <c:pt idx="61">
                  <c:v>59423</c:v>
                </c:pt>
                <c:pt idx="62">
                  <c:v>58522</c:v>
                </c:pt>
                <c:pt idx="63">
                  <c:v>60166</c:v>
                </c:pt>
                <c:pt idx="64">
                  <c:v>61659</c:v>
                </c:pt>
                <c:pt idx="65">
                  <c:v>57684</c:v>
                </c:pt>
                <c:pt idx="66">
                  <c:v>62365</c:v>
                </c:pt>
                <c:pt idx="67">
                  <c:v>61937</c:v>
                </c:pt>
                <c:pt idx="68">
                  <c:v>61042</c:v>
                </c:pt>
                <c:pt idx="69">
                  <c:v>60980</c:v>
                </c:pt>
                <c:pt idx="70">
                  <c:v>63715</c:v>
                </c:pt>
                <c:pt idx="71">
                  <c:v>54688</c:v>
                </c:pt>
                <c:pt idx="72">
                  <c:v>56919</c:v>
                </c:pt>
                <c:pt idx="73">
                  <c:v>60320</c:v>
                </c:pt>
                <c:pt idx="74">
                  <c:v>61861</c:v>
                </c:pt>
                <c:pt idx="75">
                  <c:v>64661</c:v>
                </c:pt>
                <c:pt idx="76">
                  <c:v>66358</c:v>
                </c:pt>
                <c:pt idx="77">
                  <c:v>65266</c:v>
                </c:pt>
                <c:pt idx="78">
                  <c:v>66697</c:v>
                </c:pt>
                <c:pt idx="79">
                  <c:v>66006</c:v>
                </c:pt>
                <c:pt idx="80">
                  <c:v>66611</c:v>
                </c:pt>
                <c:pt idx="81">
                  <c:v>68220</c:v>
                </c:pt>
                <c:pt idx="82">
                  <c:v>68395</c:v>
                </c:pt>
                <c:pt idx="83">
                  <c:v>58874</c:v>
                </c:pt>
                <c:pt idx="84">
                  <c:v>58739</c:v>
                </c:pt>
                <c:pt idx="85">
                  <c:v>59337</c:v>
                </c:pt>
                <c:pt idx="86">
                  <c:v>61763</c:v>
                </c:pt>
                <c:pt idx="87">
                  <c:v>59791</c:v>
                </c:pt>
                <c:pt idx="88">
                  <c:v>59339</c:v>
                </c:pt>
                <c:pt idx="89">
                  <c:v>60234</c:v>
                </c:pt>
                <c:pt idx="90">
                  <c:v>62867</c:v>
                </c:pt>
                <c:pt idx="91">
                  <c:v>61530</c:v>
                </c:pt>
                <c:pt idx="92">
                  <c:v>66139</c:v>
                </c:pt>
                <c:pt idx="93">
                  <c:v>67385</c:v>
                </c:pt>
                <c:pt idx="94">
                  <c:v>64692</c:v>
                </c:pt>
                <c:pt idx="95">
                  <c:v>58055</c:v>
                </c:pt>
                <c:pt idx="96">
                  <c:v>53062</c:v>
                </c:pt>
                <c:pt idx="97">
                  <c:v>55128</c:v>
                </c:pt>
                <c:pt idx="98">
                  <c:v>59720</c:v>
                </c:pt>
                <c:pt idx="99">
                  <c:v>60504</c:v>
                </c:pt>
                <c:pt idx="100">
                  <c:v>64130</c:v>
                </c:pt>
                <c:pt idx="101">
                  <c:v>67086</c:v>
                </c:pt>
                <c:pt idx="102">
                  <c:v>67861</c:v>
                </c:pt>
                <c:pt idx="103">
                  <c:v>68533</c:v>
                </c:pt>
                <c:pt idx="104">
                  <c:v>69839</c:v>
                </c:pt>
                <c:pt idx="105">
                  <c:v>68506</c:v>
                </c:pt>
                <c:pt idx="106">
                  <c:v>70538</c:v>
                </c:pt>
                <c:pt idx="107">
                  <c:v>62323</c:v>
                </c:pt>
                <c:pt idx="108">
                  <c:v>62785</c:v>
                </c:pt>
                <c:pt idx="109">
                  <c:v>61862</c:v>
                </c:pt>
                <c:pt idx="110">
                  <c:v>67168</c:v>
                </c:pt>
                <c:pt idx="111">
                  <c:v>64081</c:v>
                </c:pt>
                <c:pt idx="112">
                  <c:v>73346</c:v>
                </c:pt>
                <c:pt idx="113">
                  <c:v>77978</c:v>
                </c:pt>
                <c:pt idx="114">
                  <c:v>72252</c:v>
                </c:pt>
                <c:pt idx="115">
                  <c:v>73697</c:v>
                </c:pt>
                <c:pt idx="116">
                  <c:v>73836</c:v>
                </c:pt>
                <c:pt idx="117">
                  <c:v>76869</c:v>
                </c:pt>
                <c:pt idx="118">
                  <c:v>76546</c:v>
                </c:pt>
                <c:pt idx="119">
                  <c:v>64679</c:v>
                </c:pt>
                <c:pt idx="120">
                  <c:v>68014</c:v>
                </c:pt>
                <c:pt idx="121">
                  <c:v>71813</c:v>
                </c:pt>
                <c:pt idx="122">
                  <c:v>73314</c:v>
                </c:pt>
                <c:pt idx="123">
                  <c:v>70540</c:v>
                </c:pt>
                <c:pt idx="124">
                  <c:v>74226</c:v>
                </c:pt>
                <c:pt idx="125">
                  <c:v>74038</c:v>
                </c:pt>
                <c:pt idx="126">
                  <c:v>80575</c:v>
                </c:pt>
                <c:pt idx="127">
                  <c:v>81884</c:v>
                </c:pt>
                <c:pt idx="128">
                  <c:v>77826</c:v>
                </c:pt>
                <c:pt idx="129">
                  <c:v>85777</c:v>
                </c:pt>
                <c:pt idx="130">
                  <c:v>89781</c:v>
                </c:pt>
                <c:pt idx="131">
                  <c:v>73324</c:v>
                </c:pt>
                <c:pt idx="132">
                  <c:v>70939</c:v>
                </c:pt>
                <c:pt idx="133">
                  <c:v>72141</c:v>
                </c:pt>
                <c:pt idx="134">
                  <c:v>75063</c:v>
                </c:pt>
                <c:pt idx="135">
                  <c:v>73999</c:v>
                </c:pt>
                <c:pt idx="136">
                  <c:v>76891</c:v>
                </c:pt>
                <c:pt idx="137">
                  <c:v>76422</c:v>
                </c:pt>
                <c:pt idx="138">
                  <c:v>78593</c:v>
                </c:pt>
                <c:pt idx="139">
                  <c:v>80102</c:v>
                </c:pt>
                <c:pt idx="140">
                  <c:v>74347</c:v>
                </c:pt>
                <c:pt idx="141">
                  <c:v>79073</c:v>
                </c:pt>
                <c:pt idx="142">
                  <c:v>75542</c:v>
                </c:pt>
                <c:pt idx="143">
                  <c:v>62387</c:v>
                </c:pt>
                <c:pt idx="144">
                  <c:v>65934</c:v>
                </c:pt>
                <c:pt idx="145">
                  <c:v>68697</c:v>
                </c:pt>
                <c:pt idx="146">
                  <c:v>68835</c:v>
                </c:pt>
                <c:pt idx="147">
                  <c:v>46289</c:v>
                </c:pt>
                <c:pt idx="148">
                  <c:v>58774</c:v>
                </c:pt>
                <c:pt idx="149">
                  <c:v>61763</c:v>
                </c:pt>
                <c:pt idx="150">
                  <c:v>67279</c:v>
                </c:pt>
                <c:pt idx="151">
                  <c:v>69819</c:v>
                </c:pt>
                <c:pt idx="152">
                  <c:v>70335</c:v>
                </c:pt>
                <c:pt idx="153">
                  <c:v>72935</c:v>
                </c:pt>
                <c:pt idx="154">
                  <c:v>72521</c:v>
                </c:pt>
                <c:pt idx="155">
                  <c:v>65928</c:v>
                </c:pt>
                <c:pt idx="156">
                  <c:v>60980</c:v>
                </c:pt>
                <c:pt idx="157">
                  <c:v>64634</c:v>
                </c:pt>
                <c:pt idx="158">
                  <c:v>72946</c:v>
                </c:pt>
                <c:pt idx="159">
                  <c:v>70615</c:v>
                </c:pt>
                <c:pt idx="160">
                  <c:v>75037</c:v>
                </c:pt>
                <c:pt idx="161">
                  <c:v>72311</c:v>
                </c:pt>
                <c:pt idx="162">
                  <c:v>71968</c:v>
                </c:pt>
                <c:pt idx="163">
                  <c:v>77411</c:v>
                </c:pt>
                <c:pt idx="164">
                  <c:v>74263</c:v>
                </c:pt>
                <c:pt idx="165">
                  <c:v>74113</c:v>
                </c:pt>
                <c:pt idx="166">
                  <c:v>75932</c:v>
                </c:pt>
                <c:pt idx="167">
                  <c:v>70339</c:v>
                </c:pt>
                <c:pt idx="168">
                  <c:v>72608</c:v>
                </c:pt>
                <c:pt idx="169">
                  <c:v>71961</c:v>
                </c:pt>
                <c:pt idx="170">
                  <c:v>81126</c:v>
                </c:pt>
                <c:pt idx="171">
                  <c:v>76112</c:v>
                </c:pt>
                <c:pt idx="172">
                  <c:v>89183</c:v>
                </c:pt>
                <c:pt idx="173">
                  <c:v>89134</c:v>
                </c:pt>
                <c:pt idx="174">
                  <c:v>95551</c:v>
                </c:pt>
                <c:pt idx="175">
                  <c:v>101757</c:v>
                </c:pt>
                <c:pt idx="176">
                  <c:v>92435</c:v>
                </c:pt>
                <c:pt idx="177">
                  <c:v>97699</c:v>
                </c:pt>
                <c:pt idx="178">
                  <c:v>96861</c:v>
                </c:pt>
                <c:pt idx="179">
                  <c:v>84120</c:v>
                </c:pt>
                <c:pt idx="180">
                  <c:v>87303</c:v>
                </c:pt>
                <c:pt idx="181">
                  <c:v>81022</c:v>
                </c:pt>
                <c:pt idx="182">
                  <c:v>87313</c:v>
                </c:pt>
                <c:pt idx="183">
                  <c:v>87549</c:v>
                </c:pt>
                <c:pt idx="184">
                  <c:v>92776</c:v>
                </c:pt>
                <c:pt idx="185">
                  <c:v>86439</c:v>
                </c:pt>
                <c:pt idx="186">
                  <c:v>91334</c:v>
                </c:pt>
                <c:pt idx="187">
                  <c:v>90641</c:v>
                </c:pt>
                <c:pt idx="188">
                  <c:v>87692</c:v>
                </c:pt>
                <c:pt idx="189">
                  <c:v>94261</c:v>
                </c:pt>
                <c:pt idx="190">
                  <c:v>95193</c:v>
                </c:pt>
                <c:pt idx="191">
                  <c:v>78896</c:v>
                </c:pt>
                <c:pt idx="192">
                  <c:v>80951</c:v>
                </c:pt>
                <c:pt idx="193">
                  <c:v>79782</c:v>
                </c:pt>
                <c:pt idx="194">
                  <c:v>81531</c:v>
                </c:pt>
                <c:pt idx="195">
                  <c:v>80388</c:v>
                </c:pt>
                <c:pt idx="196">
                  <c:v>82703</c:v>
                </c:pt>
                <c:pt idx="197">
                  <c:v>82385</c:v>
                </c:pt>
                <c:pt idx="198">
                  <c:v>83945</c:v>
                </c:pt>
                <c:pt idx="199">
                  <c:v>85171</c:v>
                </c:pt>
                <c:pt idx="200">
                  <c:v>80486</c:v>
                </c:pt>
                <c:pt idx="201">
                  <c:v>83586</c:v>
                </c:pt>
                <c:pt idx="202">
                  <c:v>85173</c:v>
                </c:pt>
                <c:pt idx="203">
                  <c:v>73697</c:v>
                </c:pt>
                <c:pt idx="204">
                  <c:v>78224</c:v>
                </c:pt>
                <c:pt idx="205">
                  <c:v>76687</c:v>
                </c:pt>
                <c:pt idx="206">
                  <c:v>80466</c:v>
                </c:pt>
                <c:pt idx="207">
                  <c:v>75630</c:v>
                </c:pt>
                <c:pt idx="208">
                  <c:v>83975</c:v>
                </c:pt>
                <c:pt idx="209">
                  <c:v>85345</c:v>
                </c:pt>
                <c:pt idx="210">
                  <c:v>86114</c:v>
                </c:pt>
                <c:pt idx="211">
                  <c:v>84185</c:v>
                </c:pt>
                <c:pt idx="212">
                  <c:v>82960</c:v>
                </c:pt>
                <c:pt idx="213">
                  <c:v>85799</c:v>
                </c:pt>
                <c:pt idx="214">
                  <c:v>82167</c:v>
                </c:pt>
                <c:pt idx="215">
                  <c:v>73624</c:v>
                </c:pt>
                <c:pt idx="216">
                  <c:v>73902</c:v>
                </c:pt>
              </c:numCache>
            </c:numRef>
          </c:val>
          <c:extLst>
            <c:ext xmlns:c16="http://schemas.microsoft.com/office/drawing/2014/chart" uri="{C3380CC4-5D6E-409C-BE32-E72D297353CC}">
              <c16:uniqueId val="{00000001-80B5-4FA4-8A75-29F4B2C88D65}"/>
            </c:ext>
          </c:extLst>
        </c:ser>
        <c:dLbls>
          <c:showLegendKey val="0"/>
          <c:showVal val="0"/>
          <c:showCatName val="0"/>
          <c:showSerName val="0"/>
          <c:showPercent val="0"/>
          <c:showBubbleSize val="0"/>
        </c:dLbls>
        <c:gapWidth val="219"/>
        <c:axId val="938751600"/>
        <c:axId val="938764560"/>
      </c:barChart>
      <c:lineChart>
        <c:grouping val="standard"/>
        <c:varyColors val="0"/>
        <c:ser>
          <c:idx val="1"/>
          <c:order val="1"/>
          <c:tx>
            <c:strRef>
              <c:f>'Freight and Passenger'!$A$29</c:f>
              <c:strCache>
                <c:ptCount val="1"/>
                <c:pt idx="0">
                  <c:v>Income for rail freight transportation</c:v>
                </c:pt>
              </c:strCache>
            </c:strRef>
          </c:tx>
          <c:spPr>
            <a:ln w="28575" cap="rnd">
              <a:solidFill>
                <a:srgbClr val="E97132"/>
              </a:solidFill>
              <a:round/>
            </a:ln>
            <a:effectLst/>
          </c:spPr>
          <c:marker>
            <c:symbol val="none"/>
          </c:marker>
          <c:cat>
            <c:numRef>
              <c:f>'Freight and Passenger'!$B$27:$HJ$27</c:f>
              <c:numCache>
                <c:formatCode>mmm\-yy</c:formatCode>
                <c:ptCount val="217"/>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pt idx="134">
                  <c:v>43525</c:v>
                </c:pt>
                <c:pt idx="135">
                  <c:v>43556</c:v>
                </c:pt>
                <c:pt idx="136">
                  <c:v>43586</c:v>
                </c:pt>
                <c:pt idx="137">
                  <c:v>43617</c:v>
                </c:pt>
                <c:pt idx="138">
                  <c:v>43647</c:v>
                </c:pt>
                <c:pt idx="139">
                  <c:v>43678</c:v>
                </c:pt>
                <c:pt idx="140">
                  <c:v>43709</c:v>
                </c:pt>
                <c:pt idx="141">
                  <c:v>43739</c:v>
                </c:pt>
                <c:pt idx="142">
                  <c:v>43770</c:v>
                </c:pt>
                <c:pt idx="143">
                  <c:v>43800</c:v>
                </c:pt>
                <c:pt idx="144">
                  <c:v>43831</c:v>
                </c:pt>
                <c:pt idx="145">
                  <c:v>43862</c:v>
                </c:pt>
                <c:pt idx="146">
                  <c:v>43891</c:v>
                </c:pt>
                <c:pt idx="147">
                  <c:v>43922</c:v>
                </c:pt>
                <c:pt idx="148">
                  <c:v>43952</c:v>
                </c:pt>
                <c:pt idx="149">
                  <c:v>43983</c:v>
                </c:pt>
                <c:pt idx="150">
                  <c:v>44013</c:v>
                </c:pt>
                <c:pt idx="151">
                  <c:v>44044</c:v>
                </c:pt>
                <c:pt idx="152">
                  <c:v>44075</c:v>
                </c:pt>
                <c:pt idx="153">
                  <c:v>44105</c:v>
                </c:pt>
                <c:pt idx="154">
                  <c:v>44136</c:v>
                </c:pt>
                <c:pt idx="155">
                  <c:v>44166</c:v>
                </c:pt>
                <c:pt idx="156">
                  <c:v>44197</c:v>
                </c:pt>
                <c:pt idx="157">
                  <c:v>44228</c:v>
                </c:pt>
                <c:pt idx="158">
                  <c:v>44256</c:v>
                </c:pt>
                <c:pt idx="159">
                  <c:v>44287</c:v>
                </c:pt>
                <c:pt idx="160">
                  <c:v>44317</c:v>
                </c:pt>
                <c:pt idx="161">
                  <c:v>44348</c:v>
                </c:pt>
                <c:pt idx="162">
                  <c:v>44378</c:v>
                </c:pt>
                <c:pt idx="163">
                  <c:v>44409</c:v>
                </c:pt>
                <c:pt idx="164">
                  <c:v>44440</c:v>
                </c:pt>
                <c:pt idx="165">
                  <c:v>44470</c:v>
                </c:pt>
                <c:pt idx="166">
                  <c:v>44501</c:v>
                </c:pt>
                <c:pt idx="167">
                  <c:v>44531</c:v>
                </c:pt>
                <c:pt idx="168">
                  <c:v>44562</c:v>
                </c:pt>
                <c:pt idx="169">
                  <c:v>44593</c:v>
                </c:pt>
                <c:pt idx="170">
                  <c:v>44621</c:v>
                </c:pt>
                <c:pt idx="171">
                  <c:v>44652</c:v>
                </c:pt>
                <c:pt idx="172">
                  <c:v>44682</c:v>
                </c:pt>
                <c:pt idx="173">
                  <c:v>44713</c:v>
                </c:pt>
                <c:pt idx="174">
                  <c:v>44743</c:v>
                </c:pt>
                <c:pt idx="175">
                  <c:v>44774</c:v>
                </c:pt>
                <c:pt idx="176">
                  <c:v>44805</c:v>
                </c:pt>
                <c:pt idx="177">
                  <c:v>44835</c:v>
                </c:pt>
                <c:pt idx="178">
                  <c:v>44866</c:v>
                </c:pt>
                <c:pt idx="179">
                  <c:v>44896</c:v>
                </c:pt>
                <c:pt idx="180">
                  <c:v>44927</c:v>
                </c:pt>
                <c:pt idx="181">
                  <c:v>44958</c:v>
                </c:pt>
                <c:pt idx="182">
                  <c:v>44986</c:v>
                </c:pt>
                <c:pt idx="183">
                  <c:v>45017</c:v>
                </c:pt>
                <c:pt idx="184">
                  <c:v>45047</c:v>
                </c:pt>
                <c:pt idx="185">
                  <c:v>45078</c:v>
                </c:pt>
                <c:pt idx="186">
                  <c:v>45108</c:v>
                </c:pt>
                <c:pt idx="187">
                  <c:v>45139</c:v>
                </c:pt>
                <c:pt idx="188">
                  <c:v>45170</c:v>
                </c:pt>
                <c:pt idx="189">
                  <c:v>45200</c:v>
                </c:pt>
                <c:pt idx="190">
                  <c:v>45231</c:v>
                </c:pt>
                <c:pt idx="191">
                  <c:v>45261</c:v>
                </c:pt>
                <c:pt idx="192">
                  <c:v>45292</c:v>
                </c:pt>
                <c:pt idx="193">
                  <c:v>45323</c:v>
                </c:pt>
                <c:pt idx="194">
                  <c:v>45352</c:v>
                </c:pt>
                <c:pt idx="195">
                  <c:v>45383</c:v>
                </c:pt>
                <c:pt idx="196">
                  <c:v>45413</c:v>
                </c:pt>
                <c:pt idx="197">
                  <c:v>45444</c:v>
                </c:pt>
                <c:pt idx="198">
                  <c:v>45474</c:v>
                </c:pt>
                <c:pt idx="199">
                  <c:v>45505</c:v>
                </c:pt>
                <c:pt idx="200">
                  <c:v>45536</c:v>
                </c:pt>
                <c:pt idx="201">
                  <c:v>45566</c:v>
                </c:pt>
                <c:pt idx="202">
                  <c:v>45597</c:v>
                </c:pt>
                <c:pt idx="203">
                  <c:v>45627</c:v>
                </c:pt>
                <c:pt idx="204">
                  <c:v>45658</c:v>
                </c:pt>
                <c:pt idx="205">
                  <c:v>45689</c:v>
                </c:pt>
                <c:pt idx="206">
                  <c:v>45717</c:v>
                </c:pt>
                <c:pt idx="207">
                  <c:v>45748</c:v>
                </c:pt>
                <c:pt idx="208">
                  <c:v>45778</c:v>
                </c:pt>
                <c:pt idx="209">
                  <c:v>45809</c:v>
                </c:pt>
                <c:pt idx="210">
                  <c:v>45839</c:v>
                </c:pt>
                <c:pt idx="211">
                  <c:v>45870</c:v>
                </c:pt>
                <c:pt idx="212">
                  <c:v>45901</c:v>
                </c:pt>
                <c:pt idx="213">
                  <c:v>45931</c:v>
                </c:pt>
                <c:pt idx="214">
                  <c:v>45962</c:v>
                </c:pt>
                <c:pt idx="215">
                  <c:v>45992</c:v>
                </c:pt>
                <c:pt idx="216">
                  <c:v>46023</c:v>
                </c:pt>
              </c:numCache>
            </c:numRef>
          </c:cat>
          <c:val>
            <c:numRef>
              <c:f>'Freight and Passenger'!$B$29:$HJ$29</c:f>
              <c:numCache>
                <c:formatCode>General</c:formatCode>
                <c:ptCount val="217"/>
                <c:pt idx="0">
                  <c:v>1218</c:v>
                </c:pt>
                <c:pt idx="1">
                  <c:v>1317</c:v>
                </c:pt>
                <c:pt idx="2">
                  <c:v>1271</c:v>
                </c:pt>
                <c:pt idx="3">
                  <c:v>1443</c:v>
                </c:pt>
                <c:pt idx="4">
                  <c:v>1359</c:v>
                </c:pt>
                <c:pt idx="5">
                  <c:v>1498</c:v>
                </c:pt>
                <c:pt idx="6">
                  <c:v>1478</c:v>
                </c:pt>
                <c:pt idx="7">
                  <c:v>1535</c:v>
                </c:pt>
                <c:pt idx="8">
                  <c:v>1546</c:v>
                </c:pt>
                <c:pt idx="9">
                  <c:v>1534</c:v>
                </c:pt>
                <c:pt idx="10">
                  <c:v>1491</c:v>
                </c:pt>
                <c:pt idx="11">
                  <c:v>1264</c:v>
                </c:pt>
                <c:pt idx="12">
                  <c:v>1185</c:v>
                </c:pt>
                <c:pt idx="13">
                  <c:v>1426</c:v>
                </c:pt>
                <c:pt idx="14">
                  <c:v>1385</c:v>
                </c:pt>
                <c:pt idx="15">
                  <c:v>1565</c:v>
                </c:pt>
                <c:pt idx="16">
                  <c:v>1380</c:v>
                </c:pt>
                <c:pt idx="17">
                  <c:v>1644</c:v>
                </c:pt>
                <c:pt idx="18">
                  <c:v>1567</c:v>
                </c:pt>
                <c:pt idx="19">
                  <c:v>1603</c:v>
                </c:pt>
                <c:pt idx="20">
                  <c:v>1773</c:v>
                </c:pt>
                <c:pt idx="21">
                  <c:v>1747</c:v>
                </c:pt>
                <c:pt idx="22">
                  <c:v>1824</c:v>
                </c:pt>
                <c:pt idx="23">
                  <c:v>1661</c:v>
                </c:pt>
                <c:pt idx="24">
                  <c:v>1671</c:v>
                </c:pt>
                <c:pt idx="25">
                  <c:v>1812</c:v>
                </c:pt>
                <c:pt idx="26">
                  <c:v>1816</c:v>
                </c:pt>
                <c:pt idx="27">
                  <c:v>1788</c:v>
                </c:pt>
                <c:pt idx="28">
                  <c:v>1372</c:v>
                </c:pt>
                <c:pt idx="29">
                  <c:v>1769</c:v>
                </c:pt>
                <c:pt idx="30">
                  <c:v>1891</c:v>
                </c:pt>
                <c:pt idx="31">
                  <c:v>1886</c:v>
                </c:pt>
                <c:pt idx="32">
                  <c:v>1901</c:v>
                </c:pt>
                <c:pt idx="33">
                  <c:v>1884</c:v>
                </c:pt>
                <c:pt idx="34">
                  <c:v>1881</c:v>
                </c:pt>
                <c:pt idx="35">
                  <c:v>1768</c:v>
                </c:pt>
                <c:pt idx="36">
                  <c:v>1630</c:v>
                </c:pt>
                <c:pt idx="37">
                  <c:v>2328</c:v>
                </c:pt>
                <c:pt idx="38">
                  <c:v>1900</c:v>
                </c:pt>
                <c:pt idx="39">
                  <c:v>2139</c:v>
                </c:pt>
                <c:pt idx="40">
                  <c:v>2197</c:v>
                </c:pt>
                <c:pt idx="41">
                  <c:v>1841</c:v>
                </c:pt>
                <c:pt idx="42">
                  <c:v>2082</c:v>
                </c:pt>
                <c:pt idx="43">
                  <c:v>2281</c:v>
                </c:pt>
                <c:pt idx="44">
                  <c:v>2398</c:v>
                </c:pt>
                <c:pt idx="45">
                  <c:v>2381</c:v>
                </c:pt>
                <c:pt idx="46">
                  <c:v>2427</c:v>
                </c:pt>
                <c:pt idx="47">
                  <c:v>2285</c:v>
                </c:pt>
                <c:pt idx="48">
                  <c:v>2213</c:v>
                </c:pt>
                <c:pt idx="49">
                  <c:v>2408</c:v>
                </c:pt>
                <c:pt idx="50">
                  <c:v>2355</c:v>
                </c:pt>
                <c:pt idx="51">
                  <c:v>2380</c:v>
                </c:pt>
                <c:pt idx="52">
                  <c:v>2155</c:v>
                </c:pt>
                <c:pt idx="53">
                  <c:v>2443</c:v>
                </c:pt>
                <c:pt idx="54">
                  <c:v>2556</c:v>
                </c:pt>
                <c:pt idx="55">
                  <c:v>2633</c:v>
                </c:pt>
                <c:pt idx="56">
                  <c:v>2852</c:v>
                </c:pt>
                <c:pt idx="57">
                  <c:v>2463</c:v>
                </c:pt>
                <c:pt idx="58">
                  <c:v>2644</c:v>
                </c:pt>
                <c:pt idx="59">
                  <c:v>2524</c:v>
                </c:pt>
                <c:pt idx="60">
                  <c:v>2505</c:v>
                </c:pt>
                <c:pt idx="61">
                  <c:v>2756</c:v>
                </c:pt>
                <c:pt idx="62">
                  <c:v>2477</c:v>
                </c:pt>
                <c:pt idx="63">
                  <c:v>2780</c:v>
                </c:pt>
                <c:pt idx="64">
                  <c:v>2426</c:v>
                </c:pt>
                <c:pt idx="65">
                  <c:v>2874</c:v>
                </c:pt>
                <c:pt idx="66">
                  <c:v>2864</c:v>
                </c:pt>
                <c:pt idx="67">
                  <c:v>2943</c:v>
                </c:pt>
                <c:pt idx="68">
                  <c:v>2962</c:v>
                </c:pt>
                <c:pt idx="69">
                  <c:v>2791</c:v>
                </c:pt>
                <c:pt idx="70">
                  <c:v>2937</c:v>
                </c:pt>
                <c:pt idx="71">
                  <c:v>2650</c:v>
                </c:pt>
                <c:pt idx="72">
                  <c:v>2872</c:v>
                </c:pt>
                <c:pt idx="73">
                  <c:v>2715</c:v>
                </c:pt>
                <c:pt idx="74">
                  <c:v>2610</c:v>
                </c:pt>
                <c:pt idx="75">
                  <c:v>3229</c:v>
                </c:pt>
                <c:pt idx="76">
                  <c:v>2608</c:v>
                </c:pt>
                <c:pt idx="77">
                  <c:v>3101</c:v>
                </c:pt>
                <c:pt idx="78">
                  <c:v>3059</c:v>
                </c:pt>
                <c:pt idx="79">
                  <c:v>3221</c:v>
                </c:pt>
                <c:pt idx="80">
                  <c:v>3358</c:v>
                </c:pt>
                <c:pt idx="81">
                  <c:v>3050</c:v>
                </c:pt>
                <c:pt idx="82">
                  <c:v>3259</c:v>
                </c:pt>
                <c:pt idx="83">
                  <c:v>3055</c:v>
                </c:pt>
                <c:pt idx="84">
                  <c:v>3147</c:v>
                </c:pt>
                <c:pt idx="85">
                  <c:v>3156</c:v>
                </c:pt>
                <c:pt idx="86">
                  <c:v>3020</c:v>
                </c:pt>
                <c:pt idx="87">
                  <c:v>3097</c:v>
                </c:pt>
                <c:pt idx="88">
                  <c:v>2802</c:v>
                </c:pt>
                <c:pt idx="89">
                  <c:v>3239</c:v>
                </c:pt>
                <c:pt idx="90">
                  <c:v>3071</c:v>
                </c:pt>
                <c:pt idx="91">
                  <c:v>3080</c:v>
                </c:pt>
                <c:pt idx="92">
                  <c:v>3332</c:v>
                </c:pt>
                <c:pt idx="93">
                  <c:v>2880</c:v>
                </c:pt>
                <c:pt idx="94">
                  <c:v>3194</c:v>
                </c:pt>
                <c:pt idx="95">
                  <c:v>2914</c:v>
                </c:pt>
                <c:pt idx="96">
                  <c:v>2686</c:v>
                </c:pt>
                <c:pt idx="97">
                  <c:v>3086</c:v>
                </c:pt>
                <c:pt idx="98">
                  <c:v>2963</c:v>
                </c:pt>
                <c:pt idx="99">
                  <c:v>3105</c:v>
                </c:pt>
                <c:pt idx="100">
                  <c:v>3054</c:v>
                </c:pt>
                <c:pt idx="101">
                  <c:v>3266</c:v>
                </c:pt>
                <c:pt idx="102">
                  <c:v>2618</c:v>
                </c:pt>
                <c:pt idx="103">
                  <c:v>3391</c:v>
                </c:pt>
                <c:pt idx="104">
                  <c:v>3335</c:v>
                </c:pt>
                <c:pt idx="105">
                  <c:v>3163</c:v>
                </c:pt>
                <c:pt idx="106">
                  <c:v>3472</c:v>
                </c:pt>
                <c:pt idx="107">
                  <c:v>3388</c:v>
                </c:pt>
                <c:pt idx="108">
                  <c:v>3225</c:v>
                </c:pt>
                <c:pt idx="109">
                  <c:v>3446</c:v>
                </c:pt>
                <c:pt idx="110">
                  <c:v>3146</c:v>
                </c:pt>
                <c:pt idx="111">
                  <c:v>3468</c:v>
                </c:pt>
                <c:pt idx="112">
                  <c:v>3316</c:v>
                </c:pt>
                <c:pt idx="113">
                  <c:v>3708</c:v>
                </c:pt>
                <c:pt idx="114">
                  <c:v>3301</c:v>
                </c:pt>
                <c:pt idx="115">
                  <c:v>3769</c:v>
                </c:pt>
                <c:pt idx="116">
                  <c:v>3781</c:v>
                </c:pt>
                <c:pt idx="117">
                  <c:v>3577</c:v>
                </c:pt>
                <c:pt idx="118">
                  <c:v>3675</c:v>
                </c:pt>
                <c:pt idx="119">
                  <c:v>3506</c:v>
                </c:pt>
                <c:pt idx="120">
                  <c:v>3364</c:v>
                </c:pt>
                <c:pt idx="121">
                  <c:v>3714</c:v>
                </c:pt>
                <c:pt idx="122">
                  <c:v>3350</c:v>
                </c:pt>
                <c:pt idx="123">
                  <c:v>3623</c:v>
                </c:pt>
                <c:pt idx="124">
                  <c:v>3572</c:v>
                </c:pt>
                <c:pt idx="125">
                  <c:v>3608</c:v>
                </c:pt>
                <c:pt idx="126">
                  <c:v>3121</c:v>
                </c:pt>
                <c:pt idx="127">
                  <c:v>3725</c:v>
                </c:pt>
                <c:pt idx="128">
                  <c:v>3883</c:v>
                </c:pt>
                <c:pt idx="129">
                  <c:v>3456</c:v>
                </c:pt>
                <c:pt idx="130">
                  <c:v>3911</c:v>
                </c:pt>
                <c:pt idx="131">
                  <c:v>3111</c:v>
                </c:pt>
                <c:pt idx="132">
                  <c:v>3630</c:v>
                </c:pt>
                <c:pt idx="133">
                  <c:v>3658</c:v>
                </c:pt>
                <c:pt idx="134">
                  <c:v>3306</c:v>
                </c:pt>
                <c:pt idx="135">
                  <c:v>3859</c:v>
                </c:pt>
                <c:pt idx="136">
                  <c:v>3766</c:v>
                </c:pt>
                <c:pt idx="137">
                  <c:v>3816</c:v>
                </c:pt>
                <c:pt idx="138">
                  <c:v>3195</c:v>
                </c:pt>
                <c:pt idx="139">
                  <c:v>3833</c:v>
                </c:pt>
                <c:pt idx="140">
                  <c:v>3980</c:v>
                </c:pt>
                <c:pt idx="141">
                  <c:v>3456</c:v>
                </c:pt>
                <c:pt idx="142">
                  <c:v>3850</c:v>
                </c:pt>
                <c:pt idx="143">
                  <c:v>3444</c:v>
                </c:pt>
                <c:pt idx="144">
                  <c:v>3534</c:v>
                </c:pt>
                <c:pt idx="145">
                  <c:v>3582</c:v>
                </c:pt>
                <c:pt idx="146">
                  <c:v>3585</c:v>
                </c:pt>
                <c:pt idx="147">
                  <c:v>2049</c:v>
                </c:pt>
                <c:pt idx="148">
                  <c:v>2905</c:v>
                </c:pt>
                <c:pt idx="149">
                  <c:v>3317</c:v>
                </c:pt>
                <c:pt idx="150">
                  <c:v>3364</c:v>
                </c:pt>
                <c:pt idx="151">
                  <c:v>3737</c:v>
                </c:pt>
                <c:pt idx="152">
                  <c:v>3597</c:v>
                </c:pt>
                <c:pt idx="153">
                  <c:v>3260</c:v>
                </c:pt>
                <c:pt idx="154">
                  <c:v>3591</c:v>
                </c:pt>
                <c:pt idx="155">
                  <c:v>3110</c:v>
                </c:pt>
                <c:pt idx="156">
                  <c:v>2776</c:v>
                </c:pt>
                <c:pt idx="157">
                  <c:v>3144</c:v>
                </c:pt>
                <c:pt idx="158">
                  <c:v>3305</c:v>
                </c:pt>
                <c:pt idx="159">
                  <c:v>3353</c:v>
                </c:pt>
                <c:pt idx="160">
                  <c:v>3128</c:v>
                </c:pt>
                <c:pt idx="161">
                  <c:v>3415</c:v>
                </c:pt>
                <c:pt idx="162">
                  <c:v>2599</c:v>
                </c:pt>
                <c:pt idx="163">
                  <c:v>3454</c:v>
                </c:pt>
                <c:pt idx="164">
                  <c:v>3430</c:v>
                </c:pt>
                <c:pt idx="165">
                  <c:v>2855</c:v>
                </c:pt>
                <c:pt idx="166">
                  <c:v>3023</c:v>
                </c:pt>
                <c:pt idx="167">
                  <c:v>3107</c:v>
                </c:pt>
                <c:pt idx="168">
                  <c:v>2887</c:v>
                </c:pt>
                <c:pt idx="169">
                  <c:v>3048</c:v>
                </c:pt>
                <c:pt idx="170">
                  <c:v>2759</c:v>
                </c:pt>
                <c:pt idx="171">
                  <c:v>3120</c:v>
                </c:pt>
                <c:pt idx="172">
                  <c:v>2970</c:v>
                </c:pt>
                <c:pt idx="173">
                  <c:v>3054</c:v>
                </c:pt>
                <c:pt idx="174">
                  <c:v>2844</c:v>
                </c:pt>
                <c:pt idx="175">
                  <c:v>3296</c:v>
                </c:pt>
                <c:pt idx="176">
                  <c:v>3489</c:v>
                </c:pt>
                <c:pt idx="177">
                  <c:v>2071</c:v>
                </c:pt>
                <c:pt idx="178">
                  <c:v>2291</c:v>
                </c:pt>
                <c:pt idx="179">
                  <c:v>2779</c:v>
                </c:pt>
                <c:pt idx="180">
                  <c:v>2980</c:v>
                </c:pt>
                <c:pt idx="181">
                  <c:v>2970</c:v>
                </c:pt>
                <c:pt idx="182">
                  <c:v>2847</c:v>
                </c:pt>
                <c:pt idx="183">
                  <c:v>3276</c:v>
                </c:pt>
                <c:pt idx="184">
                  <c:v>3054</c:v>
                </c:pt>
                <c:pt idx="185">
                  <c:v>3492</c:v>
                </c:pt>
                <c:pt idx="186">
                  <c:v>2850</c:v>
                </c:pt>
                <c:pt idx="187">
                  <c:v>3477</c:v>
                </c:pt>
                <c:pt idx="188">
                  <c:v>4815</c:v>
                </c:pt>
                <c:pt idx="189">
                  <c:v>3046</c:v>
                </c:pt>
                <c:pt idx="190">
                  <c:v>3450</c:v>
                </c:pt>
                <c:pt idx="191">
                  <c:v>3814</c:v>
                </c:pt>
                <c:pt idx="192">
                  <c:v>3336</c:v>
                </c:pt>
                <c:pt idx="193">
                  <c:v>3609</c:v>
                </c:pt>
                <c:pt idx="194">
                  <c:v>3520</c:v>
                </c:pt>
                <c:pt idx="195">
                  <c:v>3651</c:v>
                </c:pt>
                <c:pt idx="196">
                  <c:v>3692</c:v>
                </c:pt>
                <c:pt idx="197">
                  <c:v>3635</c:v>
                </c:pt>
                <c:pt idx="198">
                  <c:v>3510</c:v>
                </c:pt>
                <c:pt idx="199">
                  <c:v>3750</c:v>
                </c:pt>
                <c:pt idx="200">
                  <c:v>3732</c:v>
                </c:pt>
                <c:pt idx="201">
                  <c:v>3422</c:v>
                </c:pt>
                <c:pt idx="202">
                  <c:v>3531</c:v>
                </c:pt>
                <c:pt idx="203">
                  <c:v>3810</c:v>
                </c:pt>
                <c:pt idx="204">
                  <c:v>3560</c:v>
                </c:pt>
                <c:pt idx="205">
                  <c:v>3859</c:v>
                </c:pt>
                <c:pt idx="206">
                  <c:v>3664</c:v>
                </c:pt>
                <c:pt idx="207">
                  <c:v>4070</c:v>
                </c:pt>
                <c:pt idx="208">
                  <c:v>3856</c:v>
                </c:pt>
                <c:pt idx="209">
                  <c:v>3781</c:v>
                </c:pt>
                <c:pt idx="210">
                  <c:v>3296</c:v>
                </c:pt>
                <c:pt idx="211">
                  <c:v>4008</c:v>
                </c:pt>
                <c:pt idx="212">
                  <c:v>3995</c:v>
                </c:pt>
                <c:pt idx="213">
                  <c:v>3687</c:v>
                </c:pt>
                <c:pt idx="214">
                  <c:v>3957</c:v>
                </c:pt>
                <c:pt idx="215">
                  <c:v>4029</c:v>
                </c:pt>
                <c:pt idx="216">
                  <c:v>4165</c:v>
                </c:pt>
              </c:numCache>
            </c:numRef>
          </c:val>
          <c:smooth val="0"/>
          <c:extLst>
            <c:ext xmlns:c16="http://schemas.microsoft.com/office/drawing/2014/chart" uri="{C3380CC4-5D6E-409C-BE32-E72D297353CC}">
              <c16:uniqueId val="{00000002-80B5-4FA4-8A75-29F4B2C88D65}"/>
            </c:ext>
          </c:extLst>
        </c:ser>
        <c:ser>
          <c:idx val="3"/>
          <c:order val="3"/>
          <c:tx>
            <c:strRef>
              <c:f>'Freight and Passenger'!$A$31</c:f>
              <c:strCache>
                <c:ptCount val="1"/>
                <c:pt idx="0">
                  <c:v>Income for road frieght transportation</c:v>
                </c:pt>
              </c:strCache>
            </c:strRef>
          </c:tx>
          <c:spPr>
            <a:ln w="28575" cap="rnd">
              <a:solidFill>
                <a:srgbClr val="DC0037"/>
              </a:solidFill>
              <a:round/>
            </a:ln>
            <a:effectLst/>
          </c:spPr>
          <c:marker>
            <c:symbol val="none"/>
          </c:marker>
          <c:cat>
            <c:numRef>
              <c:f>'Freight and Passenger'!$B$27:$HJ$27</c:f>
              <c:numCache>
                <c:formatCode>mmm\-yy</c:formatCode>
                <c:ptCount val="217"/>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pt idx="134">
                  <c:v>43525</c:v>
                </c:pt>
                <c:pt idx="135">
                  <c:v>43556</c:v>
                </c:pt>
                <c:pt idx="136">
                  <c:v>43586</c:v>
                </c:pt>
                <c:pt idx="137">
                  <c:v>43617</c:v>
                </c:pt>
                <c:pt idx="138">
                  <c:v>43647</c:v>
                </c:pt>
                <c:pt idx="139">
                  <c:v>43678</c:v>
                </c:pt>
                <c:pt idx="140">
                  <c:v>43709</c:v>
                </c:pt>
                <c:pt idx="141">
                  <c:v>43739</c:v>
                </c:pt>
                <c:pt idx="142">
                  <c:v>43770</c:v>
                </c:pt>
                <c:pt idx="143">
                  <c:v>43800</c:v>
                </c:pt>
                <c:pt idx="144">
                  <c:v>43831</c:v>
                </c:pt>
                <c:pt idx="145">
                  <c:v>43862</c:v>
                </c:pt>
                <c:pt idx="146">
                  <c:v>43891</c:v>
                </c:pt>
                <c:pt idx="147">
                  <c:v>43922</c:v>
                </c:pt>
                <c:pt idx="148">
                  <c:v>43952</c:v>
                </c:pt>
                <c:pt idx="149">
                  <c:v>43983</c:v>
                </c:pt>
                <c:pt idx="150">
                  <c:v>44013</c:v>
                </c:pt>
                <c:pt idx="151">
                  <c:v>44044</c:v>
                </c:pt>
                <c:pt idx="152">
                  <c:v>44075</c:v>
                </c:pt>
                <c:pt idx="153">
                  <c:v>44105</c:v>
                </c:pt>
                <c:pt idx="154">
                  <c:v>44136</c:v>
                </c:pt>
                <c:pt idx="155">
                  <c:v>44166</c:v>
                </c:pt>
                <c:pt idx="156">
                  <c:v>44197</c:v>
                </c:pt>
                <c:pt idx="157">
                  <c:v>44228</c:v>
                </c:pt>
                <c:pt idx="158">
                  <c:v>44256</c:v>
                </c:pt>
                <c:pt idx="159">
                  <c:v>44287</c:v>
                </c:pt>
                <c:pt idx="160">
                  <c:v>44317</c:v>
                </c:pt>
                <c:pt idx="161">
                  <c:v>44348</c:v>
                </c:pt>
                <c:pt idx="162">
                  <c:v>44378</c:v>
                </c:pt>
                <c:pt idx="163">
                  <c:v>44409</c:v>
                </c:pt>
                <c:pt idx="164">
                  <c:v>44440</c:v>
                </c:pt>
                <c:pt idx="165">
                  <c:v>44470</c:v>
                </c:pt>
                <c:pt idx="166">
                  <c:v>44501</c:v>
                </c:pt>
                <c:pt idx="167">
                  <c:v>44531</c:v>
                </c:pt>
                <c:pt idx="168">
                  <c:v>44562</c:v>
                </c:pt>
                <c:pt idx="169">
                  <c:v>44593</c:v>
                </c:pt>
                <c:pt idx="170">
                  <c:v>44621</c:v>
                </c:pt>
                <c:pt idx="171">
                  <c:v>44652</c:v>
                </c:pt>
                <c:pt idx="172">
                  <c:v>44682</c:v>
                </c:pt>
                <c:pt idx="173">
                  <c:v>44713</c:v>
                </c:pt>
                <c:pt idx="174">
                  <c:v>44743</c:v>
                </c:pt>
                <c:pt idx="175">
                  <c:v>44774</c:v>
                </c:pt>
                <c:pt idx="176">
                  <c:v>44805</c:v>
                </c:pt>
                <c:pt idx="177">
                  <c:v>44835</c:v>
                </c:pt>
                <c:pt idx="178">
                  <c:v>44866</c:v>
                </c:pt>
                <c:pt idx="179">
                  <c:v>44896</c:v>
                </c:pt>
                <c:pt idx="180">
                  <c:v>44927</c:v>
                </c:pt>
                <c:pt idx="181">
                  <c:v>44958</c:v>
                </c:pt>
                <c:pt idx="182">
                  <c:v>44986</c:v>
                </c:pt>
                <c:pt idx="183">
                  <c:v>45017</c:v>
                </c:pt>
                <c:pt idx="184">
                  <c:v>45047</c:v>
                </c:pt>
                <c:pt idx="185">
                  <c:v>45078</c:v>
                </c:pt>
                <c:pt idx="186">
                  <c:v>45108</c:v>
                </c:pt>
                <c:pt idx="187">
                  <c:v>45139</c:v>
                </c:pt>
                <c:pt idx="188">
                  <c:v>45170</c:v>
                </c:pt>
                <c:pt idx="189">
                  <c:v>45200</c:v>
                </c:pt>
                <c:pt idx="190">
                  <c:v>45231</c:v>
                </c:pt>
                <c:pt idx="191">
                  <c:v>45261</c:v>
                </c:pt>
                <c:pt idx="192">
                  <c:v>45292</c:v>
                </c:pt>
                <c:pt idx="193">
                  <c:v>45323</c:v>
                </c:pt>
                <c:pt idx="194">
                  <c:v>45352</c:v>
                </c:pt>
                <c:pt idx="195">
                  <c:v>45383</c:v>
                </c:pt>
                <c:pt idx="196">
                  <c:v>45413</c:v>
                </c:pt>
                <c:pt idx="197">
                  <c:v>45444</c:v>
                </c:pt>
                <c:pt idx="198">
                  <c:v>45474</c:v>
                </c:pt>
                <c:pt idx="199">
                  <c:v>45505</c:v>
                </c:pt>
                <c:pt idx="200">
                  <c:v>45536</c:v>
                </c:pt>
                <c:pt idx="201">
                  <c:v>45566</c:v>
                </c:pt>
                <c:pt idx="202">
                  <c:v>45597</c:v>
                </c:pt>
                <c:pt idx="203">
                  <c:v>45627</c:v>
                </c:pt>
                <c:pt idx="204">
                  <c:v>45658</c:v>
                </c:pt>
                <c:pt idx="205">
                  <c:v>45689</c:v>
                </c:pt>
                <c:pt idx="206">
                  <c:v>45717</c:v>
                </c:pt>
                <c:pt idx="207">
                  <c:v>45748</c:v>
                </c:pt>
                <c:pt idx="208">
                  <c:v>45778</c:v>
                </c:pt>
                <c:pt idx="209">
                  <c:v>45809</c:v>
                </c:pt>
                <c:pt idx="210">
                  <c:v>45839</c:v>
                </c:pt>
                <c:pt idx="211">
                  <c:v>45870</c:v>
                </c:pt>
                <c:pt idx="212">
                  <c:v>45901</c:v>
                </c:pt>
                <c:pt idx="213">
                  <c:v>45931</c:v>
                </c:pt>
                <c:pt idx="214">
                  <c:v>45962</c:v>
                </c:pt>
                <c:pt idx="215">
                  <c:v>45992</c:v>
                </c:pt>
                <c:pt idx="216">
                  <c:v>46023</c:v>
                </c:pt>
              </c:numCache>
            </c:numRef>
          </c:cat>
          <c:val>
            <c:numRef>
              <c:f>'Freight and Passenger'!$B$31:$HJ$31</c:f>
              <c:numCache>
                <c:formatCode>General</c:formatCode>
                <c:ptCount val="217"/>
                <c:pt idx="0">
                  <c:v>6630</c:v>
                </c:pt>
                <c:pt idx="1">
                  <c:v>7241</c:v>
                </c:pt>
                <c:pt idx="2">
                  <c:v>7247</c:v>
                </c:pt>
                <c:pt idx="3">
                  <c:v>8124</c:v>
                </c:pt>
                <c:pt idx="4">
                  <c:v>8117</c:v>
                </c:pt>
                <c:pt idx="5">
                  <c:v>8463</c:v>
                </c:pt>
                <c:pt idx="6">
                  <c:v>9097</c:v>
                </c:pt>
                <c:pt idx="7">
                  <c:v>8677</c:v>
                </c:pt>
                <c:pt idx="8">
                  <c:v>8514</c:v>
                </c:pt>
                <c:pt idx="9">
                  <c:v>8751</c:v>
                </c:pt>
                <c:pt idx="10">
                  <c:v>8376</c:v>
                </c:pt>
                <c:pt idx="11">
                  <c:v>7247</c:v>
                </c:pt>
                <c:pt idx="12">
                  <c:v>6835</c:v>
                </c:pt>
                <c:pt idx="13">
                  <c:v>6947</c:v>
                </c:pt>
                <c:pt idx="14">
                  <c:v>7352</c:v>
                </c:pt>
                <c:pt idx="15">
                  <c:v>6826</c:v>
                </c:pt>
                <c:pt idx="16">
                  <c:v>7349</c:v>
                </c:pt>
                <c:pt idx="17">
                  <c:v>7223</c:v>
                </c:pt>
                <c:pt idx="18">
                  <c:v>7772</c:v>
                </c:pt>
                <c:pt idx="19">
                  <c:v>7296</c:v>
                </c:pt>
                <c:pt idx="20">
                  <c:v>7515</c:v>
                </c:pt>
                <c:pt idx="21">
                  <c:v>7808</c:v>
                </c:pt>
                <c:pt idx="22">
                  <c:v>7771</c:v>
                </c:pt>
                <c:pt idx="23">
                  <c:v>7228</c:v>
                </c:pt>
                <c:pt idx="24">
                  <c:v>7000</c:v>
                </c:pt>
                <c:pt idx="25">
                  <c:v>7361</c:v>
                </c:pt>
                <c:pt idx="26">
                  <c:v>7950</c:v>
                </c:pt>
                <c:pt idx="27">
                  <c:v>7302</c:v>
                </c:pt>
                <c:pt idx="28">
                  <c:v>7837</c:v>
                </c:pt>
                <c:pt idx="29">
                  <c:v>8045</c:v>
                </c:pt>
                <c:pt idx="30">
                  <c:v>8202</c:v>
                </c:pt>
                <c:pt idx="31">
                  <c:v>8202</c:v>
                </c:pt>
                <c:pt idx="32">
                  <c:v>8027</c:v>
                </c:pt>
                <c:pt idx="33">
                  <c:v>8290</c:v>
                </c:pt>
                <c:pt idx="34">
                  <c:v>8618</c:v>
                </c:pt>
                <c:pt idx="35">
                  <c:v>7627</c:v>
                </c:pt>
                <c:pt idx="36">
                  <c:v>7059</c:v>
                </c:pt>
                <c:pt idx="37">
                  <c:v>7602</c:v>
                </c:pt>
                <c:pt idx="38">
                  <c:v>8664</c:v>
                </c:pt>
                <c:pt idx="39">
                  <c:v>8397</c:v>
                </c:pt>
                <c:pt idx="40">
                  <c:v>8527</c:v>
                </c:pt>
                <c:pt idx="41">
                  <c:v>8805</c:v>
                </c:pt>
                <c:pt idx="42">
                  <c:v>8909</c:v>
                </c:pt>
                <c:pt idx="43">
                  <c:v>9306</c:v>
                </c:pt>
                <c:pt idx="44">
                  <c:v>9522</c:v>
                </c:pt>
                <c:pt idx="45">
                  <c:v>9385</c:v>
                </c:pt>
                <c:pt idx="46">
                  <c:v>9757</c:v>
                </c:pt>
                <c:pt idx="47">
                  <c:v>8548</c:v>
                </c:pt>
                <c:pt idx="48">
                  <c:v>8035</c:v>
                </c:pt>
                <c:pt idx="49">
                  <c:v>8847</c:v>
                </c:pt>
                <c:pt idx="50">
                  <c:v>8705</c:v>
                </c:pt>
                <c:pt idx="51">
                  <c:v>8371</c:v>
                </c:pt>
                <c:pt idx="52">
                  <c:v>8948</c:v>
                </c:pt>
                <c:pt idx="53">
                  <c:v>9062</c:v>
                </c:pt>
                <c:pt idx="54">
                  <c:v>8978</c:v>
                </c:pt>
                <c:pt idx="55">
                  <c:v>9306</c:v>
                </c:pt>
                <c:pt idx="56">
                  <c:v>8596</c:v>
                </c:pt>
                <c:pt idx="57">
                  <c:v>9543</c:v>
                </c:pt>
                <c:pt idx="58">
                  <c:v>10752</c:v>
                </c:pt>
                <c:pt idx="59">
                  <c:v>8648</c:v>
                </c:pt>
                <c:pt idx="60">
                  <c:v>8583</c:v>
                </c:pt>
                <c:pt idx="61">
                  <c:v>9044</c:v>
                </c:pt>
                <c:pt idx="62">
                  <c:v>8909</c:v>
                </c:pt>
                <c:pt idx="63">
                  <c:v>9966</c:v>
                </c:pt>
                <c:pt idx="64">
                  <c:v>10168</c:v>
                </c:pt>
                <c:pt idx="65">
                  <c:v>9265</c:v>
                </c:pt>
                <c:pt idx="66">
                  <c:v>10057</c:v>
                </c:pt>
                <c:pt idx="67">
                  <c:v>10128</c:v>
                </c:pt>
                <c:pt idx="68">
                  <c:v>9782</c:v>
                </c:pt>
                <c:pt idx="69">
                  <c:v>10433</c:v>
                </c:pt>
                <c:pt idx="70">
                  <c:v>11010</c:v>
                </c:pt>
                <c:pt idx="71">
                  <c:v>9415</c:v>
                </c:pt>
                <c:pt idx="72">
                  <c:v>9567</c:v>
                </c:pt>
                <c:pt idx="73">
                  <c:v>10118</c:v>
                </c:pt>
                <c:pt idx="74">
                  <c:v>10118</c:v>
                </c:pt>
                <c:pt idx="75">
                  <c:v>10588</c:v>
                </c:pt>
                <c:pt idx="76">
                  <c:v>11128</c:v>
                </c:pt>
                <c:pt idx="77">
                  <c:v>11155</c:v>
                </c:pt>
                <c:pt idx="78">
                  <c:v>11309</c:v>
                </c:pt>
                <c:pt idx="79">
                  <c:v>11087</c:v>
                </c:pt>
                <c:pt idx="80">
                  <c:v>11461</c:v>
                </c:pt>
                <c:pt idx="81">
                  <c:v>11497</c:v>
                </c:pt>
                <c:pt idx="82">
                  <c:v>11904</c:v>
                </c:pt>
                <c:pt idx="83">
                  <c:v>10067</c:v>
                </c:pt>
                <c:pt idx="84">
                  <c:v>9833</c:v>
                </c:pt>
                <c:pt idx="85">
                  <c:v>10150</c:v>
                </c:pt>
                <c:pt idx="86">
                  <c:v>10398</c:v>
                </c:pt>
                <c:pt idx="87">
                  <c:v>10132</c:v>
                </c:pt>
                <c:pt idx="88">
                  <c:v>10446</c:v>
                </c:pt>
                <c:pt idx="89">
                  <c:v>10480</c:v>
                </c:pt>
                <c:pt idx="90">
                  <c:v>10777</c:v>
                </c:pt>
                <c:pt idx="91">
                  <c:v>10401</c:v>
                </c:pt>
                <c:pt idx="92">
                  <c:v>10951</c:v>
                </c:pt>
                <c:pt idx="93">
                  <c:v>11324</c:v>
                </c:pt>
                <c:pt idx="94">
                  <c:v>11165</c:v>
                </c:pt>
                <c:pt idx="95">
                  <c:v>10109</c:v>
                </c:pt>
                <c:pt idx="96">
                  <c:v>9170</c:v>
                </c:pt>
                <c:pt idx="97">
                  <c:v>9576</c:v>
                </c:pt>
                <c:pt idx="98">
                  <c:v>10180</c:v>
                </c:pt>
                <c:pt idx="99">
                  <c:v>10557</c:v>
                </c:pt>
                <c:pt idx="100">
                  <c:v>11072</c:v>
                </c:pt>
                <c:pt idx="101">
                  <c:v>11603</c:v>
                </c:pt>
                <c:pt idx="102">
                  <c:v>11911</c:v>
                </c:pt>
                <c:pt idx="103">
                  <c:v>11932</c:v>
                </c:pt>
                <c:pt idx="104">
                  <c:v>12024</c:v>
                </c:pt>
                <c:pt idx="105">
                  <c:v>11849</c:v>
                </c:pt>
                <c:pt idx="106">
                  <c:v>12271</c:v>
                </c:pt>
                <c:pt idx="107">
                  <c:v>11323</c:v>
                </c:pt>
                <c:pt idx="108">
                  <c:v>10976</c:v>
                </c:pt>
                <c:pt idx="109">
                  <c:v>10872</c:v>
                </c:pt>
                <c:pt idx="110">
                  <c:v>11713</c:v>
                </c:pt>
                <c:pt idx="111">
                  <c:v>11342</c:v>
                </c:pt>
                <c:pt idx="112">
                  <c:v>12905</c:v>
                </c:pt>
                <c:pt idx="113">
                  <c:v>13676</c:v>
                </c:pt>
                <c:pt idx="114">
                  <c:v>13002</c:v>
                </c:pt>
                <c:pt idx="115">
                  <c:v>12888</c:v>
                </c:pt>
                <c:pt idx="116">
                  <c:v>13077</c:v>
                </c:pt>
                <c:pt idx="117">
                  <c:v>13619</c:v>
                </c:pt>
                <c:pt idx="118">
                  <c:v>13639</c:v>
                </c:pt>
                <c:pt idx="119">
                  <c:v>11713</c:v>
                </c:pt>
                <c:pt idx="120">
                  <c:v>12082</c:v>
                </c:pt>
                <c:pt idx="121">
                  <c:v>12459</c:v>
                </c:pt>
                <c:pt idx="122">
                  <c:v>12854</c:v>
                </c:pt>
                <c:pt idx="123">
                  <c:v>12555</c:v>
                </c:pt>
                <c:pt idx="124">
                  <c:v>13348</c:v>
                </c:pt>
                <c:pt idx="125">
                  <c:v>13268</c:v>
                </c:pt>
                <c:pt idx="126">
                  <c:v>14237</c:v>
                </c:pt>
                <c:pt idx="127">
                  <c:v>14462</c:v>
                </c:pt>
                <c:pt idx="128">
                  <c:v>14017</c:v>
                </c:pt>
                <c:pt idx="129">
                  <c:v>15432</c:v>
                </c:pt>
                <c:pt idx="130">
                  <c:v>16020</c:v>
                </c:pt>
                <c:pt idx="131">
                  <c:v>13280</c:v>
                </c:pt>
                <c:pt idx="132">
                  <c:v>12827</c:v>
                </c:pt>
                <c:pt idx="133">
                  <c:v>13022</c:v>
                </c:pt>
                <c:pt idx="134">
                  <c:v>13295</c:v>
                </c:pt>
                <c:pt idx="135">
                  <c:v>13388</c:v>
                </c:pt>
                <c:pt idx="136">
                  <c:v>13810</c:v>
                </c:pt>
                <c:pt idx="137">
                  <c:v>13749</c:v>
                </c:pt>
                <c:pt idx="138">
                  <c:v>14046</c:v>
                </c:pt>
                <c:pt idx="139">
                  <c:v>14421</c:v>
                </c:pt>
                <c:pt idx="140">
                  <c:v>13518</c:v>
                </c:pt>
                <c:pt idx="141">
                  <c:v>14574</c:v>
                </c:pt>
                <c:pt idx="142">
                  <c:v>14112</c:v>
                </c:pt>
                <c:pt idx="143">
                  <c:v>12046</c:v>
                </c:pt>
                <c:pt idx="144">
                  <c:v>12358</c:v>
                </c:pt>
                <c:pt idx="145">
                  <c:v>12734</c:v>
                </c:pt>
                <c:pt idx="146">
                  <c:v>12895</c:v>
                </c:pt>
                <c:pt idx="147">
                  <c:v>8020</c:v>
                </c:pt>
                <c:pt idx="148">
                  <c:v>10663</c:v>
                </c:pt>
                <c:pt idx="149">
                  <c:v>11514</c:v>
                </c:pt>
                <c:pt idx="150">
                  <c:v>12503</c:v>
                </c:pt>
                <c:pt idx="151">
                  <c:v>13071</c:v>
                </c:pt>
                <c:pt idx="152">
                  <c:v>13153</c:v>
                </c:pt>
                <c:pt idx="153">
                  <c:v>13739</c:v>
                </c:pt>
                <c:pt idx="154">
                  <c:v>13854</c:v>
                </c:pt>
                <c:pt idx="155">
                  <c:v>12486</c:v>
                </c:pt>
                <c:pt idx="156">
                  <c:v>11531</c:v>
                </c:pt>
                <c:pt idx="157">
                  <c:v>12494</c:v>
                </c:pt>
                <c:pt idx="158">
                  <c:v>13859</c:v>
                </c:pt>
                <c:pt idx="159">
                  <c:v>13401</c:v>
                </c:pt>
                <c:pt idx="160">
                  <c:v>14233</c:v>
                </c:pt>
                <c:pt idx="161">
                  <c:v>13641</c:v>
                </c:pt>
                <c:pt idx="162">
                  <c:v>13535</c:v>
                </c:pt>
                <c:pt idx="163">
                  <c:v>14774</c:v>
                </c:pt>
                <c:pt idx="164">
                  <c:v>14360</c:v>
                </c:pt>
                <c:pt idx="165">
                  <c:v>14386</c:v>
                </c:pt>
                <c:pt idx="166">
                  <c:v>14876</c:v>
                </c:pt>
                <c:pt idx="167">
                  <c:v>13774</c:v>
                </c:pt>
                <c:pt idx="168">
                  <c:v>13951</c:v>
                </c:pt>
                <c:pt idx="169">
                  <c:v>14063</c:v>
                </c:pt>
                <c:pt idx="170">
                  <c:v>15912</c:v>
                </c:pt>
                <c:pt idx="171">
                  <c:v>15090</c:v>
                </c:pt>
                <c:pt idx="172">
                  <c:v>17440</c:v>
                </c:pt>
                <c:pt idx="173">
                  <c:v>17561</c:v>
                </c:pt>
                <c:pt idx="174">
                  <c:v>18980</c:v>
                </c:pt>
                <c:pt idx="175">
                  <c:v>19523</c:v>
                </c:pt>
                <c:pt idx="176">
                  <c:v>18335</c:v>
                </c:pt>
                <c:pt idx="177">
                  <c:v>18704</c:v>
                </c:pt>
                <c:pt idx="178">
                  <c:v>19335</c:v>
                </c:pt>
                <c:pt idx="179">
                  <c:v>16638</c:v>
                </c:pt>
                <c:pt idx="180">
                  <c:v>16997</c:v>
                </c:pt>
                <c:pt idx="181">
                  <c:v>16038</c:v>
                </c:pt>
                <c:pt idx="182">
                  <c:v>17331</c:v>
                </c:pt>
                <c:pt idx="183">
                  <c:v>17025</c:v>
                </c:pt>
                <c:pt idx="184">
                  <c:v>17925</c:v>
                </c:pt>
                <c:pt idx="185">
                  <c:v>17110</c:v>
                </c:pt>
                <c:pt idx="186">
                  <c:v>18068</c:v>
                </c:pt>
                <c:pt idx="187">
                  <c:v>18229</c:v>
                </c:pt>
                <c:pt idx="188">
                  <c:v>17796</c:v>
                </c:pt>
                <c:pt idx="189">
                  <c:v>18876</c:v>
                </c:pt>
                <c:pt idx="190">
                  <c:v>18811</c:v>
                </c:pt>
                <c:pt idx="191">
                  <c:v>16192</c:v>
                </c:pt>
                <c:pt idx="192">
                  <c:v>16504</c:v>
                </c:pt>
                <c:pt idx="193">
                  <c:v>16500</c:v>
                </c:pt>
                <c:pt idx="194">
                  <c:v>16663</c:v>
                </c:pt>
                <c:pt idx="195">
                  <c:v>16619</c:v>
                </c:pt>
                <c:pt idx="196">
                  <c:v>17052</c:v>
                </c:pt>
                <c:pt idx="197">
                  <c:v>16763</c:v>
                </c:pt>
                <c:pt idx="198">
                  <c:v>17146</c:v>
                </c:pt>
                <c:pt idx="199">
                  <c:v>17305</c:v>
                </c:pt>
                <c:pt idx="200">
                  <c:v>16226</c:v>
                </c:pt>
                <c:pt idx="201">
                  <c:v>16993</c:v>
                </c:pt>
                <c:pt idx="202">
                  <c:v>17178</c:v>
                </c:pt>
                <c:pt idx="203">
                  <c:v>14850</c:v>
                </c:pt>
                <c:pt idx="204">
                  <c:v>15677</c:v>
                </c:pt>
                <c:pt idx="205">
                  <c:v>15507</c:v>
                </c:pt>
                <c:pt idx="206">
                  <c:v>16284</c:v>
                </c:pt>
                <c:pt idx="207">
                  <c:v>15600</c:v>
                </c:pt>
                <c:pt idx="208">
                  <c:v>17052</c:v>
                </c:pt>
                <c:pt idx="209">
                  <c:v>16920</c:v>
                </c:pt>
                <c:pt idx="210">
                  <c:v>17334</c:v>
                </c:pt>
                <c:pt idx="211">
                  <c:v>17161</c:v>
                </c:pt>
                <c:pt idx="212">
                  <c:v>17233</c:v>
                </c:pt>
                <c:pt idx="213">
                  <c:v>18068</c:v>
                </c:pt>
                <c:pt idx="214">
                  <c:v>17457</c:v>
                </c:pt>
                <c:pt idx="215">
                  <c:v>15560</c:v>
                </c:pt>
                <c:pt idx="216">
                  <c:v>15654</c:v>
                </c:pt>
              </c:numCache>
            </c:numRef>
          </c:val>
          <c:smooth val="0"/>
          <c:extLst>
            <c:ext xmlns:c16="http://schemas.microsoft.com/office/drawing/2014/chart" uri="{C3380CC4-5D6E-409C-BE32-E72D297353CC}">
              <c16:uniqueId val="{00000003-80B5-4FA4-8A75-29F4B2C88D65}"/>
            </c:ext>
          </c:extLst>
        </c:ser>
        <c:dLbls>
          <c:showLegendKey val="0"/>
          <c:showVal val="0"/>
          <c:showCatName val="0"/>
          <c:showSerName val="0"/>
          <c:showPercent val="0"/>
          <c:showBubbleSize val="0"/>
        </c:dLbls>
        <c:marker val="1"/>
        <c:smooth val="0"/>
        <c:axId val="938758320"/>
        <c:axId val="938757840"/>
      </c:lineChart>
      <c:dateAx>
        <c:axId val="93875160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crossAx val="938764560"/>
        <c:crosses val="autoZero"/>
        <c:auto val="1"/>
        <c:lblOffset val="100"/>
        <c:baseTimeUnit val="months"/>
        <c:majorUnit val="12"/>
        <c:majorTimeUnit val="months"/>
      </c:dateAx>
      <c:valAx>
        <c:axId val="938764560"/>
        <c:scaling>
          <c:orientation val="minMax"/>
          <c:max val="105000"/>
          <c:min val="0"/>
        </c:scaling>
        <c:delete val="0"/>
        <c:axPos val="l"/>
        <c:title>
          <c:tx>
            <c:rich>
              <a:bodyPr rot="-5400000" spcFirstLastPara="1" vertOverflow="ellipsis" vert="horz" wrap="square" anchor="ctr" anchorCtr="1"/>
              <a:lstStyle/>
              <a:p>
                <a:pPr>
                  <a:defRPr sz="700" b="0" i="0" u="none" strike="noStrike" kern="1200" baseline="0">
                    <a:solidFill>
                      <a:schemeClr val="bg1"/>
                    </a:solidFill>
                    <a:latin typeface="+mn-lt"/>
                    <a:ea typeface="+mn-ea"/>
                    <a:cs typeface="+mn-cs"/>
                  </a:defRPr>
                </a:pPr>
                <a:r>
                  <a:rPr lang="en-ZA"/>
                  <a:t>Volume of transported goods (millions)</a:t>
                </a:r>
              </a:p>
            </c:rich>
          </c:tx>
          <c:overlay val="0"/>
          <c:spPr>
            <a:noFill/>
            <a:ln>
              <a:noFill/>
            </a:ln>
            <a:effectLst/>
          </c:spPr>
          <c:txPr>
            <a:bodyPr rot="-540000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crossAx val="938751600"/>
        <c:crosses val="autoZero"/>
        <c:crossBetween val="between"/>
        <c:dispUnits>
          <c:builtInUnit val="thousands"/>
        </c:dispUnits>
      </c:valAx>
      <c:valAx>
        <c:axId val="938757840"/>
        <c:scaling>
          <c:orientation val="minMax"/>
          <c:max val="22000"/>
          <c:min val="0"/>
        </c:scaling>
        <c:delete val="0"/>
        <c:axPos val="r"/>
        <c:title>
          <c:tx>
            <c:rich>
              <a:bodyPr rot="-5400000" spcFirstLastPara="1" vertOverflow="ellipsis" vert="horz" wrap="square" anchor="ctr" anchorCtr="1"/>
              <a:lstStyle/>
              <a:p>
                <a:pPr>
                  <a:defRPr sz="700" b="0" i="0" u="none" strike="noStrike" kern="1200" baseline="0">
                    <a:solidFill>
                      <a:schemeClr val="bg1"/>
                    </a:solidFill>
                    <a:latin typeface="+mn-lt"/>
                    <a:ea typeface="+mn-ea"/>
                    <a:cs typeface="+mn-cs"/>
                  </a:defRPr>
                </a:pPr>
                <a:r>
                  <a:rPr lang="en-ZA"/>
                  <a:t>Income (R Billions)</a:t>
                </a:r>
              </a:p>
            </c:rich>
          </c:tx>
          <c:overlay val="0"/>
          <c:spPr>
            <a:noFill/>
            <a:ln>
              <a:noFill/>
            </a:ln>
            <a:effectLst/>
          </c:spPr>
          <c:txPr>
            <a:bodyPr rot="-540000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ZA"/>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crossAx val="938758320"/>
        <c:crosses val="max"/>
        <c:crossBetween val="between"/>
        <c:dispUnits>
          <c:builtInUnit val="thousands"/>
        </c:dispUnits>
      </c:valAx>
      <c:dateAx>
        <c:axId val="938758320"/>
        <c:scaling>
          <c:orientation val="minMax"/>
        </c:scaling>
        <c:delete val="1"/>
        <c:axPos val="b"/>
        <c:numFmt formatCode="mmm\-yy" sourceLinked="1"/>
        <c:majorTickMark val="out"/>
        <c:minorTickMark val="none"/>
        <c:tickLblPos val="nextTo"/>
        <c:crossAx val="938757840"/>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700">
          <a:solidFill>
            <a:schemeClr val="bg1"/>
          </a:solidFill>
        </a:defRPr>
      </a:pPr>
      <a:endParaRPr lang="en-US"/>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960" b="0" i="0" u="none" strike="noStrike" kern="1200" spc="0" baseline="0">
                <a:solidFill>
                  <a:schemeClr val="bg1"/>
                </a:solidFill>
                <a:latin typeface="+mn-lt"/>
                <a:ea typeface="+mn-ea"/>
                <a:cs typeface="+mn-cs"/>
              </a:defRPr>
            </a:pPr>
            <a:r>
              <a:rPr lang="en-US"/>
              <a:t>Seasonally adjusted passenger transportation income</a:t>
            </a:r>
          </a:p>
        </c:rich>
      </c:tx>
      <c:overlay val="0"/>
      <c:spPr>
        <a:noFill/>
        <a:ln>
          <a:noFill/>
        </a:ln>
        <a:effectLst/>
      </c:spPr>
      <c:txPr>
        <a:bodyPr rot="0" spcFirstLastPara="1" vertOverflow="ellipsis" vert="horz" wrap="square" anchor="ctr" anchorCtr="1"/>
        <a:lstStyle/>
        <a:p>
          <a:pPr>
            <a:defRPr sz="960" b="0" i="0" u="none" strike="noStrike" kern="1200" spc="0" baseline="0">
              <a:solidFill>
                <a:schemeClr val="bg1"/>
              </a:solidFill>
              <a:latin typeface="+mn-lt"/>
              <a:ea typeface="+mn-ea"/>
              <a:cs typeface="+mn-cs"/>
            </a:defRPr>
          </a:pPr>
          <a:endParaRPr lang="en-US"/>
        </a:p>
      </c:txPr>
    </c:title>
    <c:autoTitleDeleted val="0"/>
    <c:plotArea>
      <c:layout/>
      <c:barChart>
        <c:barDir val="col"/>
        <c:grouping val="clustered"/>
        <c:varyColors val="0"/>
        <c:ser>
          <c:idx val="0"/>
          <c:order val="0"/>
          <c:tx>
            <c:strRef>
              <c:f>'Freight and Passenger'!$A$36</c:f>
              <c:strCache>
                <c:ptCount val="1"/>
                <c:pt idx="0">
                  <c:v>Income for passenger transportation</c:v>
                </c:pt>
              </c:strCache>
            </c:strRef>
          </c:tx>
          <c:spPr>
            <a:solidFill>
              <a:schemeClr val="tx2">
                <a:lumMod val="60000"/>
                <a:lumOff val="40000"/>
              </a:schemeClr>
            </a:solidFill>
            <a:ln>
              <a:noFill/>
            </a:ln>
            <a:effectLst/>
          </c:spPr>
          <c:invertIfNegative val="0"/>
          <c:cat>
            <c:numRef>
              <c:f>'Freight and Passenger'!$N$34:$HJ$34</c:f>
              <c:numCache>
                <c:formatCode>mmm\-yy</c:formatCode>
                <c:ptCount val="205"/>
                <c:pt idx="0">
                  <c:v>39814</c:v>
                </c:pt>
                <c:pt idx="1">
                  <c:v>39845</c:v>
                </c:pt>
                <c:pt idx="2">
                  <c:v>39873</c:v>
                </c:pt>
                <c:pt idx="3">
                  <c:v>39904</c:v>
                </c:pt>
                <c:pt idx="4">
                  <c:v>39934</c:v>
                </c:pt>
                <c:pt idx="5">
                  <c:v>39965</c:v>
                </c:pt>
                <c:pt idx="6">
                  <c:v>39995</c:v>
                </c:pt>
                <c:pt idx="7">
                  <c:v>40026</c:v>
                </c:pt>
                <c:pt idx="8">
                  <c:v>40057</c:v>
                </c:pt>
                <c:pt idx="9">
                  <c:v>40087</c:v>
                </c:pt>
                <c:pt idx="10">
                  <c:v>40118</c:v>
                </c:pt>
                <c:pt idx="11">
                  <c:v>40148</c:v>
                </c:pt>
                <c:pt idx="12">
                  <c:v>40179</c:v>
                </c:pt>
                <c:pt idx="13">
                  <c:v>40210</c:v>
                </c:pt>
                <c:pt idx="14">
                  <c:v>40238</c:v>
                </c:pt>
                <c:pt idx="15">
                  <c:v>40269</c:v>
                </c:pt>
                <c:pt idx="16">
                  <c:v>40299</c:v>
                </c:pt>
                <c:pt idx="17">
                  <c:v>40330</c:v>
                </c:pt>
                <c:pt idx="18">
                  <c:v>40360</c:v>
                </c:pt>
                <c:pt idx="19">
                  <c:v>40391</c:v>
                </c:pt>
                <c:pt idx="20">
                  <c:v>40422</c:v>
                </c:pt>
                <c:pt idx="21">
                  <c:v>40452</c:v>
                </c:pt>
                <c:pt idx="22">
                  <c:v>40483</c:v>
                </c:pt>
                <c:pt idx="23">
                  <c:v>40513</c:v>
                </c:pt>
                <c:pt idx="24">
                  <c:v>40544</c:v>
                </c:pt>
                <c:pt idx="25">
                  <c:v>40575</c:v>
                </c:pt>
                <c:pt idx="26">
                  <c:v>40603</c:v>
                </c:pt>
                <c:pt idx="27">
                  <c:v>40634</c:v>
                </c:pt>
                <c:pt idx="28">
                  <c:v>40664</c:v>
                </c:pt>
                <c:pt idx="29">
                  <c:v>40695</c:v>
                </c:pt>
                <c:pt idx="30">
                  <c:v>40725</c:v>
                </c:pt>
                <c:pt idx="31">
                  <c:v>40756</c:v>
                </c:pt>
                <c:pt idx="32">
                  <c:v>40787</c:v>
                </c:pt>
                <c:pt idx="33">
                  <c:v>40817</c:v>
                </c:pt>
                <c:pt idx="34">
                  <c:v>40848</c:v>
                </c:pt>
                <c:pt idx="35">
                  <c:v>40878</c:v>
                </c:pt>
                <c:pt idx="36">
                  <c:v>40909</c:v>
                </c:pt>
                <c:pt idx="37">
                  <c:v>40940</c:v>
                </c:pt>
                <c:pt idx="38">
                  <c:v>40969</c:v>
                </c:pt>
                <c:pt idx="39">
                  <c:v>41000</c:v>
                </c:pt>
                <c:pt idx="40">
                  <c:v>41030</c:v>
                </c:pt>
                <c:pt idx="41">
                  <c:v>41061</c:v>
                </c:pt>
                <c:pt idx="42">
                  <c:v>41091</c:v>
                </c:pt>
                <c:pt idx="43">
                  <c:v>41122</c:v>
                </c:pt>
                <c:pt idx="44">
                  <c:v>41153</c:v>
                </c:pt>
                <c:pt idx="45">
                  <c:v>41183</c:v>
                </c:pt>
                <c:pt idx="46">
                  <c:v>41214</c:v>
                </c:pt>
                <c:pt idx="47">
                  <c:v>41244</c:v>
                </c:pt>
                <c:pt idx="48">
                  <c:v>41275</c:v>
                </c:pt>
                <c:pt idx="49">
                  <c:v>41306</c:v>
                </c:pt>
                <c:pt idx="50">
                  <c:v>41334</c:v>
                </c:pt>
                <c:pt idx="51">
                  <c:v>41365</c:v>
                </c:pt>
                <c:pt idx="52">
                  <c:v>41395</c:v>
                </c:pt>
                <c:pt idx="53">
                  <c:v>41426</c:v>
                </c:pt>
                <c:pt idx="54">
                  <c:v>41456</c:v>
                </c:pt>
                <c:pt idx="55">
                  <c:v>41487</c:v>
                </c:pt>
                <c:pt idx="56">
                  <c:v>41518</c:v>
                </c:pt>
                <c:pt idx="57">
                  <c:v>41548</c:v>
                </c:pt>
                <c:pt idx="58">
                  <c:v>41579</c:v>
                </c:pt>
                <c:pt idx="59">
                  <c:v>41609</c:v>
                </c:pt>
                <c:pt idx="60">
                  <c:v>41640</c:v>
                </c:pt>
                <c:pt idx="61">
                  <c:v>41671</c:v>
                </c:pt>
                <c:pt idx="62">
                  <c:v>41699</c:v>
                </c:pt>
                <c:pt idx="63">
                  <c:v>41730</c:v>
                </c:pt>
                <c:pt idx="64">
                  <c:v>41760</c:v>
                </c:pt>
                <c:pt idx="65">
                  <c:v>41791</c:v>
                </c:pt>
                <c:pt idx="66">
                  <c:v>41821</c:v>
                </c:pt>
                <c:pt idx="67">
                  <c:v>41852</c:v>
                </c:pt>
                <c:pt idx="68">
                  <c:v>41883</c:v>
                </c:pt>
                <c:pt idx="69">
                  <c:v>41913</c:v>
                </c:pt>
                <c:pt idx="70">
                  <c:v>41944</c:v>
                </c:pt>
                <c:pt idx="71">
                  <c:v>41974</c:v>
                </c:pt>
                <c:pt idx="72">
                  <c:v>42005</c:v>
                </c:pt>
                <c:pt idx="73">
                  <c:v>42036</c:v>
                </c:pt>
                <c:pt idx="74">
                  <c:v>42064</c:v>
                </c:pt>
                <c:pt idx="75">
                  <c:v>42095</c:v>
                </c:pt>
                <c:pt idx="76">
                  <c:v>42125</c:v>
                </c:pt>
                <c:pt idx="77">
                  <c:v>42156</c:v>
                </c:pt>
                <c:pt idx="78">
                  <c:v>42186</c:v>
                </c:pt>
                <c:pt idx="79">
                  <c:v>42217</c:v>
                </c:pt>
                <c:pt idx="80">
                  <c:v>42248</c:v>
                </c:pt>
                <c:pt idx="81">
                  <c:v>42278</c:v>
                </c:pt>
                <c:pt idx="82">
                  <c:v>42309</c:v>
                </c:pt>
                <c:pt idx="83">
                  <c:v>42339</c:v>
                </c:pt>
                <c:pt idx="84">
                  <c:v>42370</c:v>
                </c:pt>
                <c:pt idx="85">
                  <c:v>42401</c:v>
                </c:pt>
                <c:pt idx="86">
                  <c:v>42430</c:v>
                </c:pt>
                <c:pt idx="87">
                  <c:v>42461</c:v>
                </c:pt>
                <c:pt idx="88">
                  <c:v>42491</c:v>
                </c:pt>
                <c:pt idx="89">
                  <c:v>42522</c:v>
                </c:pt>
                <c:pt idx="90">
                  <c:v>42552</c:v>
                </c:pt>
                <c:pt idx="91">
                  <c:v>42583</c:v>
                </c:pt>
                <c:pt idx="92">
                  <c:v>42614</c:v>
                </c:pt>
                <c:pt idx="93">
                  <c:v>42644</c:v>
                </c:pt>
                <c:pt idx="94">
                  <c:v>42675</c:v>
                </c:pt>
                <c:pt idx="95">
                  <c:v>42705</c:v>
                </c:pt>
                <c:pt idx="96">
                  <c:v>42736</c:v>
                </c:pt>
                <c:pt idx="97">
                  <c:v>42767</c:v>
                </c:pt>
                <c:pt idx="98">
                  <c:v>42795</c:v>
                </c:pt>
                <c:pt idx="99">
                  <c:v>42826</c:v>
                </c:pt>
                <c:pt idx="100">
                  <c:v>42856</c:v>
                </c:pt>
                <c:pt idx="101">
                  <c:v>42887</c:v>
                </c:pt>
                <c:pt idx="102">
                  <c:v>42917</c:v>
                </c:pt>
                <c:pt idx="103">
                  <c:v>42948</c:v>
                </c:pt>
                <c:pt idx="104">
                  <c:v>42979</c:v>
                </c:pt>
                <c:pt idx="105">
                  <c:v>43009</c:v>
                </c:pt>
                <c:pt idx="106">
                  <c:v>43040</c:v>
                </c:pt>
                <c:pt idx="107">
                  <c:v>43070</c:v>
                </c:pt>
                <c:pt idx="108">
                  <c:v>43101</c:v>
                </c:pt>
                <c:pt idx="109">
                  <c:v>43132</c:v>
                </c:pt>
                <c:pt idx="110">
                  <c:v>43160</c:v>
                </c:pt>
                <c:pt idx="111">
                  <c:v>43191</c:v>
                </c:pt>
                <c:pt idx="112">
                  <c:v>43221</c:v>
                </c:pt>
                <c:pt idx="113">
                  <c:v>43252</c:v>
                </c:pt>
                <c:pt idx="114">
                  <c:v>43282</c:v>
                </c:pt>
                <c:pt idx="115">
                  <c:v>43313</c:v>
                </c:pt>
                <c:pt idx="116">
                  <c:v>43344</c:v>
                </c:pt>
                <c:pt idx="117">
                  <c:v>43374</c:v>
                </c:pt>
                <c:pt idx="118">
                  <c:v>43405</c:v>
                </c:pt>
                <c:pt idx="119">
                  <c:v>43435</c:v>
                </c:pt>
                <c:pt idx="120">
                  <c:v>43466</c:v>
                </c:pt>
                <c:pt idx="121">
                  <c:v>43497</c:v>
                </c:pt>
                <c:pt idx="122">
                  <c:v>43525</c:v>
                </c:pt>
                <c:pt idx="123">
                  <c:v>43556</c:v>
                </c:pt>
                <c:pt idx="124">
                  <c:v>43586</c:v>
                </c:pt>
                <c:pt idx="125">
                  <c:v>43617</c:v>
                </c:pt>
                <c:pt idx="126">
                  <c:v>43647</c:v>
                </c:pt>
                <c:pt idx="127">
                  <c:v>43678</c:v>
                </c:pt>
                <c:pt idx="128">
                  <c:v>43709</c:v>
                </c:pt>
                <c:pt idx="129">
                  <c:v>43739</c:v>
                </c:pt>
                <c:pt idx="130">
                  <c:v>43770</c:v>
                </c:pt>
                <c:pt idx="131">
                  <c:v>43800</c:v>
                </c:pt>
                <c:pt idx="132">
                  <c:v>43831</c:v>
                </c:pt>
                <c:pt idx="133">
                  <c:v>43862</c:v>
                </c:pt>
                <c:pt idx="134">
                  <c:v>43891</c:v>
                </c:pt>
                <c:pt idx="135">
                  <c:v>43922</c:v>
                </c:pt>
                <c:pt idx="136">
                  <c:v>43952</c:v>
                </c:pt>
                <c:pt idx="137">
                  <c:v>43983</c:v>
                </c:pt>
                <c:pt idx="138">
                  <c:v>44013</c:v>
                </c:pt>
                <c:pt idx="139">
                  <c:v>44044</c:v>
                </c:pt>
                <c:pt idx="140">
                  <c:v>44075</c:v>
                </c:pt>
                <c:pt idx="141">
                  <c:v>44105</c:v>
                </c:pt>
                <c:pt idx="142">
                  <c:v>44136</c:v>
                </c:pt>
                <c:pt idx="143">
                  <c:v>44166</c:v>
                </c:pt>
                <c:pt idx="144">
                  <c:v>44197</c:v>
                </c:pt>
                <c:pt idx="145">
                  <c:v>44228</c:v>
                </c:pt>
                <c:pt idx="146">
                  <c:v>44256</c:v>
                </c:pt>
                <c:pt idx="147">
                  <c:v>44287</c:v>
                </c:pt>
                <c:pt idx="148">
                  <c:v>44317</c:v>
                </c:pt>
                <c:pt idx="149">
                  <c:v>44348</c:v>
                </c:pt>
                <c:pt idx="150">
                  <c:v>44378</c:v>
                </c:pt>
                <c:pt idx="151">
                  <c:v>44409</c:v>
                </c:pt>
                <c:pt idx="152">
                  <c:v>44440</c:v>
                </c:pt>
                <c:pt idx="153">
                  <c:v>44470</c:v>
                </c:pt>
                <c:pt idx="154">
                  <c:v>44501</c:v>
                </c:pt>
                <c:pt idx="155">
                  <c:v>44531</c:v>
                </c:pt>
                <c:pt idx="156">
                  <c:v>44562</c:v>
                </c:pt>
                <c:pt idx="157">
                  <c:v>44593</c:v>
                </c:pt>
                <c:pt idx="158">
                  <c:v>44621</c:v>
                </c:pt>
                <c:pt idx="159">
                  <c:v>44652</c:v>
                </c:pt>
                <c:pt idx="160">
                  <c:v>44682</c:v>
                </c:pt>
                <c:pt idx="161">
                  <c:v>44713</c:v>
                </c:pt>
                <c:pt idx="162">
                  <c:v>44743</c:v>
                </c:pt>
                <c:pt idx="163">
                  <c:v>44774</c:v>
                </c:pt>
                <c:pt idx="164">
                  <c:v>44805</c:v>
                </c:pt>
                <c:pt idx="165">
                  <c:v>44835</c:v>
                </c:pt>
                <c:pt idx="166">
                  <c:v>44866</c:v>
                </c:pt>
                <c:pt idx="167">
                  <c:v>44896</c:v>
                </c:pt>
                <c:pt idx="168">
                  <c:v>44927</c:v>
                </c:pt>
                <c:pt idx="169">
                  <c:v>44958</c:v>
                </c:pt>
                <c:pt idx="170">
                  <c:v>44986</c:v>
                </c:pt>
                <c:pt idx="171">
                  <c:v>45017</c:v>
                </c:pt>
                <c:pt idx="172">
                  <c:v>45047</c:v>
                </c:pt>
                <c:pt idx="173">
                  <c:v>45078</c:v>
                </c:pt>
                <c:pt idx="174">
                  <c:v>45108</c:v>
                </c:pt>
                <c:pt idx="175">
                  <c:v>45139</c:v>
                </c:pt>
                <c:pt idx="176">
                  <c:v>45170</c:v>
                </c:pt>
                <c:pt idx="177">
                  <c:v>45200</c:v>
                </c:pt>
                <c:pt idx="178">
                  <c:v>45231</c:v>
                </c:pt>
                <c:pt idx="179">
                  <c:v>45261</c:v>
                </c:pt>
                <c:pt idx="180">
                  <c:v>45292</c:v>
                </c:pt>
                <c:pt idx="181">
                  <c:v>45323</c:v>
                </c:pt>
                <c:pt idx="182">
                  <c:v>45352</c:v>
                </c:pt>
                <c:pt idx="183">
                  <c:v>45383</c:v>
                </c:pt>
                <c:pt idx="184">
                  <c:v>45413</c:v>
                </c:pt>
                <c:pt idx="185">
                  <c:v>45444</c:v>
                </c:pt>
                <c:pt idx="186">
                  <c:v>45474</c:v>
                </c:pt>
                <c:pt idx="187">
                  <c:v>45505</c:v>
                </c:pt>
                <c:pt idx="188">
                  <c:v>45536</c:v>
                </c:pt>
                <c:pt idx="189">
                  <c:v>45566</c:v>
                </c:pt>
                <c:pt idx="190">
                  <c:v>45597</c:v>
                </c:pt>
                <c:pt idx="191">
                  <c:v>45627</c:v>
                </c:pt>
                <c:pt idx="192">
                  <c:v>45658</c:v>
                </c:pt>
                <c:pt idx="193">
                  <c:v>45689</c:v>
                </c:pt>
                <c:pt idx="194">
                  <c:v>45717</c:v>
                </c:pt>
                <c:pt idx="195">
                  <c:v>45748</c:v>
                </c:pt>
                <c:pt idx="196">
                  <c:v>45778</c:v>
                </c:pt>
                <c:pt idx="197">
                  <c:v>45809</c:v>
                </c:pt>
                <c:pt idx="198">
                  <c:v>45839</c:v>
                </c:pt>
                <c:pt idx="199">
                  <c:v>45870</c:v>
                </c:pt>
                <c:pt idx="200">
                  <c:v>45901</c:v>
                </c:pt>
                <c:pt idx="201">
                  <c:v>45931</c:v>
                </c:pt>
                <c:pt idx="202">
                  <c:v>45962</c:v>
                </c:pt>
                <c:pt idx="203">
                  <c:v>45992</c:v>
                </c:pt>
                <c:pt idx="204">
                  <c:v>46023</c:v>
                </c:pt>
              </c:numCache>
            </c:numRef>
          </c:cat>
          <c:val>
            <c:numRef>
              <c:f>'Freight and Passenger'!$N$36:$HJ$36</c:f>
              <c:numCache>
                <c:formatCode>General</c:formatCode>
                <c:ptCount val="205"/>
                <c:pt idx="0">
                  <c:v>0.57399999999999995</c:v>
                </c:pt>
                <c:pt idx="1">
                  <c:v>0.64400000000000002</c:v>
                </c:pt>
                <c:pt idx="2">
                  <c:v>0.63600000000000001</c:v>
                </c:pt>
                <c:pt idx="3">
                  <c:v>0.64500000000000002</c:v>
                </c:pt>
                <c:pt idx="4">
                  <c:v>0.64400000000000002</c:v>
                </c:pt>
                <c:pt idx="5">
                  <c:v>0.61799999999999999</c:v>
                </c:pt>
                <c:pt idx="6">
                  <c:v>0.64200000000000002</c:v>
                </c:pt>
                <c:pt idx="7">
                  <c:v>0.622</c:v>
                </c:pt>
                <c:pt idx="8">
                  <c:v>0.61499999999999999</c:v>
                </c:pt>
                <c:pt idx="9">
                  <c:v>0.63700000000000001</c:v>
                </c:pt>
                <c:pt idx="10">
                  <c:v>0.624</c:v>
                </c:pt>
                <c:pt idx="11">
                  <c:v>0.61299999999999999</c:v>
                </c:pt>
                <c:pt idx="12">
                  <c:v>0.60899999999999999</c:v>
                </c:pt>
                <c:pt idx="13">
                  <c:v>0.63400000000000001</c:v>
                </c:pt>
                <c:pt idx="14">
                  <c:v>0.623</c:v>
                </c:pt>
                <c:pt idx="15">
                  <c:v>0.70799999999999996</c:v>
                </c:pt>
                <c:pt idx="16">
                  <c:v>0.62</c:v>
                </c:pt>
                <c:pt idx="17">
                  <c:v>0.69899999999999995</c:v>
                </c:pt>
                <c:pt idx="18">
                  <c:v>0.73299999999999998</c:v>
                </c:pt>
                <c:pt idx="19">
                  <c:v>0.69099999999999995</c:v>
                </c:pt>
                <c:pt idx="20">
                  <c:v>0.69099999999999995</c:v>
                </c:pt>
                <c:pt idx="21">
                  <c:v>0.7</c:v>
                </c:pt>
                <c:pt idx="22">
                  <c:v>0.71899999999999997</c:v>
                </c:pt>
                <c:pt idx="23">
                  <c:v>0.72</c:v>
                </c:pt>
                <c:pt idx="24">
                  <c:v>0.72499999999999998</c:v>
                </c:pt>
                <c:pt idx="25">
                  <c:v>0.72799999999999998</c:v>
                </c:pt>
                <c:pt idx="26">
                  <c:v>0.75900000000000001</c:v>
                </c:pt>
                <c:pt idx="27">
                  <c:v>0.76100000000000001</c:v>
                </c:pt>
                <c:pt idx="28">
                  <c:v>0.755</c:v>
                </c:pt>
                <c:pt idx="29">
                  <c:v>0.76200000000000001</c:v>
                </c:pt>
                <c:pt idx="30">
                  <c:v>0.75700000000000001</c:v>
                </c:pt>
                <c:pt idx="31">
                  <c:v>0.77700000000000002</c:v>
                </c:pt>
                <c:pt idx="32">
                  <c:v>0.80500000000000005</c:v>
                </c:pt>
                <c:pt idx="33">
                  <c:v>0.76600000000000001</c:v>
                </c:pt>
                <c:pt idx="34">
                  <c:v>0.79600000000000004</c:v>
                </c:pt>
                <c:pt idx="35">
                  <c:v>0.81499999999999995</c:v>
                </c:pt>
                <c:pt idx="36">
                  <c:v>0.80600000000000005</c:v>
                </c:pt>
                <c:pt idx="37">
                  <c:v>0.8</c:v>
                </c:pt>
                <c:pt idx="38">
                  <c:v>0.78500000000000003</c:v>
                </c:pt>
                <c:pt idx="39">
                  <c:v>0.878</c:v>
                </c:pt>
                <c:pt idx="40">
                  <c:v>0.88200000000000001</c:v>
                </c:pt>
                <c:pt idx="41">
                  <c:v>0.872</c:v>
                </c:pt>
                <c:pt idx="42">
                  <c:v>0.86399999999999999</c:v>
                </c:pt>
                <c:pt idx="43">
                  <c:v>0.89300000000000002</c:v>
                </c:pt>
                <c:pt idx="44">
                  <c:v>0.89800000000000002</c:v>
                </c:pt>
                <c:pt idx="45">
                  <c:v>0.89300000000000002</c:v>
                </c:pt>
                <c:pt idx="46">
                  <c:v>0.90800000000000003</c:v>
                </c:pt>
                <c:pt idx="47">
                  <c:v>0.93500000000000005</c:v>
                </c:pt>
                <c:pt idx="48">
                  <c:v>0.92200000000000004</c:v>
                </c:pt>
                <c:pt idx="49">
                  <c:v>0.93700000000000006</c:v>
                </c:pt>
                <c:pt idx="50">
                  <c:v>0.91400000000000003</c:v>
                </c:pt>
                <c:pt idx="51">
                  <c:v>0.82299999999999995</c:v>
                </c:pt>
                <c:pt idx="52">
                  <c:v>0.72499999999999998</c:v>
                </c:pt>
                <c:pt idx="53">
                  <c:v>0.95199999999999996</c:v>
                </c:pt>
                <c:pt idx="54">
                  <c:v>0.95799999999999996</c:v>
                </c:pt>
                <c:pt idx="55">
                  <c:v>0.97399999999999998</c:v>
                </c:pt>
                <c:pt idx="56">
                  <c:v>0.94399999999999995</c:v>
                </c:pt>
                <c:pt idx="57">
                  <c:v>0.97699999999999998</c:v>
                </c:pt>
                <c:pt idx="58">
                  <c:v>0.97499999999999998</c:v>
                </c:pt>
                <c:pt idx="59">
                  <c:v>0.97299999999999998</c:v>
                </c:pt>
                <c:pt idx="60">
                  <c:v>1.018</c:v>
                </c:pt>
                <c:pt idx="61">
                  <c:v>1.006</c:v>
                </c:pt>
                <c:pt idx="62">
                  <c:v>1.008</c:v>
                </c:pt>
                <c:pt idx="63">
                  <c:v>1.054</c:v>
                </c:pt>
                <c:pt idx="64">
                  <c:v>1.0089999999999999</c:v>
                </c:pt>
                <c:pt idx="65">
                  <c:v>1.03</c:v>
                </c:pt>
                <c:pt idx="66">
                  <c:v>1.054</c:v>
                </c:pt>
                <c:pt idx="67">
                  <c:v>1.0269999999999999</c:v>
                </c:pt>
                <c:pt idx="68">
                  <c:v>1.0589999999999999</c:v>
                </c:pt>
                <c:pt idx="69">
                  <c:v>1.0840000000000001</c:v>
                </c:pt>
                <c:pt idx="70">
                  <c:v>1.056</c:v>
                </c:pt>
                <c:pt idx="71">
                  <c:v>1.0580000000000001</c:v>
                </c:pt>
                <c:pt idx="72">
                  <c:v>1.03</c:v>
                </c:pt>
                <c:pt idx="73">
                  <c:v>1.0549999999999999</c:v>
                </c:pt>
                <c:pt idx="74">
                  <c:v>1.0609999999999999</c:v>
                </c:pt>
                <c:pt idx="75">
                  <c:v>1.0349999999999999</c:v>
                </c:pt>
                <c:pt idx="76">
                  <c:v>1.054</c:v>
                </c:pt>
                <c:pt idx="77">
                  <c:v>1.0589999999999999</c:v>
                </c:pt>
                <c:pt idx="78">
                  <c:v>1.0780000000000001</c:v>
                </c:pt>
                <c:pt idx="79">
                  <c:v>1.06</c:v>
                </c:pt>
                <c:pt idx="80">
                  <c:v>1.0580000000000001</c:v>
                </c:pt>
                <c:pt idx="81">
                  <c:v>1.052</c:v>
                </c:pt>
                <c:pt idx="82">
                  <c:v>1.05</c:v>
                </c:pt>
                <c:pt idx="83">
                  <c:v>1.077</c:v>
                </c:pt>
                <c:pt idx="84">
                  <c:v>1.032</c:v>
                </c:pt>
                <c:pt idx="85">
                  <c:v>1.073</c:v>
                </c:pt>
                <c:pt idx="86">
                  <c:v>1.0740000000000001</c:v>
                </c:pt>
                <c:pt idx="87">
                  <c:v>1.075</c:v>
                </c:pt>
                <c:pt idx="88">
                  <c:v>1.0680000000000001</c:v>
                </c:pt>
                <c:pt idx="89">
                  <c:v>1.0720000000000001</c:v>
                </c:pt>
                <c:pt idx="90">
                  <c:v>1.04</c:v>
                </c:pt>
                <c:pt idx="91">
                  <c:v>1.0589999999999999</c:v>
                </c:pt>
                <c:pt idx="92">
                  <c:v>1.0780000000000001</c:v>
                </c:pt>
                <c:pt idx="93">
                  <c:v>1.0329999999999999</c:v>
                </c:pt>
                <c:pt idx="94">
                  <c:v>1.0629999999999999</c:v>
                </c:pt>
                <c:pt idx="95">
                  <c:v>1.075</c:v>
                </c:pt>
                <c:pt idx="96">
                  <c:v>1.0580000000000001</c:v>
                </c:pt>
                <c:pt idx="97">
                  <c:v>1.095</c:v>
                </c:pt>
                <c:pt idx="98">
                  <c:v>1.1000000000000001</c:v>
                </c:pt>
                <c:pt idx="99">
                  <c:v>1.048</c:v>
                </c:pt>
                <c:pt idx="100">
                  <c:v>1.075</c:v>
                </c:pt>
                <c:pt idx="101">
                  <c:v>1.0549999999999999</c:v>
                </c:pt>
                <c:pt idx="102">
                  <c:v>1.075</c:v>
                </c:pt>
                <c:pt idx="103">
                  <c:v>1.0760000000000001</c:v>
                </c:pt>
                <c:pt idx="104">
                  <c:v>1.0389999999999999</c:v>
                </c:pt>
                <c:pt idx="105">
                  <c:v>1.0449999999999999</c:v>
                </c:pt>
                <c:pt idx="106">
                  <c:v>1.052</c:v>
                </c:pt>
                <c:pt idx="107">
                  <c:v>1.0249999999999999</c:v>
                </c:pt>
                <c:pt idx="108">
                  <c:v>1.115</c:v>
                </c:pt>
                <c:pt idx="109">
                  <c:v>1.0529999999999999</c:v>
                </c:pt>
                <c:pt idx="110">
                  <c:v>1.04</c:v>
                </c:pt>
                <c:pt idx="111">
                  <c:v>0.97599999999999998</c:v>
                </c:pt>
                <c:pt idx="112">
                  <c:v>0.88</c:v>
                </c:pt>
                <c:pt idx="113">
                  <c:v>1.0489999999999999</c:v>
                </c:pt>
                <c:pt idx="114">
                  <c:v>1.0940000000000001</c:v>
                </c:pt>
                <c:pt idx="115">
                  <c:v>1.0249999999999999</c:v>
                </c:pt>
                <c:pt idx="116">
                  <c:v>0.996</c:v>
                </c:pt>
                <c:pt idx="117">
                  <c:v>1.0740000000000001</c:v>
                </c:pt>
                <c:pt idx="118">
                  <c:v>1.08</c:v>
                </c:pt>
                <c:pt idx="119">
                  <c:v>1.0660000000000001</c:v>
                </c:pt>
                <c:pt idx="120">
                  <c:v>1.0740000000000001</c:v>
                </c:pt>
                <c:pt idx="121">
                  <c:v>1.028</c:v>
                </c:pt>
                <c:pt idx="122">
                  <c:v>1.014</c:v>
                </c:pt>
                <c:pt idx="123">
                  <c:v>1.141</c:v>
                </c:pt>
                <c:pt idx="124">
                  <c:v>1.0589999999999999</c:v>
                </c:pt>
                <c:pt idx="125">
                  <c:v>1.034</c:v>
                </c:pt>
                <c:pt idx="126">
                  <c:v>1.0509999999999999</c:v>
                </c:pt>
                <c:pt idx="127">
                  <c:v>1.06</c:v>
                </c:pt>
                <c:pt idx="128">
                  <c:v>1.08</c:v>
                </c:pt>
                <c:pt idx="129">
                  <c:v>1.0920000000000001</c:v>
                </c:pt>
                <c:pt idx="130">
                  <c:v>1.0580000000000001</c:v>
                </c:pt>
                <c:pt idx="131">
                  <c:v>1.0469999999999999</c:v>
                </c:pt>
                <c:pt idx="132">
                  <c:v>1.05</c:v>
                </c:pt>
                <c:pt idx="133">
                  <c:v>1.048</c:v>
                </c:pt>
                <c:pt idx="134">
                  <c:v>0.874</c:v>
                </c:pt>
                <c:pt idx="135">
                  <c:v>0.21099999999999999</c:v>
                </c:pt>
                <c:pt idx="136">
                  <c:v>0.35699999999999998</c:v>
                </c:pt>
                <c:pt idx="137">
                  <c:v>0.43</c:v>
                </c:pt>
                <c:pt idx="138">
                  <c:v>0.47199999999999998</c:v>
                </c:pt>
                <c:pt idx="139">
                  <c:v>0.501</c:v>
                </c:pt>
                <c:pt idx="140">
                  <c:v>0.60699999999999998</c:v>
                </c:pt>
                <c:pt idx="141">
                  <c:v>0.63200000000000001</c:v>
                </c:pt>
                <c:pt idx="142">
                  <c:v>0.67200000000000004</c:v>
                </c:pt>
                <c:pt idx="143">
                  <c:v>0.71</c:v>
                </c:pt>
                <c:pt idx="144">
                  <c:v>0.67100000000000004</c:v>
                </c:pt>
                <c:pt idx="145">
                  <c:v>0.72299999999999998</c:v>
                </c:pt>
                <c:pt idx="146">
                  <c:v>0.80800000000000005</c:v>
                </c:pt>
                <c:pt idx="147">
                  <c:v>0.73099999999999998</c:v>
                </c:pt>
                <c:pt idx="148">
                  <c:v>0.77700000000000002</c:v>
                </c:pt>
                <c:pt idx="149">
                  <c:v>0.71599999999999997</c:v>
                </c:pt>
                <c:pt idx="150">
                  <c:v>0.67800000000000005</c:v>
                </c:pt>
                <c:pt idx="151">
                  <c:v>0.751</c:v>
                </c:pt>
                <c:pt idx="152">
                  <c:v>0.74</c:v>
                </c:pt>
                <c:pt idx="153">
                  <c:v>0.70199999999999996</c:v>
                </c:pt>
                <c:pt idx="154">
                  <c:v>0.75900000000000001</c:v>
                </c:pt>
                <c:pt idx="155">
                  <c:v>0.68300000000000005</c:v>
                </c:pt>
                <c:pt idx="156">
                  <c:v>0.71399999999999997</c:v>
                </c:pt>
                <c:pt idx="157">
                  <c:v>0.83499999999999996</c:v>
                </c:pt>
                <c:pt idx="158">
                  <c:v>0.89</c:v>
                </c:pt>
                <c:pt idx="159">
                  <c:v>0.875</c:v>
                </c:pt>
                <c:pt idx="160">
                  <c:v>0.84599999999999997</c:v>
                </c:pt>
                <c:pt idx="161">
                  <c:v>0.86399999999999999</c:v>
                </c:pt>
                <c:pt idx="162">
                  <c:v>0.87</c:v>
                </c:pt>
                <c:pt idx="163">
                  <c:v>0.874</c:v>
                </c:pt>
                <c:pt idx="164">
                  <c:v>0.877</c:v>
                </c:pt>
                <c:pt idx="165">
                  <c:v>0.85</c:v>
                </c:pt>
                <c:pt idx="166">
                  <c:v>0.91600000000000004</c:v>
                </c:pt>
                <c:pt idx="167">
                  <c:v>1.006</c:v>
                </c:pt>
                <c:pt idx="168">
                  <c:v>0.93</c:v>
                </c:pt>
                <c:pt idx="169">
                  <c:v>0.98799999999999999</c:v>
                </c:pt>
                <c:pt idx="170">
                  <c:v>1.028</c:v>
                </c:pt>
                <c:pt idx="171">
                  <c:v>0.91700000000000004</c:v>
                </c:pt>
                <c:pt idx="172">
                  <c:v>0.95</c:v>
                </c:pt>
                <c:pt idx="173">
                  <c:v>1.0049999999999999</c:v>
                </c:pt>
                <c:pt idx="174">
                  <c:v>0.95399999999999996</c:v>
                </c:pt>
                <c:pt idx="175">
                  <c:v>0.96399999999999997</c:v>
                </c:pt>
                <c:pt idx="176">
                  <c:v>1.004</c:v>
                </c:pt>
                <c:pt idx="177">
                  <c:v>0.97899999999999998</c:v>
                </c:pt>
                <c:pt idx="178">
                  <c:v>1.0349999999999999</c:v>
                </c:pt>
                <c:pt idx="179">
                  <c:v>1.0860000000000001</c:v>
                </c:pt>
                <c:pt idx="180">
                  <c:v>1.0569999999999999</c:v>
                </c:pt>
                <c:pt idx="181">
                  <c:v>1.0620000000000001</c:v>
                </c:pt>
                <c:pt idx="182">
                  <c:v>1.0640000000000001</c:v>
                </c:pt>
                <c:pt idx="183">
                  <c:v>1.075</c:v>
                </c:pt>
                <c:pt idx="184">
                  <c:v>1.054</c:v>
                </c:pt>
                <c:pt idx="185">
                  <c:v>1.0720000000000001</c:v>
                </c:pt>
                <c:pt idx="186">
                  <c:v>1.0620000000000001</c:v>
                </c:pt>
                <c:pt idx="187">
                  <c:v>1.05</c:v>
                </c:pt>
                <c:pt idx="188">
                  <c:v>1.0640000000000001</c:v>
                </c:pt>
                <c:pt idx="189">
                  <c:v>1.018</c:v>
                </c:pt>
                <c:pt idx="190">
                  <c:v>0.98799999999999999</c:v>
                </c:pt>
                <c:pt idx="191">
                  <c:v>1.018</c:v>
                </c:pt>
                <c:pt idx="192">
                  <c:v>1.0740000000000001</c:v>
                </c:pt>
                <c:pt idx="193">
                  <c:v>1.0529999999999999</c:v>
                </c:pt>
                <c:pt idx="194">
                  <c:v>1.0680000000000001</c:v>
                </c:pt>
                <c:pt idx="195">
                  <c:v>1.1180000000000001</c:v>
                </c:pt>
                <c:pt idx="196">
                  <c:v>1.0960000000000001</c:v>
                </c:pt>
                <c:pt idx="197">
                  <c:v>1.097</c:v>
                </c:pt>
                <c:pt idx="198">
                  <c:v>1.1519999999999999</c:v>
                </c:pt>
                <c:pt idx="199">
                  <c:v>1.1639999999999999</c:v>
                </c:pt>
                <c:pt idx="200">
                  <c:v>1.1479999999999999</c:v>
                </c:pt>
                <c:pt idx="201">
                  <c:v>1.173</c:v>
                </c:pt>
                <c:pt idx="202">
                  <c:v>1.161</c:v>
                </c:pt>
                <c:pt idx="203">
                  <c:v>1.157</c:v>
                </c:pt>
                <c:pt idx="204">
                  <c:v>1.1359999999999999</c:v>
                </c:pt>
              </c:numCache>
            </c:numRef>
          </c:val>
          <c:extLst>
            <c:ext xmlns:c16="http://schemas.microsoft.com/office/drawing/2014/chart" uri="{C3380CC4-5D6E-409C-BE32-E72D297353CC}">
              <c16:uniqueId val="{00000000-E5B6-4D3A-B2F3-29FA2E8F9B28}"/>
            </c:ext>
          </c:extLst>
        </c:ser>
        <c:dLbls>
          <c:showLegendKey val="0"/>
          <c:showVal val="0"/>
          <c:showCatName val="0"/>
          <c:showSerName val="0"/>
          <c:showPercent val="0"/>
          <c:showBubbleSize val="0"/>
        </c:dLbls>
        <c:gapWidth val="219"/>
        <c:axId val="1639459296"/>
        <c:axId val="1639461216"/>
      </c:barChart>
      <c:lineChart>
        <c:grouping val="standard"/>
        <c:varyColors val="0"/>
        <c:ser>
          <c:idx val="1"/>
          <c:order val="1"/>
          <c:tx>
            <c:strRef>
              <c:f>'Freight and Passenger'!$A$37</c:f>
              <c:strCache>
                <c:ptCount val="1"/>
                <c:pt idx="0">
                  <c:v>year-on-year percentage change</c:v>
                </c:pt>
              </c:strCache>
            </c:strRef>
          </c:tx>
          <c:spPr>
            <a:ln w="28575" cap="rnd">
              <a:solidFill>
                <a:srgbClr val="DC0037"/>
              </a:solidFill>
              <a:round/>
            </a:ln>
            <a:effectLst/>
          </c:spPr>
          <c:marker>
            <c:symbol val="none"/>
          </c:marker>
          <c:cat>
            <c:numRef>
              <c:f>'Freight and Passenger'!$N$34:$HJ$34</c:f>
              <c:numCache>
                <c:formatCode>mmm\-yy</c:formatCode>
                <c:ptCount val="205"/>
                <c:pt idx="0">
                  <c:v>39814</c:v>
                </c:pt>
                <c:pt idx="1">
                  <c:v>39845</c:v>
                </c:pt>
                <c:pt idx="2">
                  <c:v>39873</c:v>
                </c:pt>
                <c:pt idx="3">
                  <c:v>39904</c:v>
                </c:pt>
                <c:pt idx="4">
                  <c:v>39934</c:v>
                </c:pt>
                <c:pt idx="5">
                  <c:v>39965</c:v>
                </c:pt>
                <c:pt idx="6">
                  <c:v>39995</c:v>
                </c:pt>
                <c:pt idx="7">
                  <c:v>40026</c:v>
                </c:pt>
                <c:pt idx="8">
                  <c:v>40057</c:v>
                </c:pt>
                <c:pt idx="9">
                  <c:v>40087</c:v>
                </c:pt>
                <c:pt idx="10">
                  <c:v>40118</c:v>
                </c:pt>
                <c:pt idx="11">
                  <c:v>40148</c:v>
                </c:pt>
                <c:pt idx="12">
                  <c:v>40179</c:v>
                </c:pt>
                <c:pt idx="13">
                  <c:v>40210</c:v>
                </c:pt>
                <c:pt idx="14">
                  <c:v>40238</c:v>
                </c:pt>
                <c:pt idx="15">
                  <c:v>40269</c:v>
                </c:pt>
                <c:pt idx="16">
                  <c:v>40299</c:v>
                </c:pt>
                <c:pt idx="17">
                  <c:v>40330</c:v>
                </c:pt>
                <c:pt idx="18">
                  <c:v>40360</c:v>
                </c:pt>
                <c:pt idx="19">
                  <c:v>40391</c:v>
                </c:pt>
                <c:pt idx="20">
                  <c:v>40422</c:v>
                </c:pt>
                <c:pt idx="21">
                  <c:v>40452</c:v>
                </c:pt>
                <c:pt idx="22">
                  <c:v>40483</c:v>
                </c:pt>
                <c:pt idx="23">
                  <c:v>40513</c:v>
                </c:pt>
                <c:pt idx="24">
                  <c:v>40544</c:v>
                </c:pt>
                <c:pt idx="25">
                  <c:v>40575</c:v>
                </c:pt>
                <c:pt idx="26">
                  <c:v>40603</c:v>
                </c:pt>
                <c:pt idx="27">
                  <c:v>40634</c:v>
                </c:pt>
                <c:pt idx="28">
                  <c:v>40664</c:v>
                </c:pt>
                <c:pt idx="29">
                  <c:v>40695</c:v>
                </c:pt>
                <c:pt idx="30">
                  <c:v>40725</c:v>
                </c:pt>
                <c:pt idx="31">
                  <c:v>40756</c:v>
                </c:pt>
                <c:pt idx="32">
                  <c:v>40787</c:v>
                </c:pt>
                <c:pt idx="33">
                  <c:v>40817</c:v>
                </c:pt>
                <c:pt idx="34">
                  <c:v>40848</c:v>
                </c:pt>
                <c:pt idx="35">
                  <c:v>40878</c:v>
                </c:pt>
                <c:pt idx="36">
                  <c:v>40909</c:v>
                </c:pt>
                <c:pt idx="37">
                  <c:v>40940</c:v>
                </c:pt>
                <c:pt idx="38">
                  <c:v>40969</c:v>
                </c:pt>
                <c:pt idx="39">
                  <c:v>41000</c:v>
                </c:pt>
                <c:pt idx="40">
                  <c:v>41030</c:v>
                </c:pt>
                <c:pt idx="41">
                  <c:v>41061</c:v>
                </c:pt>
                <c:pt idx="42">
                  <c:v>41091</c:v>
                </c:pt>
                <c:pt idx="43">
                  <c:v>41122</c:v>
                </c:pt>
                <c:pt idx="44">
                  <c:v>41153</c:v>
                </c:pt>
                <c:pt idx="45">
                  <c:v>41183</c:v>
                </c:pt>
                <c:pt idx="46">
                  <c:v>41214</c:v>
                </c:pt>
                <c:pt idx="47">
                  <c:v>41244</c:v>
                </c:pt>
                <c:pt idx="48">
                  <c:v>41275</c:v>
                </c:pt>
                <c:pt idx="49">
                  <c:v>41306</c:v>
                </c:pt>
                <c:pt idx="50">
                  <c:v>41334</c:v>
                </c:pt>
                <c:pt idx="51">
                  <c:v>41365</c:v>
                </c:pt>
                <c:pt idx="52">
                  <c:v>41395</c:v>
                </c:pt>
                <c:pt idx="53">
                  <c:v>41426</c:v>
                </c:pt>
                <c:pt idx="54">
                  <c:v>41456</c:v>
                </c:pt>
                <c:pt idx="55">
                  <c:v>41487</c:v>
                </c:pt>
                <c:pt idx="56">
                  <c:v>41518</c:v>
                </c:pt>
                <c:pt idx="57">
                  <c:v>41548</c:v>
                </c:pt>
                <c:pt idx="58">
                  <c:v>41579</c:v>
                </c:pt>
                <c:pt idx="59">
                  <c:v>41609</c:v>
                </c:pt>
                <c:pt idx="60">
                  <c:v>41640</c:v>
                </c:pt>
                <c:pt idx="61">
                  <c:v>41671</c:v>
                </c:pt>
                <c:pt idx="62">
                  <c:v>41699</c:v>
                </c:pt>
                <c:pt idx="63">
                  <c:v>41730</c:v>
                </c:pt>
                <c:pt idx="64">
                  <c:v>41760</c:v>
                </c:pt>
                <c:pt idx="65">
                  <c:v>41791</c:v>
                </c:pt>
                <c:pt idx="66">
                  <c:v>41821</c:v>
                </c:pt>
                <c:pt idx="67">
                  <c:v>41852</c:v>
                </c:pt>
                <c:pt idx="68">
                  <c:v>41883</c:v>
                </c:pt>
                <c:pt idx="69">
                  <c:v>41913</c:v>
                </c:pt>
                <c:pt idx="70">
                  <c:v>41944</c:v>
                </c:pt>
                <c:pt idx="71">
                  <c:v>41974</c:v>
                </c:pt>
                <c:pt idx="72">
                  <c:v>42005</c:v>
                </c:pt>
                <c:pt idx="73">
                  <c:v>42036</c:v>
                </c:pt>
                <c:pt idx="74">
                  <c:v>42064</c:v>
                </c:pt>
                <c:pt idx="75">
                  <c:v>42095</c:v>
                </c:pt>
                <c:pt idx="76">
                  <c:v>42125</c:v>
                </c:pt>
                <c:pt idx="77">
                  <c:v>42156</c:v>
                </c:pt>
                <c:pt idx="78">
                  <c:v>42186</c:v>
                </c:pt>
                <c:pt idx="79">
                  <c:v>42217</c:v>
                </c:pt>
                <c:pt idx="80">
                  <c:v>42248</c:v>
                </c:pt>
                <c:pt idx="81">
                  <c:v>42278</c:v>
                </c:pt>
                <c:pt idx="82">
                  <c:v>42309</c:v>
                </c:pt>
                <c:pt idx="83">
                  <c:v>42339</c:v>
                </c:pt>
                <c:pt idx="84">
                  <c:v>42370</c:v>
                </c:pt>
                <c:pt idx="85">
                  <c:v>42401</c:v>
                </c:pt>
                <c:pt idx="86">
                  <c:v>42430</c:v>
                </c:pt>
                <c:pt idx="87">
                  <c:v>42461</c:v>
                </c:pt>
                <c:pt idx="88">
                  <c:v>42491</c:v>
                </c:pt>
                <c:pt idx="89">
                  <c:v>42522</c:v>
                </c:pt>
                <c:pt idx="90">
                  <c:v>42552</c:v>
                </c:pt>
                <c:pt idx="91">
                  <c:v>42583</c:v>
                </c:pt>
                <c:pt idx="92">
                  <c:v>42614</c:v>
                </c:pt>
                <c:pt idx="93">
                  <c:v>42644</c:v>
                </c:pt>
                <c:pt idx="94">
                  <c:v>42675</c:v>
                </c:pt>
                <c:pt idx="95">
                  <c:v>42705</c:v>
                </c:pt>
                <c:pt idx="96">
                  <c:v>42736</c:v>
                </c:pt>
                <c:pt idx="97">
                  <c:v>42767</c:v>
                </c:pt>
                <c:pt idx="98">
                  <c:v>42795</c:v>
                </c:pt>
                <c:pt idx="99">
                  <c:v>42826</c:v>
                </c:pt>
                <c:pt idx="100">
                  <c:v>42856</c:v>
                </c:pt>
                <c:pt idx="101">
                  <c:v>42887</c:v>
                </c:pt>
                <c:pt idx="102">
                  <c:v>42917</c:v>
                </c:pt>
                <c:pt idx="103">
                  <c:v>42948</c:v>
                </c:pt>
                <c:pt idx="104">
                  <c:v>42979</c:v>
                </c:pt>
                <c:pt idx="105">
                  <c:v>43009</c:v>
                </c:pt>
                <c:pt idx="106">
                  <c:v>43040</c:v>
                </c:pt>
                <c:pt idx="107">
                  <c:v>43070</c:v>
                </c:pt>
                <c:pt idx="108">
                  <c:v>43101</c:v>
                </c:pt>
                <c:pt idx="109">
                  <c:v>43132</c:v>
                </c:pt>
                <c:pt idx="110">
                  <c:v>43160</c:v>
                </c:pt>
                <c:pt idx="111">
                  <c:v>43191</c:v>
                </c:pt>
                <c:pt idx="112">
                  <c:v>43221</c:v>
                </c:pt>
                <c:pt idx="113">
                  <c:v>43252</c:v>
                </c:pt>
                <c:pt idx="114">
                  <c:v>43282</c:v>
                </c:pt>
                <c:pt idx="115">
                  <c:v>43313</c:v>
                </c:pt>
                <c:pt idx="116">
                  <c:v>43344</c:v>
                </c:pt>
                <c:pt idx="117">
                  <c:v>43374</c:v>
                </c:pt>
                <c:pt idx="118">
                  <c:v>43405</c:v>
                </c:pt>
                <c:pt idx="119">
                  <c:v>43435</c:v>
                </c:pt>
                <c:pt idx="120">
                  <c:v>43466</c:v>
                </c:pt>
                <c:pt idx="121">
                  <c:v>43497</c:v>
                </c:pt>
                <c:pt idx="122">
                  <c:v>43525</c:v>
                </c:pt>
                <c:pt idx="123">
                  <c:v>43556</c:v>
                </c:pt>
                <c:pt idx="124">
                  <c:v>43586</c:v>
                </c:pt>
                <c:pt idx="125">
                  <c:v>43617</c:v>
                </c:pt>
                <c:pt idx="126">
                  <c:v>43647</c:v>
                </c:pt>
                <c:pt idx="127">
                  <c:v>43678</c:v>
                </c:pt>
                <c:pt idx="128">
                  <c:v>43709</c:v>
                </c:pt>
                <c:pt idx="129">
                  <c:v>43739</c:v>
                </c:pt>
                <c:pt idx="130">
                  <c:v>43770</c:v>
                </c:pt>
                <c:pt idx="131">
                  <c:v>43800</c:v>
                </c:pt>
                <c:pt idx="132">
                  <c:v>43831</c:v>
                </c:pt>
                <c:pt idx="133">
                  <c:v>43862</c:v>
                </c:pt>
                <c:pt idx="134">
                  <c:v>43891</c:v>
                </c:pt>
                <c:pt idx="135">
                  <c:v>43922</c:v>
                </c:pt>
                <c:pt idx="136">
                  <c:v>43952</c:v>
                </c:pt>
                <c:pt idx="137">
                  <c:v>43983</c:v>
                </c:pt>
                <c:pt idx="138">
                  <c:v>44013</c:v>
                </c:pt>
                <c:pt idx="139">
                  <c:v>44044</c:v>
                </c:pt>
                <c:pt idx="140">
                  <c:v>44075</c:v>
                </c:pt>
                <c:pt idx="141">
                  <c:v>44105</c:v>
                </c:pt>
                <c:pt idx="142">
                  <c:v>44136</c:v>
                </c:pt>
                <c:pt idx="143">
                  <c:v>44166</c:v>
                </c:pt>
                <c:pt idx="144">
                  <c:v>44197</c:v>
                </c:pt>
                <c:pt idx="145">
                  <c:v>44228</c:v>
                </c:pt>
                <c:pt idx="146">
                  <c:v>44256</c:v>
                </c:pt>
                <c:pt idx="147">
                  <c:v>44287</c:v>
                </c:pt>
                <c:pt idx="148">
                  <c:v>44317</c:v>
                </c:pt>
                <c:pt idx="149">
                  <c:v>44348</c:v>
                </c:pt>
                <c:pt idx="150">
                  <c:v>44378</c:v>
                </c:pt>
                <c:pt idx="151">
                  <c:v>44409</c:v>
                </c:pt>
                <c:pt idx="152">
                  <c:v>44440</c:v>
                </c:pt>
                <c:pt idx="153">
                  <c:v>44470</c:v>
                </c:pt>
                <c:pt idx="154">
                  <c:v>44501</c:v>
                </c:pt>
                <c:pt idx="155">
                  <c:v>44531</c:v>
                </c:pt>
                <c:pt idx="156">
                  <c:v>44562</c:v>
                </c:pt>
                <c:pt idx="157">
                  <c:v>44593</c:v>
                </c:pt>
                <c:pt idx="158">
                  <c:v>44621</c:v>
                </c:pt>
                <c:pt idx="159">
                  <c:v>44652</c:v>
                </c:pt>
                <c:pt idx="160">
                  <c:v>44682</c:v>
                </c:pt>
                <c:pt idx="161">
                  <c:v>44713</c:v>
                </c:pt>
                <c:pt idx="162">
                  <c:v>44743</c:v>
                </c:pt>
                <c:pt idx="163">
                  <c:v>44774</c:v>
                </c:pt>
                <c:pt idx="164">
                  <c:v>44805</c:v>
                </c:pt>
                <c:pt idx="165">
                  <c:v>44835</c:v>
                </c:pt>
                <c:pt idx="166">
                  <c:v>44866</c:v>
                </c:pt>
                <c:pt idx="167">
                  <c:v>44896</c:v>
                </c:pt>
                <c:pt idx="168">
                  <c:v>44927</c:v>
                </c:pt>
                <c:pt idx="169">
                  <c:v>44958</c:v>
                </c:pt>
                <c:pt idx="170">
                  <c:v>44986</c:v>
                </c:pt>
                <c:pt idx="171">
                  <c:v>45017</c:v>
                </c:pt>
                <c:pt idx="172">
                  <c:v>45047</c:v>
                </c:pt>
                <c:pt idx="173">
                  <c:v>45078</c:v>
                </c:pt>
                <c:pt idx="174">
                  <c:v>45108</c:v>
                </c:pt>
                <c:pt idx="175">
                  <c:v>45139</c:v>
                </c:pt>
                <c:pt idx="176">
                  <c:v>45170</c:v>
                </c:pt>
                <c:pt idx="177">
                  <c:v>45200</c:v>
                </c:pt>
                <c:pt idx="178">
                  <c:v>45231</c:v>
                </c:pt>
                <c:pt idx="179">
                  <c:v>45261</c:v>
                </c:pt>
                <c:pt idx="180">
                  <c:v>45292</c:v>
                </c:pt>
                <c:pt idx="181">
                  <c:v>45323</c:v>
                </c:pt>
                <c:pt idx="182">
                  <c:v>45352</c:v>
                </c:pt>
                <c:pt idx="183">
                  <c:v>45383</c:v>
                </c:pt>
                <c:pt idx="184">
                  <c:v>45413</c:v>
                </c:pt>
                <c:pt idx="185">
                  <c:v>45444</c:v>
                </c:pt>
                <c:pt idx="186">
                  <c:v>45474</c:v>
                </c:pt>
                <c:pt idx="187">
                  <c:v>45505</c:v>
                </c:pt>
                <c:pt idx="188">
                  <c:v>45536</c:v>
                </c:pt>
                <c:pt idx="189">
                  <c:v>45566</c:v>
                </c:pt>
                <c:pt idx="190">
                  <c:v>45597</c:v>
                </c:pt>
                <c:pt idx="191">
                  <c:v>45627</c:v>
                </c:pt>
                <c:pt idx="192">
                  <c:v>45658</c:v>
                </c:pt>
                <c:pt idx="193">
                  <c:v>45689</c:v>
                </c:pt>
                <c:pt idx="194">
                  <c:v>45717</c:v>
                </c:pt>
                <c:pt idx="195">
                  <c:v>45748</c:v>
                </c:pt>
                <c:pt idx="196">
                  <c:v>45778</c:v>
                </c:pt>
                <c:pt idx="197">
                  <c:v>45809</c:v>
                </c:pt>
                <c:pt idx="198">
                  <c:v>45839</c:v>
                </c:pt>
                <c:pt idx="199">
                  <c:v>45870</c:v>
                </c:pt>
                <c:pt idx="200">
                  <c:v>45901</c:v>
                </c:pt>
                <c:pt idx="201">
                  <c:v>45931</c:v>
                </c:pt>
                <c:pt idx="202">
                  <c:v>45962</c:v>
                </c:pt>
                <c:pt idx="203">
                  <c:v>45992</c:v>
                </c:pt>
                <c:pt idx="204">
                  <c:v>46023</c:v>
                </c:pt>
              </c:numCache>
            </c:numRef>
          </c:cat>
          <c:val>
            <c:numRef>
              <c:f>'Freight and Passenger'!$N$37:$HJ$37</c:f>
              <c:numCache>
                <c:formatCode>0%</c:formatCode>
                <c:ptCount val="205"/>
                <c:pt idx="0">
                  <c:v>-4.9668874172185462E-2</c:v>
                </c:pt>
                <c:pt idx="1">
                  <c:v>7.1547420965058173E-2</c:v>
                </c:pt>
                <c:pt idx="2">
                  <c:v>0.10034602076124566</c:v>
                </c:pt>
                <c:pt idx="3">
                  <c:v>0.16636528028933095</c:v>
                </c:pt>
                <c:pt idx="4">
                  <c:v>0.17518248175182483</c:v>
                </c:pt>
                <c:pt idx="5">
                  <c:v>4.3918918918918859E-2</c:v>
                </c:pt>
                <c:pt idx="6">
                  <c:v>0.10499139414802072</c:v>
                </c:pt>
                <c:pt idx="7">
                  <c:v>1.6103059581320522E-3</c:v>
                </c:pt>
                <c:pt idx="8">
                  <c:v>-5.2388289676425281E-2</c:v>
                </c:pt>
                <c:pt idx="9">
                  <c:v>1.5723270440251014E-3</c:v>
                </c:pt>
                <c:pt idx="10">
                  <c:v>-4.784688995215336E-3</c:v>
                </c:pt>
                <c:pt idx="11">
                  <c:v>8.3038869257950454E-2</c:v>
                </c:pt>
                <c:pt idx="12">
                  <c:v>6.0975609756097615E-2</c:v>
                </c:pt>
                <c:pt idx="13">
                  <c:v>-1.552795031055898E-2</c:v>
                </c:pt>
                <c:pt idx="14">
                  <c:v>-2.0440251572327095E-2</c:v>
                </c:pt>
                <c:pt idx="15">
                  <c:v>9.7674418604651203E-2</c:v>
                </c:pt>
                <c:pt idx="16">
                  <c:v>-3.7267080745341574E-2</c:v>
                </c:pt>
                <c:pt idx="17">
                  <c:v>0.13106796116504849</c:v>
                </c:pt>
                <c:pt idx="18">
                  <c:v>0.14174454828660443</c:v>
                </c:pt>
                <c:pt idx="19">
                  <c:v>0.11093247588424426</c:v>
                </c:pt>
                <c:pt idx="20">
                  <c:v>0.12357723577235769</c:v>
                </c:pt>
                <c:pt idx="21">
                  <c:v>9.8901098901098994E-2</c:v>
                </c:pt>
                <c:pt idx="22">
                  <c:v>0.15224358974358965</c:v>
                </c:pt>
                <c:pt idx="23">
                  <c:v>0.17455138662316472</c:v>
                </c:pt>
                <c:pt idx="24">
                  <c:v>0.19047619047619047</c:v>
                </c:pt>
                <c:pt idx="25">
                  <c:v>0.1482649842271293</c:v>
                </c:pt>
                <c:pt idx="26">
                  <c:v>0.21829855537720699</c:v>
                </c:pt>
                <c:pt idx="27">
                  <c:v>7.4858757062146841E-2</c:v>
                </c:pt>
                <c:pt idx="28">
                  <c:v>0.217741935483871</c:v>
                </c:pt>
                <c:pt idx="29">
                  <c:v>9.0128755364806912E-2</c:v>
                </c:pt>
                <c:pt idx="30">
                  <c:v>3.2742155525238736E-2</c:v>
                </c:pt>
                <c:pt idx="31">
                  <c:v>0.12445730824891466</c:v>
                </c:pt>
                <c:pt idx="32">
                  <c:v>0.16497829232995653</c:v>
                </c:pt>
                <c:pt idx="33">
                  <c:v>9.4285714285714306E-2</c:v>
                </c:pt>
                <c:pt idx="34">
                  <c:v>0.10709318497913767</c:v>
                </c:pt>
                <c:pt idx="35">
                  <c:v>0.13194444444444442</c:v>
                </c:pt>
                <c:pt idx="36">
                  <c:v>0.11172413793103453</c:v>
                </c:pt>
                <c:pt idx="37">
                  <c:v>9.8901098901098994E-2</c:v>
                </c:pt>
                <c:pt idx="38">
                  <c:v>3.4255599472990728E-2</c:v>
                </c:pt>
                <c:pt idx="39">
                  <c:v>0.15374507227332468</c:v>
                </c:pt>
                <c:pt idx="40">
                  <c:v>0.16821192052980138</c:v>
                </c:pt>
                <c:pt idx="41">
                  <c:v>0.14435695538057747</c:v>
                </c:pt>
                <c:pt idx="42">
                  <c:v>0.14134742404227207</c:v>
                </c:pt>
                <c:pt idx="43">
                  <c:v>0.14929214929214929</c:v>
                </c:pt>
                <c:pt idx="44">
                  <c:v>0.11552795031055907</c:v>
                </c:pt>
                <c:pt idx="45">
                  <c:v>0.16579634464751969</c:v>
                </c:pt>
                <c:pt idx="46">
                  <c:v>0.14070351758793964</c:v>
                </c:pt>
                <c:pt idx="47">
                  <c:v>0.14723926380368102</c:v>
                </c:pt>
                <c:pt idx="48">
                  <c:v>0.14392059553349879</c:v>
                </c:pt>
                <c:pt idx="49">
                  <c:v>0.1712499999999999</c:v>
                </c:pt>
                <c:pt idx="50">
                  <c:v>0.16433121019108277</c:v>
                </c:pt>
                <c:pt idx="51">
                  <c:v>-6.2642369020501132E-2</c:v>
                </c:pt>
                <c:pt idx="52">
                  <c:v>-0.17800453514739234</c:v>
                </c:pt>
                <c:pt idx="53">
                  <c:v>9.174311926605494E-2</c:v>
                </c:pt>
                <c:pt idx="54">
                  <c:v>0.10879629629629628</c:v>
                </c:pt>
                <c:pt idx="55">
                  <c:v>9.0705487122060502E-2</c:v>
                </c:pt>
                <c:pt idx="56">
                  <c:v>5.1224944320712673E-2</c:v>
                </c:pt>
                <c:pt idx="57">
                  <c:v>9.4064949608062776E-2</c:v>
                </c:pt>
                <c:pt idx="58">
                  <c:v>7.3788546255506571E-2</c:v>
                </c:pt>
                <c:pt idx="59">
                  <c:v>4.064171122994642E-2</c:v>
                </c:pt>
                <c:pt idx="60">
                  <c:v>0.10412147505422986</c:v>
                </c:pt>
                <c:pt idx="61">
                  <c:v>7.3639274279615696E-2</c:v>
                </c:pt>
                <c:pt idx="62">
                  <c:v>0.10284463894967177</c:v>
                </c:pt>
                <c:pt idx="63">
                  <c:v>0.28068043742405835</c:v>
                </c:pt>
                <c:pt idx="64">
                  <c:v>0.39172413793103456</c:v>
                </c:pt>
                <c:pt idx="65">
                  <c:v>8.1932773109243628E-2</c:v>
                </c:pt>
                <c:pt idx="66">
                  <c:v>0.10020876826722347</c:v>
                </c:pt>
                <c:pt idx="67">
                  <c:v>5.4414784394250404E-2</c:v>
                </c:pt>
                <c:pt idx="68">
                  <c:v>0.12182203389830515</c:v>
                </c:pt>
                <c:pt idx="69">
                  <c:v>0.1095189355168884</c:v>
                </c:pt>
                <c:pt idx="70">
                  <c:v>8.3076923076923048E-2</c:v>
                </c:pt>
                <c:pt idx="71">
                  <c:v>8.7358684480986604E-2</c:v>
                </c:pt>
                <c:pt idx="72">
                  <c:v>1.1787819253438192E-2</c:v>
                </c:pt>
                <c:pt idx="73">
                  <c:v>4.8707753479125149E-2</c:v>
                </c:pt>
                <c:pt idx="74">
                  <c:v>5.2579365079365115E-2</c:v>
                </c:pt>
                <c:pt idx="75">
                  <c:v>-1.8026565464895672E-2</c:v>
                </c:pt>
                <c:pt idx="76">
                  <c:v>4.4598612487611433E-2</c:v>
                </c:pt>
                <c:pt idx="77">
                  <c:v>2.8155339805825186E-2</c:v>
                </c:pt>
                <c:pt idx="78">
                  <c:v>2.2770398481973375E-2</c:v>
                </c:pt>
                <c:pt idx="79">
                  <c:v>3.213242453748788E-2</c:v>
                </c:pt>
                <c:pt idx="80">
                  <c:v>-9.442870632672129E-4</c:v>
                </c:pt>
                <c:pt idx="81">
                  <c:v>-2.9520295202952074E-2</c:v>
                </c:pt>
                <c:pt idx="82">
                  <c:v>-5.6818181818182323E-3</c:v>
                </c:pt>
                <c:pt idx="83">
                  <c:v>1.7958412098298737E-2</c:v>
                </c:pt>
                <c:pt idx="84">
                  <c:v>1.9417475728156219E-3</c:v>
                </c:pt>
                <c:pt idx="85">
                  <c:v>1.7061611374407537E-2</c:v>
                </c:pt>
                <c:pt idx="86">
                  <c:v>1.2252591894439169E-2</c:v>
                </c:pt>
                <c:pt idx="87">
                  <c:v>3.8647342995169032E-2</c:v>
                </c:pt>
                <c:pt idx="88">
                  <c:v>1.3282732447817747E-2</c:v>
                </c:pt>
                <c:pt idx="89">
                  <c:v>1.227573182247399E-2</c:v>
                </c:pt>
                <c:pt idx="90">
                  <c:v>-3.5250463821892342E-2</c:v>
                </c:pt>
                <c:pt idx="91">
                  <c:v>-9.4339622641514964E-4</c:v>
                </c:pt>
                <c:pt idx="92">
                  <c:v>1.8903591682419618E-2</c:v>
                </c:pt>
                <c:pt idx="93">
                  <c:v>-1.8060836501901156E-2</c:v>
                </c:pt>
                <c:pt idx="94">
                  <c:v>1.2380952380952381E-2</c:v>
                </c:pt>
                <c:pt idx="95">
                  <c:v>-1.8570102135562205E-3</c:v>
                </c:pt>
                <c:pt idx="96">
                  <c:v>2.5193798449612448E-2</c:v>
                </c:pt>
                <c:pt idx="97">
                  <c:v>2.0503261882572232E-2</c:v>
                </c:pt>
                <c:pt idx="98">
                  <c:v>2.4208566108007368E-2</c:v>
                </c:pt>
                <c:pt idx="99">
                  <c:v>-2.5116279069767433E-2</c:v>
                </c:pt>
                <c:pt idx="100">
                  <c:v>6.5543071161049404E-3</c:v>
                </c:pt>
                <c:pt idx="101">
                  <c:v>-1.5858208955223829E-2</c:v>
                </c:pt>
                <c:pt idx="102">
                  <c:v>3.3653846153846256E-2</c:v>
                </c:pt>
                <c:pt idx="103">
                  <c:v>1.6052880075543063E-2</c:v>
                </c:pt>
                <c:pt idx="104">
                  <c:v>-3.6178107606679055E-2</c:v>
                </c:pt>
                <c:pt idx="105">
                  <c:v>1.1616650532429773E-2</c:v>
                </c:pt>
                <c:pt idx="106">
                  <c:v>-1.0348071495766664E-2</c:v>
                </c:pt>
                <c:pt idx="107">
                  <c:v>-4.6511627906976716E-2</c:v>
                </c:pt>
                <c:pt idx="108">
                  <c:v>5.387523629489599E-2</c:v>
                </c:pt>
                <c:pt idx="109">
                  <c:v>-3.8356164383561597E-2</c:v>
                </c:pt>
                <c:pt idx="110">
                  <c:v>-5.4545454545454564E-2</c:v>
                </c:pt>
                <c:pt idx="111">
                  <c:v>-6.8702290076335881E-2</c:v>
                </c:pt>
                <c:pt idx="112">
                  <c:v>-0.18139534883720931</c:v>
                </c:pt>
                <c:pt idx="113">
                  <c:v>-5.687203791469142E-3</c:v>
                </c:pt>
                <c:pt idx="114">
                  <c:v>1.7674418604651132E-2</c:v>
                </c:pt>
                <c:pt idx="115">
                  <c:v>-4.7397769516728583E-2</c:v>
                </c:pt>
                <c:pt idx="116">
                  <c:v>-4.1385948026948949E-2</c:v>
                </c:pt>
                <c:pt idx="117">
                  <c:v>2.7751196172248749E-2</c:v>
                </c:pt>
                <c:pt idx="118">
                  <c:v>2.6615969581748944E-2</c:v>
                </c:pt>
                <c:pt idx="119">
                  <c:v>4.0000000000000036E-2</c:v>
                </c:pt>
                <c:pt idx="120">
                  <c:v>-3.6771300448430466E-2</c:v>
                </c:pt>
                <c:pt idx="121">
                  <c:v>-2.3741690408357052E-2</c:v>
                </c:pt>
                <c:pt idx="122">
                  <c:v>-2.5000000000000022E-2</c:v>
                </c:pt>
                <c:pt idx="123">
                  <c:v>0.16905737704918034</c:v>
                </c:pt>
                <c:pt idx="124">
                  <c:v>0.20340909090909087</c:v>
                </c:pt>
                <c:pt idx="125">
                  <c:v>-1.4299332697807476E-2</c:v>
                </c:pt>
                <c:pt idx="126">
                  <c:v>-3.9305301645338186E-2</c:v>
                </c:pt>
                <c:pt idx="127">
                  <c:v>3.4146341463414664E-2</c:v>
                </c:pt>
                <c:pt idx="128">
                  <c:v>8.43373493975903E-2</c:v>
                </c:pt>
                <c:pt idx="129">
                  <c:v>1.6759776536312776E-2</c:v>
                </c:pt>
                <c:pt idx="130">
                  <c:v>-2.0370370370370372E-2</c:v>
                </c:pt>
                <c:pt idx="131">
                  <c:v>-1.7823639774859235E-2</c:v>
                </c:pt>
                <c:pt idx="132">
                  <c:v>-2.2346368715083775E-2</c:v>
                </c:pt>
                <c:pt idx="133">
                  <c:v>1.9455252918287869E-2</c:v>
                </c:pt>
                <c:pt idx="134">
                  <c:v>-0.13806706114398426</c:v>
                </c:pt>
                <c:pt idx="135">
                  <c:v>-0.81507449605609117</c:v>
                </c:pt>
                <c:pt idx="136">
                  <c:v>-0.66288951841359767</c:v>
                </c:pt>
                <c:pt idx="137">
                  <c:v>-0.58413926499032875</c:v>
                </c:pt>
                <c:pt idx="138">
                  <c:v>-0.55090390104662235</c:v>
                </c:pt>
                <c:pt idx="139">
                  <c:v>-0.52735849056603779</c:v>
                </c:pt>
                <c:pt idx="140">
                  <c:v>-0.437962962962963</c:v>
                </c:pt>
                <c:pt idx="141">
                  <c:v>-0.42124542124542119</c:v>
                </c:pt>
                <c:pt idx="142">
                  <c:v>-0.36483931947069947</c:v>
                </c:pt>
                <c:pt idx="143">
                  <c:v>-0.32187201528175735</c:v>
                </c:pt>
                <c:pt idx="144">
                  <c:v>-0.36095238095238091</c:v>
                </c:pt>
                <c:pt idx="145">
                  <c:v>-0.31011450381679384</c:v>
                </c:pt>
                <c:pt idx="146">
                  <c:v>-7.5514874141876409E-2</c:v>
                </c:pt>
                <c:pt idx="147">
                  <c:v>2.4644549763033177</c:v>
                </c:pt>
                <c:pt idx="148">
                  <c:v>1.1764705882352939</c:v>
                </c:pt>
                <c:pt idx="149">
                  <c:v>0.66511627906976734</c:v>
                </c:pt>
                <c:pt idx="150">
                  <c:v>0.43644067796610164</c:v>
                </c:pt>
                <c:pt idx="151">
                  <c:v>0.49900199600798412</c:v>
                </c:pt>
                <c:pt idx="152">
                  <c:v>0.21911037891268537</c:v>
                </c:pt>
                <c:pt idx="153">
                  <c:v>0.110759493670886</c:v>
                </c:pt>
                <c:pt idx="154">
                  <c:v>0.12946428571428581</c:v>
                </c:pt>
                <c:pt idx="155">
                  <c:v>-3.8028169014084456E-2</c:v>
                </c:pt>
                <c:pt idx="156">
                  <c:v>6.4083457526080467E-2</c:v>
                </c:pt>
                <c:pt idx="157">
                  <c:v>0.15491009681881041</c:v>
                </c:pt>
                <c:pt idx="158">
                  <c:v>0.10148514851485158</c:v>
                </c:pt>
                <c:pt idx="159">
                  <c:v>0.19699042407660738</c:v>
                </c:pt>
                <c:pt idx="160">
                  <c:v>8.8803088803088848E-2</c:v>
                </c:pt>
                <c:pt idx="161">
                  <c:v>0.2067039106145252</c:v>
                </c:pt>
                <c:pt idx="162">
                  <c:v>0.2831858407079646</c:v>
                </c:pt>
                <c:pt idx="163">
                  <c:v>0.1637816245006658</c:v>
                </c:pt>
                <c:pt idx="164">
                  <c:v>0.18513513513513513</c:v>
                </c:pt>
                <c:pt idx="165">
                  <c:v>0.21082621082621089</c:v>
                </c:pt>
                <c:pt idx="166">
                  <c:v>0.20685111989459815</c:v>
                </c:pt>
                <c:pt idx="167">
                  <c:v>0.47291361639824303</c:v>
                </c:pt>
                <c:pt idx="168">
                  <c:v>0.30252100840336138</c:v>
                </c:pt>
                <c:pt idx="169">
                  <c:v>0.18323353293413169</c:v>
                </c:pt>
                <c:pt idx="170">
                  <c:v>0.15505617977528097</c:v>
                </c:pt>
                <c:pt idx="171">
                  <c:v>4.8000000000000043E-2</c:v>
                </c:pt>
                <c:pt idx="172">
                  <c:v>0.12293144208037821</c:v>
                </c:pt>
                <c:pt idx="173">
                  <c:v>0.16319444444444442</c:v>
                </c:pt>
                <c:pt idx="174">
                  <c:v>9.6551724137931005E-2</c:v>
                </c:pt>
                <c:pt idx="175">
                  <c:v>0.10297482837528604</c:v>
                </c:pt>
                <c:pt idx="176">
                  <c:v>0.14481185860889401</c:v>
                </c:pt>
                <c:pt idx="177">
                  <c:v>0.15176470588235302</c:v>
                </c:pt>
                <c:pt idx="178">
                  <c:v>0.12991266375545862</c:v>
                </c:pt>
                <c:pt idx="179">
                  <c:v>7.9522862823061535E-2</c:v>
                </c:pt>
                <c:pt idx="180">
                  <c:v>0.13655913978494616</c:v>
                </c:pt>
                <c:pt idx="181">
                  <c:v>7.4898785425101311E-2</c:v>
                </c:pt>
                <c:pt idx="182">
                  <c:v>3.5019455252918386E-2</c:v>
                </c:pt>
                <c:pt idx="183">
                  <c:v>0.17230098146128681</c:v>
                </c:pt>
                <c:pt idx="184">
                  <c:v>0.10947368421052639</c:v>
                </c:pt>
                <c:pt idx="185">
                  <c:v>6.6666666666666652E-2</c:v>
                </c:pt>
                <c:pt idx="186">
                  <c:v>0.1132075471698113</c:v>
                </c:pt>
                <c:pt idx="187">
                  <c:v>8.9211618257261316E-2</c:v>
                </c:pt>
                <c:pt idx="188">
                  <c:v>5.9760956175298752E-2</c:v>
                </c:pt>
                <c:pt idx="189">
                  <c:v>3.9836567926455624E-2</c:v>
                </c:pt>
                <c:pt idx="190">
                  <c:v>-4.5410628019323718E-2</c:v>
                </c:pt>
                <c:pt idx="191">
                  <c:v>-6.2615101289134389E-2</c:v>
                </c:pt>
                <c:pt idx="192">
                  <c:v>1.6083254493850507E-2</c:v>
                </c:pt>
                <c:pt idx="193">
                  <c:v>-8.4745762711864181E-3</c:v>
                </c:pt>
                <c:pt idx="194">
                  <c:v>3.759398496240518E-3</c:v>
                </c:pt>
                <c:pt idx="195">
                  <c:v>4.0000000000000036E-2</c:v>
                </c:pt>
                <c:pt idx="196">
                  <c:v>3.9848197343453462E-2</c:v>
                </c:pt>
                <c:pt idx="197">
                  <c:v>2.332089552238803E-2</c:v>
                </c:pt>
                <c:pt idx="198">
                  <c:v>8.4745762711864403E-2</c:v>
                </c:pt>
                <c:pt idx="199">
                  <c:v>0.10857142857142854</c:v>
                </c:pt>
                <c:pt idx="200">
                  <c:v>7.8947368421052655E-2</c:v>
                </c:pt>
                <c:pt idx="201">
                  <c:v>0.15225933202357567</c:v>
                </c:pt>
                <c:pt idx="202">
                  <c:v>0.17510121457489869</c:v>
                </c:pt>
                <c:pt idx="203">
                  <c:v>0.13654223968565815</c:v>
                </c:pt>
                <c:pt idx="204">
                  <c:v>5.7728119180633142E-2</c:v>
                </c:pt>
              </c:numCache>
            </c:numRef>
          </c:val>
          <c:smooth val="0"/>
          <c:extLst>
            <c:ext xmlns:c16="http://schemas.microsoft.com/office/drawing/2014/chart" uri="{C3380CC4-5D6E-409C-BE32-E72D297353CC}">
              <c16:uniqueId val="{00000001-E5B6-4D3A-B2F3-29FA2E8F9B28}"/>
            </c:ext>
          </c:extLst>
        </c:ser>
        <c:dLbls>
          <c:showLegendKey val="0"/>
          <c:showVal val="0"/>
          <c:showCatName val="0"/>
          <c:showSerName val="0"/>
          <c:showPercent val="0"/>
          <c:showBubbleSize val="0"/>
        </c:dLbls>
        <c:marker val="1"/>
        <c:smooth val="0"/>
        <c:axId val="474040928"/>
        <c:axId val="474034688"/>
      </c:lineChart>
      <c:dateAx>
        <c:axId val="163945929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crossAx val="1639461216"/>
        <c:crosses val="autoZero"/>
        <c:auto val="1"/>
        <c:lblOffset val="100"/>
        <c:baseTimeUnit val="months"/>
        <c:majorUnit val="12"/>
        <c:majorTimeUnit val="months"/>
      </c:dateAx>
      <c:valAx>
        <c:axId val="1639461216"/>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bg1"/>
                    </a:solidFill>
                    <a:latin typeface="+mn-lt"/>
                    <a:ea typeface="+mn-ea"/>
                    <a:cs typeface="+mn-cs"/>
                  </a:defRPr>
                </a:pPr>
                <a:r>
                  <a:rPr lang="en-US"/>
                  <a:t>Income (R billion)</a:t>
                </a:r>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crossAx val="1639459296"/>
        <c:crosses val="autoZero"/>
        <c:crossBetween val="between"/>
      </c:valAx>
      <c:valAx>
        <c:axId val="474034688"/>
        <c:scaling>
          <c:orientation val="minMax"/>
        </c:scaling>
        <c:delete val="0"/>
        <c:axPos val="r"/>
        <c:title>
          <c:tx>
            <c:rich>
              <a:bodyPr rot="-5400000" spcFirstLastPara="1" vertOverflow="ellipsis" vert="horz" wrap="square" anchor="ctr" anchorCtr="1"/>
              <a:lstStyle/>
              <a:p>
                <a:pPr>
                  <a:defRPr sz="800" b="0" i="0" u="none" strike="noStrike" kern="1200" baseline="0">
                    <a:solidFill>
                      <a:schemeClr val="bg1"/>
                    </a:solidFill>
                    <a:latin typeface="+mn-lt"/>
                    <a:ea typeface="+mn-ea"/>
                    <a:cs typeface="+mn-cs"/>
                  </a:defRPr>
                </a:pPr>
                <a:r>
                  <a:rPr lang="en-US"/>
                  <a:t>y/y % change</a:t>
                </a:r>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crossAx val="474040928"/>
        <c:crosses val="max"/>
        <c:crossBetween val="between"/>
      </c:valAx>
      <c:dateAx>
        <c:axId val="474040928"/>
        <c:scaling>
          <c:orientation val="minMax"/>
        </c:scaling>
        <c:delete val="1"/>
        <c:axPos val="b"/>
        <c:numFmt formatCode="mmm\-yy" sourceLinked="1"/>
        <c:majorTickMark val="out"/>
        <c:minorTickMark val="none"/>
        <c:tickLblPos val="nextTo"/>
        <c:crossAx val="474034688"/>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bg1"/>
          </a:solidFill>
        </a:defRPr>
      </a:pPr>
      <a:endParaRPr lang="en-US"/>
    </a:p>
  </c:txPr>
  <c:externalData r:id="rId4">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'Freight and Passenger'!$A$40</c:f>
              <c:strCache>
                <c:ptCount val="1"/>
                <c:pt idx="0">
                  <c:v>Passenger journeys for rail passenger transport</c:v>
                </c:pt>
              </c:strCache>
            </c:strRef>
          </c:tx>
          <c:spPr>
            <a:solidFill>
              <a:schemeClr val="tx2">
                <a:lumMod val="60000"/>
                <a:lumOff val="40000"/>
              </a:schemeClr>
            </a:solidFill>
            <a:ln>
              <a:noFill/>
            </a:ln>
            <a:effectLst/>
          </c:spPr>
          <c:invertIfNegative val="0"/>
          <c:cat>
            <c:numRef>
              <c:f>'Freight and Passenger'!$B$39:$HJ$39</c:f>
              <c:numCache>
                <c:formatCode>mmm\-yy</c:formatCode>
                <c:ptCount val="217"/>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pt idx="134">
                  <c:v>43525</c:v>
                </c:pt>
                <c:pt idx="135">
                  <c:v>43556</c:v>
                </c:pt>
                <c:pt idx="136">
                  <c:v>43586</c:v>
                </c:pt>
                <c:pt idx="137">
                  <c:v>43617</c:v>
                </c:pt>
                <c:pt idx="138">
                  <c:v>43647</c:v>
                </c:pt>
                <c:pt idx="139">
                  <c:v>43678</c:v>
                </c:pt>
                <c:pt idx="140">
                  <c:v>43709</c:v>
                </c:pt>
                <c:pt idx="141">
                  <c:v>43739</c:v>
                </c:pt>
                <c:pt idx="142">
                  <c:v>43770</c:v>
                </c:pt>
                <c:pt idx="143">
                  <c:v>43800</c:v>
                </c:pt>
                <c:pt idx="144">
                  <c:v>43831</c:v>
                </c:pt>
                <c:pt idx="145">
                  <c:v>43862</c:v>
                </c:pt>
                <c:pt idx="146">
                  <c:v>43891</c:v>
                </c:pt>
                <c:pt idx="147">
                  <c:v>43922</c:v>
                </c:pt>
                <c:pt idx="148">
                  <c:v>43952</c:v>
                </c:pt>
                <c:pt idx="149">
                  <c:v>43983</c:v>
                </c:pt>
                <c:pt idx="150">
                  <c:v>44013</c:v>
                </c:pt>
                <c:pt idx="151">
                  <c:v>44044</c:v>
                </c:pt>
                <c:pt idx="152">
                  <c:v>44075</c:v>
                </c:pt>
                <c:pt idx="153">
                  <c:v>44105</c:v>
                </c:pt>
                <c:pt idx="154">
                  <c:v>44136</c:v>
                </c:pt>
                <c:pt idx="155">
                  <c:v>44166</c:v>
                </c:pt>
                <c:pt idx="156">
                  <c:v>44197</c:v>
                </c:pt>
                <c:pt idx="157">
                  <c:v>44228</c:v>
                </c:pt>
                <c:pt idx="158">
                  <c:v>44256</c:v>
                </c:pt>
                <c:pt idx="159">
                  <c:v>44287</c:v>
                </c:pt>
                <c:pt idx="160">
                  <c:v>44317</c:v>
                </c:pt>
                <c:pt idx="161">
                  <c:v>44348</c:v>
                </c:pt>
                <c:pt idx="162">
                  <c:v>44378</c:v>
                </c:pt>
                <c:pt idx="163">
                  <c:v>44409</c:v>
                </c:pt>
                <c:pt idx="164">
                  <c:v>44440</c:v>
                </c:pt>
                <c:pt idx="165">
                  <c:v>44470</c:v>
                </c:pt>
                <c:pt idx="166">
                  <c:v>44501</c:v>
                </c:pt>
                <c:pt idx="167">
                  <c:v>44531</c:v>
                </c:pt>
                <c:pt idx="168">
                  <c:v>44562</c:v>
                </c:pt>
                <c:pt idx="169">
                  <c:v>44593</c:v>
                </c:pt>
                <c:pt idx="170">
                  <c:v>44621</c:v>
                </c:pt>
                <c:pt idx="171">
                  <c:v>44652</c:v>
                </c:pt>
                <c:pt idx="172">
                  <c:v>44682</c:v>
                </c:pt>
                <c:pt idx="173">
                  <c:v>44713</c:v>
                </c:pt>
                <c:pt idx="174">
                  <c:v>44743</c:v>
                </c:pt>
                <c:pt idx="175">
                  <c:v>44774</c:v>
                </c:pt>
                <c:pt idx="176">
                  <c:v>44805</c:v>
                </c:pt>
                <c:pt idx="177">
                  <c:v>44835</c:v>
                </c:pt>
                <c:pt idx="178">
                  <c:v>44866</c:v>
                </c:pt>
                <c:pt idx="179">
                  <c:v>44896</c:v>
                </c:pt>
                <c:pt idx="180">
                  <c:v>44927</c:v>
                </c:pt>
                <c:pt idx="181">
                  <c:v>44958</c:v>
                </c:pt>
                <c:pt idx="182">
                  <c:v>44986</c:v>
                </c:pt>
                <c:pt idx="183">
                  <c:v>45017</c:v>
                </c:pt>
                <c:pt idx="184">
                  <c:v>45047</c:v>
                </c:pt>
                <c:pt idx="185">
                  <c:v>45078</c:v>
                </c:pt>
                <c:pt idx="186">
                  <c:v>45108</c:v>
                </c:pt>
                <c:pt idx="187">
                  <c:v>45139</c:v>
                </c:pt>
                <c:pt idx="188">
                  <c:v>45170</c:v>
                </c:pt>
                <c:pt idx="189">
                  <c:v>45200</c:v>
                </c:pt>
                <c:pt idx="190">
                  <c:v>45231</c:v>
                </c:pt>
                <c:pt idx="191">
                  <c:v>45261</c:v>
                </c:pt>
                <c:pt idx="192">
                  <c:v>45292</c:v>
                </c:pt>
                <c:pt idx="193">
                  <c:v>45323</c:v>
                </c:pt>
                <c:pt idx="194">
                  <c:v>45352</c:v>
                </c:pt>
                <c:pt idx="195">
                  <c:v>45383</c:v>
                </c:pt>
                <c:pt idx="196">
                  <c:v>45413</c:v>
                </c:pt>
                <c:pt idx="197">
                  <c:v>45444</c:v>
                </c:pt>
                <c:pt idx="198">
                  <c:v>45474</c:v>
                </c:pt>
                <c:pt idx="199">
                  <c:v>45505</c:v>
                </c:pt>
                <c:pt idx="200">
                  <c:v>45536</c:v>
                </c:pt>
                <c:pt idx="201">
                  <c:v>45566</c:v>
                </c:pt>
                <c:pt idx="202">
                  <c:v>45597</c:v>
                </c:pt>
                <c:pt idx="203">
                  <c:v>45627</c:v>
                </c:pt>
                <c:pt idx="204">
                  <c:v>45658</c:v>
                </c:pt>
                <c:pt idx="205">
                  <c:v>45689</c:v>
                </c:pt>
                <c:pt idx="206">
                  <c:v>45717</c:v>
                </c:pt>
                <c:pt idx="207">
                  <c:v>45748</c:v>
                </c:pt>
                <c:pt idx="208">
                  <c:v>45778</c:v>
                </c:pt>
                <c:pt idx="209">
                  <c:v>45809</c:v>
                </c:pt>
                <c:pt idx="210">
                  <c:v>45839</c:v>
                </c:pt>
                <c:pt idx="211">
                  <c:v>45870</c:v>
                </c:pt>
                <c:pt idx="212">
                  <c:v>45901</c:v>
                </c:pt>
                <c:pt idx="213">
                  <c:v>45931</c:v>
                </c:pt>
                <c:pt idx="214">
                  <c:v>45962</c:v>
                </c:pt>
                <c:pt idx="215">
                  <c:v>45992</c:v>
                </c:pt>
                <c:pt idx="216">
                  <c:v>46023</c:v>
                </c:pt>
              </c:numCache>
            </c:numRef>
          </c:cat>
          <c:val>
            <c:numRef>
              <c:f>'Freight and Passenger'!$B$40:$HJ$40</c:f>
              <c:numCache>
                <c:formatCode>General</c:formatCode>
                <c:ptCount val="217"/>
                <c:pt idx="0">
                  <c:v>51660</c:v>
                </c:pt>
                <c:pt idx="1">
                  <c:v>54134</c:v>
                </c:pt>
                <c:pt idx="2">
                  <c:v>47140</c:v>
                </c:pt>
                <c:pt idx="3">
                  <c:v>46595</c:v>
                </c:pt>
                <c:pt idx="4">
                  <c:v>48697</c:v>
                </c:pt>
                <c:pt idx="5">
                  <c:v>45246</c:v>
                </c:pt>
                <c:pt idx="6">
                  <c:v>50218</c:v>
                </c:pt>
                <c:pt idx="7">
                  <c:v>51041</c:v>
                </c:pt>
                <c:pt idx="8">
                  <c:v>50627</c:v>
                </c:pt>
                <c:pt idx="9">
                  <c:v>51165</c:v>
                </c:pt>
                <c:pt idx="10">
                  <c:v>48699</c:v>
                </c:pt>
                <c:pt idx="11">
                  <c:v>45041</c:v>
                </c:pt>
                <c:pt idx="12">
                  <c:v>53428</c:v>
                </c:pt>
                <c:pt idx="13">
                  <c:v>49327</c:v>
                </c:pt>
                <c:pt idx="14">
                  <c:v>51485</c:v>
                </c:pt>
                <c:pt idx="15">
                  <c:v>53460</c:v>
                </c:pt>
                <c:pt idx="16">
                  <c:v>52462</c:v>
                </c:pt>
                <c:pt idx="17">
                  <c:v>51442</c:v>
                </c:pt>
                <c:pt idx="18">
                  <c:v>54578</c:v>
                </c:pt>
                <c:pt idx="19">
                  <c:v>50627</c:v>
                </c:pt>
                <c:pt idx="20">
                  <c:v>49894</c:v>
                </c:pt>
                <c:pt idx="21">
                  <c:v>52243</c:v>
                </c:pt>
                <c:pt idx="22">
                  <c:v>49975</c:v>
                </c:pt>
                <c:pt idx="23">
                  <c:v>51693</c:v>
                </c:pt>
                <c:pt idx="24">
                  <c:v>51214</c:v>
                </c:pt>
                <c:pt idx="25">
                  <c:v>52062</c:v>
                </c:pt>
                <c:pt idx="26">
                  <c:v>50049</c:v>
                </c:pt>
                <c:pt idx="27">
                  <c:v>48871</c:v>
                </c:pt>
                <c:pt idx="28">
                  <c:v>22224</c:v>
                </c:pt>
                <c:pt idx="29">
                  <c:v>32481</c:v>
                </c:pt>
                <c:pt idx="30">
                  <c:v>41487</c:v>
                </c:pt>
                <c:pt idx="31">
                  <c:v>40776</c:v>
                </c:pt>
                <c:pt idx="32">
                  <c:v>40970</c:v>
                </c:pt>
                <c:pt idx="33">
                  <c:v>41009</c:v>
                </c:pt>
                <c:pt idx="34">
                  <c:v>41756</c:v>
                </c:pt>
                <c:pt idx="35">
                  <c:v>40656</c:v>
                </c:pt>
                <c:pt idx="36">
                  <c:v>38518</c:v>
                </c:pt>
                <c:pt idx="37">
                  <c:v>38838</c:v>
                </c:pt>
                <c:pt idx="38">
                  <c:v>40650</c:v>
                </c:pt>
                <c:pt idx="39">
                  <c:v>40625</c:v>
                </c:pt>
                <c:pt idx="40">
                  <c:v>40663</c:v>
                </c:pt>
                <c:pt idx="41">
                  <c:v>43695</c:v>
                </c:pt>
                <c:pt idx="42">
                  <c:v>42129</c:v>
                </c:pt>
                <c:pt idx="43">
                  <c:v>43674</c:v>
                </c:pt>
                <c:pt idx="44">
                  <c:v>46888</c:v>
                </c:pt>
                <c:pt idx="45">
                  <c:v>43627</c:v>
                </c:pt>
                <c:pt idx="46">
                  <c:v>46192</c:v>
                </c:pt>
                <c:pt idx="47">
                  <c:v>46599</c:v>
                </c:pt>
                <c:pt idx="48">
                  <c:v>41866</c:v>
                </c:pt>
                <c:pt idx="49">
                  <c:v>44223</c:v>
                </c:pt>
                <c:pt idx="50">
                  <c:v>44527</c:v>
                </c:pt>
                <c:pt idx="51">
                  <c:v>42908</c:v>
                </c:pt>
                <c:pt idx="52">
                  <c:v>46163</c:v>
                </c:pt>
                <c:pt idx="53">
                  <c:v>44471</c:v>
                </c:pt>
                <c:pt idx="54">
                  <c:v>45471</c:v>
                </c:pt>
                <c:pt idx="55">
                  <c:v>48170</c:v>
                </c:pt>
                <c:pt idx="56">
                  <c:v>44969</c:v>
                </c:pt>
                <c:pt idx="57">
                  <c:v>43246</c:v>
                </c:pt>
                <c:pt idx="58">
                  <c:v>44477</c:v>
                </c:pt>
                <c:pt idx="59">
                  <c:v>43546</c:v>
                </c:pt>
                <c:pt idx="60">
                  <c:v>46612</c:v>
                </c:pt>
                <c:pt idx="61">
                  <c:v>45761</c:v>
                </c:pt>
                <c:pt idx="62">
                  <c:v>45029</c:v>
                </c:pt>
                <c:pt idx="63">
                  <c:v>44816</c:v>
                </c:pt>
                <c:pt idx="64">
                  <c:v>44566</c:v>
                </c:pt>
                <c:pt idx="65">
                  <c:v>47440</c:v>
                </c:pt>
                <c:pt idx="66">
                  <c:v>44655</c:v>
                </c:pt>
                <c:pt idx="67">
                  <c:v>47517</c:v>
                </c:pt>
                <c:pt idx="68">
                  <c:v>44028</c:v>
                </c:pt>
                <c:pt idx="69">
                  <c:v>46156</c:v>
                </c:pt>
                <c:pt idx="70">
                  <c:v>44240</c:v>
                </c:pt>
                <c:pt idx="71">
                  <c:v>44164</c:v>
                </c:pt>
                <c:pt idx="72">
                  <c:v>48414</c:v>
                </c:pt>
                <c:pt idx="73">
                  <c:v>45756</c:v>
                </c:pt>
                <c:pt idx="74">
                  <c:v>43374</c:v>
                </c:pt>
                <c:pt idx="75">
                  <c:v>47182</c:v>
                </c:pt>
                <c:pt idx="76">
                  <c:v>44908</c:v>
                </c:pt>
                <c:pt idx="77">
                  <c:v>43012</c:v>
                </c:pt>
                <c:pt idx="78">
                  <c:v>44094</c:v>
                </c:pt>
                <c:pt idx="79">
                  <c:v>42488</c:v>
                </c:pt>
                <c:pt idx="80">
                  <c:v>43275</c:v>
                </c:pt>
                <c:pt idx="81">
                  <c:v>43263</c:v>
                </c:pt>
                <c:pt idx="82">
                  <c:v>42166</c:v>
                </c:pt>
                <c:pt idx="83">
                  <c:v>42572</c:v>
                </c:pt>
                <c:pt idx="84">
                  <c:v>42189</c:v>
                </c:pt>
                <c:pt idx="85">
                  <c:v>41841</c:v>
                </c:pt>
                <c:pt idx="86">
                  <c:v>42491</c:v>
                </c:pt>
                <c:pt idx="87">
                  <c:v>40771</c:v>
                </c:pt>
                <c:pt idx="88">
                  <c:v>41049</c:v>
                </c:pt>
                <c:pt idx="89">
                  <c:v>39220</c:v>
                </c:pt>
                <c:pt idx="90">
                  <c:v>41000</c:v>
                </c:pt>
                <c:pt idx="91">
                  <c:v>38258</c:v>
                </c:pt>
                <c:pt idx="92">
                  <c:v>38632</c:v>
                </c:pt>
                <c:pt idx="93">
                  <c:v>37970</c:v>
                </c:pt>
                <c:pt idx="94">
                  <c:v>36979</c:v>
                </c:pt>
                <c:pt idx="95">
                  <c:v>36952</c:v>
                </c:pt>
                <c:pt idx="96">
                  <c:v>34871</c:v>
                </c:pt>
                <c:pt idx="97">
                  <c:v>34721</c:v>
                </c:pt>
                <c:pt idx="98">
                  <c:v>32498</c:v>
                </c:pt>
                <c:pt idx="99">
                  <c:v>33187</c:v>
                </c:pt>
                <c:pt idx="100">
                  <c:v>32107</c:v>
                </c:pt>
                <c:pt idx="101">
                  <c:v>32617</c:v>
                </c:pt>
                <c:pt idx="102">
                  <c:v>32355</c:v>
                </c:pt>
                <c:pt idx="103">
                  <c:v>32208</c:v>
                </c:pt>
                <c:pt idx="104">
                  <c:v>36760</c:v>
                </c:pt>
                <c:pt idx="105">
                  <c:v>32186</c:v>
                </c:pt>
                <c:pt idx="106">
                  <c:v>33162</c:v>
                </c:pt>
                <c:pt idx="107">
                  <c:v>32053</c:v>
                </c:pt>
                <c:pt idx="108">
                  <c:v>30577</c:v>
                </c:pt>
                <c:pt idx="109">
                  <c:v>30438</c:v>
                </c:pt>
                <c:pt idx="110">
                  <c:v>30959</c:v>
                </c:pt>
                <c:pt idx="111">
                  <c:v>27870</c:v>
                </c:pt>
                <c:pt idx="112">
                  <c:v>28610</c:v>
                </c:pt>
                <c:pt idx="113">
                  <c:v>27887</c:v>
                </c:pt>
                <c:pt idx="114">
                  <c:v>24481</c:v>
                </c:pt>
                <c:pt idx="115">
                  <c:v>25038</c:v>
                </c:pt>
                <c:pt idx="116">
                  <c:v>23702</c:v>
                </c:pt>
                <c:pt idx="117">
                  <c:v>22975</c:v>
                </c:pt>
                <c:pt idx="118">
                  <c:v>22098</c:v>
                </c:pt>
                <c:pt idx="119">
                  <c:v>21617</c:v>
                </c:pt>
                <c:pt idx="120">
                  <c:v>21953</c:v>
                </c:pt>
                <c:pt idx="121">
                  <c:v>20013</c:v>
                </c:pt>
                <c:pt idx="122">
                  <c:v>20931</c:v>
                </c:pt>
                <c:pt idx="123">
                  <c:v>25991</c:v>
                </c:pt>
                <c:pt idx="124">
                  <c:v>21139</c:v>
                </c:pt>
                <c:pt idx="125">
                  <c:v>21684</c:v>
                </c:pt>
                <c:pt idx="126">
                  <c:v>25069</c:v>
                </c:pt>
                <c:pt idx="127">
                  <c:v>21560</c:v>
                </c:pt>
                <c:pt idx="128">
                  <c:v>20523</c:v>
                </c:pt>
                <c:pt idx="129">
                  <c:v>18237</c:v>
                </c:pt>
                <c:pt idx="130">
                  <c:v>19739</c:v>
                </c:pt>
                <c:pt idx="131">
                  <c:v>17593</c:v>
                </c:pt>
                <c:pt idx="132">
                  <c:v>18325</c:v>
                </c:pt>
                <c:pt idx="133">
                  <c:v>17518</c:v>
                </c:pt>
                <c:pt idx="134">
                  <c:v>16573</c:v>
                </c:pt>
                <c:pt idx="135">
                  <c:v>16519</c:v>
                </c:pt>
                <c:pt idx="136">
                  <c:v>14203</c:v>
                </c:pt>
                <c:pt idx="137">
                  <c:v>14389</c:v>
                </c:pt>
                <c:pt idx="138">
                  <c:v>14584</c:v>
                </c:pt>
                <c:pt idx="139">
                  <c:v>13812</c:v>
                </c:pt>
                <c:pt idx="140">
                  <c:v>13198</c:v>
                </c:pt>
                <c:pt idx="141">
                  <c:v>13359</c:v>
                </c:pt>
                <c:pt idx="142">
                  <c:v>12124</c:v>
                </c:pt>
                <c:pt idx="143">
                  <c:v>10095</c:v>
                </c:pt>
                <c:pt idx="144">
                  <c:v>9874</c:v>
                </c:pt>
                <c:pt idx="145">
                  <c:v>10030</c:v>
                </c:pt>
                <c:pt idx="146">
                  <c:v>5091</c:v>
                </c:pt>
                <c:pt idx="147">
                  <c:v>0</c:v>
                </c:pt>
                <c:pt idx="148">
                  <c:v>62</c:v>
                </c:pt>
                <c:pt idx="149">
                  <c:v>147</c:v>
                </c:pt>
                <c:pt idx="150">
                  <c:v>279</c:v>
                </c:pt>
                <c:pt idx="151">
                  <c:v>378</c:v>
                </c:pt>
                <c:pt idx="152">
                  <c:v>372</c:v>
                </c:pt>
                <c:pt idx="153">
                  <c:v>431</c:v>
                </c:pt>
                <c:pt idx="154">
                  <c:v>1538</c:v>
                </c:pt>
                <c:pt idx="155">
                  <c:v>2020</c:v>
                </c:pt>
                <c:pt idx="156">
                  <c:v>1281</c:v>
                </c:pt>
                <c:pt idx="157">
                  <c:v>1354</c:v>
                </c:pt>
                <c:pt idx="158">
                  <c:v>1672</c:v>
                </c:pt>
                <c:pt idx="159">
                  <c:v>1608</c:v>
                </c:pt>
                <c:pt idx="160">
                  <c:v>1733</c:v>
                </c:pt>
                <c:pt idx="161">
                  <c:v>1503</c:v>
                </c:pt>
                <c:pt idx="162">
                  <c:v>1460</c:v>
                </c:pt>
                <c:pt idx="163">
                  <c:v>2193</c:v>
                </c:pt>
                <c:pt idx="164">
                  <c:v>2425</c:v>
                </c:pt>
                <c:pt idx="165">
                  <c:v>2307</c:v>
                </c:pt>
                <c:pt idx="166">
                  <c:v>2166</c:v>
                </c:pt>
                <c:pt idx="167">
                  <c:v>1907</c:v>
                </c:pt>
                <c:pt idx="168">
                  <c:v>1551</c:v>
                </c:pt>
                <c:pt idx="169">
                  <c:v>1845</c:v>
                </c:pt>
                <c:pt idx="170">
                  <c:v>2030</c:v>
                </c:pt>
                <c:pt idx="171">
                  <c:v>1465</c:v>
                </c:pt>
                <c:pt idx="172">
                  <c:v>1266</c:v>
                </c:pt>
                <c:pt idx="173">
                  <c:v>1060</c:v>
                </c:pt>
                <c:pt idx="174">
                  <c:v>1079</c:v>
                </c:pt>
                <c:pt idx="175">
                  <c:v>1274</c:v>
                </c:pt>
                <c:pt idx="176">
                  <c:v>1324</c:v>
                </c:pt>
                <c:pt idx="177">
                  <c:v>1601</c:v>
                </c:pt>
                <c:pt idx="178">
                  <c:v>2173</c:v>
                </c:pt>
                <c:pt idx="179">
                  <c:v>2640</c:v>
                </c:pt>
                <c:pt idx="180">
                  <c:v>2811</c:v>
                </c:pt>
                <c:pt idx="181">
                  <c:v>2926</c:v>
                </c:pt>
                <c:pt idx="182">
                  <c:v>3341</c:v>
                </c:pt>
                <c:pt idx="183">
                  <c:v>2630</c:v>
                </c:pt>
                <c:pt idx="184">
                  <c:v>3406</c:v>
                </c:pt>
                <c:pt idx="185">
                  <c:v>3358</c:v>
                </c:pt>
                <c:pt idx="186">
                  <c:v>3237</c:v>
                </c:pt>
                <c:pt idx="187">
                  <c:v>3747</c:v>
                </c:pt>
                <c:pt idx="188">
                  <c:v>3623</c:v>
                </c:pt>
                <c:pt idx="189">
                  <c:v>3841</c:v>
                </c:pt>
                <c:pt idx="190">
                  <c:v>4596</c:v>
                </c:pt>
                <c:pt idx="191">
                  <c:v>4266</c:v>
                </c:pt>
                <c:pt idx="192">
                  <c:v>4595</c:v>
                </c:pt>
                <c:pt idx="193">
                  <c:v>5076</c:v>
                </c:pt>
                <c:pt idx="194">
                  <c:v>4903</c:v>
                </c:pt>
                <c:pt idx="195">
                  <c:v>5049</c:v>
                </c:pt>
                <c:pt idx="196">
                  <c:v>5155</c:v>
                </c:pt>
                <c:pt idx="197">
                  <c:v>4888</c:v>
                </c:pt>
                <c:pt idx="198">
                  <c:v>7143</c:v>
                </c:pt>
                <c:pt idx="199">
                  <c:v>7053</c:v>
                </c:pt>
                <c:pt idx="200">
                  <c:v>7074</c:v>
                </c:pt>
                <c:pt idx="201">
                  <c:v>7421</c:v>
                </c:pt>
                <c:pt idx="202">
                  <c:v>7611</c:v>
                </c:pt>
                <c:pt idx="203">
                  <c:v>7543</c:v>
                </c:pt>
                <c:pt idx="204">
                  <c:v>7793</c:v>
                </c:pt>
                <c:pt idx="205">
                  <c:v>7457</c:v>
                </c:pt>
                <c:pt idx="206">
                  <c:v>7762</c:v>
                </c:pt>
                <c:pt idx="207">
                  <c:v>7984</c:v>
                </c:pt>
                <c:pt idx="208">
                  <c:v>8222</c:v>
                </c:pt>
                <c:pt idx="209">
                  <c:v>8766</c:v>
                </c:pt>
                <c:pt idx="210">
                  <c:v>9257</c:v>
                </c:pt>
                <c:pt idx="211">
                  <c:v>8941</c:v>
                </c:pt>
                <c:pt idx="212">
                  <c:v>9367</c:v>
                </c:pt>
                <c:pt idx="213">
                  <c:v>9147</c:v>
                </c:pt>
                <c:pt idx="214">
                  <c:v>8789</c:v>
                </c:pt>
                <c:pt idx="215">
                  <c:v>9634</c:v>
                </c:pt>
                <c:pt idx="216">
                  <c:v>9559</c:v>
                </c:pt>
              </c:numCache>
            </c:numRef>
          </c:val>
          <c:extLst>
            <c:ext xmlns:c16="http://schemas.microsoft.com/office/drawing/2014/chart" uri="{C3380CC4-5D6E-409C-BE32-E72D297353CC}">
              <c16:uniqueId val="{00000000-DFEC-4196-B6A5-375B86B07316}"/>
            </c:ext>
          </c:extLst>
        </c:ser>
        <c:ser>
          <c:idx val="2"/>
          <c:order val="2"/>
          <c:tx>
            <c:strRef>
              <c:f>'Freight and Passenger'!$A$42</c:f>
              <c:strCache>
                <c:ptCount val="1"/>
                <c:pt idx="0">
                  <c:v>Passenger journeys for road passenger transport</c:v>
                </c:pt>
              </c:strCache>
            </c:strRef>
          </c:tx>
          <c:spPr>
            <a:solidFill>
              <a:schemeClr val="accent6"/>
            </a:solidFill>
            <a:ln>
              <a:noFill/>
            </a:ln>
            <a:effectLst/>
          </c:spPr>
          <c:invertIfNegative val="0"/>
          <c:cat>
            <c:numRef>
              <c:f>'Freight and Passenger'!$B$39:$HJ$39</c:f>
              <c:numCache>
                <c:formatCode>mmm\-yy</c:formatCode>
                <c:ptCount val="217"/>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pt idx="134">
                  <c:v>43525</c:v>
                </c:pt>
                <c:pt idx="135">
                  <c:v>43556</c:v>
                </c:pt>
                <c:pt idx="136">
                  <c:v>43586</c:v>
                </c:pt>
                <c:pt idx="137">
                  <c:v>43617</c:v>
                </c:pt>
                <c:pt idx="138">
                  <c:v>43647</c:v>
                </c:pt>
                <c:pt idx="139">
                  <c:v>43678</c:v>
                </c:pt>
                <c:pt idx="140">
                  <c:v>43709</c:v>
                </c:pt>
                <c:pt idx="141">
                  <c:v>43739</c:v>
                </c:pt>
                <c:pt idx="142">
                  <c:v>43770</c:v>
                </c:pt>
                <c:pt idx="143">
                  <c:v>43800</c:v>
                </c:pt>
                <c:pt idx="144">
                  <c:v>43831</c:v>
                </c:pt>
                <c:pt idx="145">
                  <c:v>43862</c:v>
                </c:pt>
                <c:pt idx="146">
                  <c:v>43891</c:v>
                </c:pt>
                <c:pt idx="147">
                  <c:v>43922</c:v>
                </c:pt>
                <c:pt idx="148">
                  <c:v>43952</c:v>
                </c:pt>
                <c:pt idx="149">
                  <c:v>43983</c:v>
                </c:pt>
                <c:pt idx="150">
                  <c:v>44013</c:v>
                </c:pt>
                <c:pt idx="151">
                  <c:v>44044</c:v>
                </c:pt>
                <c:pt idx="152">
                  <c:v>44075</c:v>
                </c:pt>
                <c:pt idx="153">
                  <c:v>44105</c:v>
                </c:pt>
                <c:pt idx="154">
                  <c:v>44136</c:v>
                </c:pt>
                <c:pt idx="155">
                  <c:v>44166</c:v>
                </c:pt>
                <c:pt idx="156">
                  <c:v>44197</c:v>
                </c:pt>
                <c:pt idx="157">
                  <c:v>44228</c:v>
                </c:pt>
                <c:pt idx="158">
                  <c:v>44256</c:v>
                </c:pt>
                <c:pt idx="159">
                  <c:v>44287</c:v>
                </c:pt>
                <c:pt idx="160">
                  <c:v>44317</c:v>
                </c:pt>
                <c:pt idx="161">
                  <c:v>44348</c:v>
                </c:pt>
                <c:pt idx="162">
                  <c:v>44378</c:v>
                </c:pt>
                <c:pt idx="163">
                  <c:v>44409</c:v>
                </c:pt>
                <c:pt idx="164">
                  <c:v>44440</c:v>
                </c:pt>
                <c:pt idx="165">
                  <c:v>44470</c:v>
                </c:pt>
                <c:pt idx="166">
                  <c:v>44501</c:v>
                </c:pt>
                <c:pt idx="167">
                  <c:v>44531</c:v>
                </c:pt>
                <c:pt idx="168">
                  <c:v>44562</c:v>
                </c:pt>
                <c:pt idx="169">
                  <c:v>44593</c:v>
                </c:pt>
                <c:pt idx="170">
                  <c:v>44621</c:v>
                </c:pt>
                <c:pt idx="171">
                  <c:v>44652</c:v>
                </c:pt>
                <c:pt idx="172">
                  <c:v>44682</c:v>
                </c:pt>
                <c:pt idx="173">
                  <c:v>44713</c:v>
                </c:pt>
                <c:pt idx="174">
                  <c:v>44743</c:v>
                </c:pt>
                <c:pt idx="175">
                  <c:v>44774</c:v>
                </c:pt>
                <c:pt idx="176">
                  <c:v>44805</c:v>
                </c:pt>
                <c:pt idx="177">
                  <c:v>44835</c:v>
                </c:pt>
                <c:pt idx="178">
                  <c:v>44866</c:v>
                </c:pt>
                <c:pt idx="179">
                  <c:v>44896</c:v>
                </c:pt>
                <c:pt idx="180">
                  <c:v>44927</c:v>
                </c:pt>
                <c:pt idx="181">
                  <c:v>44958</c:v>
                </c:pt>
                <c:pt idx="182">
                  <c:v>44986</c:v>
                </c:pt>
                <c:pt idx="183">
                  <c:v>45017</c:v>
                </c:pt>
                <c:pt idx="184">
                  <c:v>45047</c:v>
                </c:pt>
                <c:pt idx="185">
                  <c:v>45078</c:v>
                </c:pt>
                <c:pt idx="186">
                  <c:v>45108</c:v>
                </c:pt>
                <c:pt idx="187">
                  <c:v>45139</c:v>
                </c:pt>
                <c:pt idx="188">
                  <c:v>45170</c:v>
                </c:pt>
                <c:pt idx="189">
                  <c:v>45200</c:v>
                </c:pt>
                <c:pt idx="190">
                  <c:v>45231</c:v>
                </c:pt>
                <c:pt idx="191">
                  <c:v>45261</c:v>
                </c:pt>
                <c:pt idx="192">
                  <c:v>45292</c:v>
                </c:pt>
                <c:pt idx="193">
                  <c:v>45323</c:v>
                </c:pt>
                <c:pt idx="194">
                  <c:v>45352</c:v>
                </c:pt>
                <c:pt idx="195">
                  <c:v>45383</c:v>
                </c:pt>
                <c:pt idx="196">
                  <c:v>45413</c:v>
                </c:pt>
                <c:pt idx="197">
                  <c:v>45444</c:v>
                </c:pt>
                <c:pt idx="198">
                  <c:v>45474</c:v>
                </c:pt>
                <c:pt idx="199">
                  <c:v>45505</c:v>
                </c:pt>
                <c:pt idx="200">
                  <c:v>45536</c:v>
                </c:pt>
                <c:pt idx="201">
                  <c:v>45566</c:v>
                </c:pt>
                <c:pt idx="202">
                  <c:v>45597</c:v>
                </c:pt>
                <c:pt idx="203">
                  <c:v>45627</c:v>
                </c:pt>
                <c:pt idx="204">
                  <c:v>45658</c:v>
                </c:pt>
                <c:pt idx="205">
                  <c:v>45689</c:v>
                </c:pt>
                <c:pt idx="206">
                  <c:v>45717</c:v>
                </c:pt>
                <c:pt idx="207">
                  <c:v>45748</c:v>
                </c:pt>
                <c:pt idx="208">
                  <c:v>45778</c:v>
                </c:pt>
                <c:pt idx="209">
                  <c:v>45809</c:v>
                </c:pt>
                <c:pt idx="210">
                  <c:v>45839</c:v>
                </c:pt>
                <c:pt idx="211">
                  <c:v>45870</c:v>
                </c:pt>
                <c:pt idx="212">
                  <c:v>45901</c:v>
                </c:pt>
                <c:pt idx="213">
                  <c:v>45931</c:v>
                </c:pt>
                <c:pt idx="214">
                  <c:v>45962</c:v>
                </c:pt>
                <c:pt idx="215">
                  <c:v>45992</c:v>
                </c:pt>
                <c:pt idx="216">
                  <c:v>46023</c:v>
                </c:pt>
              </c:numCache>
            </c:numRef>
          </c:cat>
          <c:val>
            <c:numRef>
              <c:f>'Freight and Passenger'!$B$42:$HJ$42</c:f>
              <c:numCache>
                <c:formatCode>General</c:formatCode>
                <c:ptCount val="217"/>
                <c:pt idx="0">
                  <c:v>23811</c:v>
                </c:pt>
                <c:pt idx="1">
                  <c:v>24223</c:v>
                </c:pt>
                <c:pt idx="2">
                  <c:v>23474</c:v>
                </c:pt>
                <c:pt idx="3">
                  <c:v>24807</c:v>
                </c:pt>
                <c:pt idx="4">
                  <c:v>23222</c:v>
                </c:pt>
                <c:pt idx="5">
                  <c:v>25424</c:v>
                </c:pt>
                <c:pt idx="6">
                  <c:v>24911</c:v>
                </c:pt>
                <c:pt idx="7">
                  <c:v>25756</c:v>
                </c:pt>
                <c:pt idx="8">
                  <c:v>26776</c:v>
                </c:pt>
                <c:pt idx="9">
                  <c:v>25746</c:v>
                </c:pt>
                <c:pt idx="10">
                  <c:v>25446</c:v>
                </c:pt>
                <c:pt idx="11">
                  <c:v>24894</c:v>
                </c:pt>
                <c:pt idx="12">
                  <c:v>24011</c:v>
                </c:pt>
                <c:pt idx="13">
                  <c:v>25475</c:v>
                </c:pt>
                <c:pt idx="14">
                  <c:v>26578</c:v>
                </c:pt>
                <c:pt idx="15">
                  <c:v>26296</c:v>
                </c:pt>
                <c:pt idx="16">
                  <c:v>26120</c:v>
                </c:pt>
                <c:pt idx="17">
                  <c:v>25086</c:v>
                </c:pt>
                <c:pt idx="18">
                  <c:v>25296</c:v>
                </c:pt>
                <c:pt idx="19">
                  <c:v>24495</c:v>
                </c:pt>
                <c:pt idx="20">
                  <c:v>24364</c:v>
                </c:pt>
                <c:pt idx="21">
                  <c:v>25132</c:v>
                </c:pt>
                <c:pt idx="22">
                  <c:v>24784</c:v>
                </c:pt>
                <c:pt idx="23">
                  <c:v>25520</c:v>
                </c:pt>
                <c:pt idx="24">
                  <c:v>24993</c:v>
                </c:pt>
                <c:pt idx="25">
                  <c:v>24883</c:v>
                </c:pt>
                <c:pt idx="26">
                  <c:v>24957</c:v>
                </c:pt>
                <c:pt idx="27">
                  <c:v>25400</c:v>
                </c:pt>
                <c:pt idx="28">
                  <c:v>26069</c:v>
                </c:pt>
                <c:pt idx="29">
                  <c:v>25058</c:v>
                </c:pt>
                <c:pt idx="30">
                  <c:v>26024</c:v>
                </c:pt>
                <c:pt idx="31">
                  <c:v>25401</c:v>
                </c:pt>
                <c:pt idx="32">
                  <c:v>24819</c:v>
                </c:pt>
                <c:pt idx="33">
                  <c:v>24979</c:v>
                </c:pt>
                <c:pt idx="34">
                  <c:v>25661</c:v>
                </c:pt>
                <c:pt idx="35">
                  <c:v>24848</c:v>
                </c:pt>
                <c:pt idx="36">
                  <c:v>25105</c:v>
                </c:pt>
                <c:pt idx="37">
                  <c:v>26318</c:v>
                </c:pt>
                <c:pt idx="38">
                  <c:v>26668</c:v>
                </c:pt>
                <c:pt idx="39">
                  <c:v>25416</c:v>
                </c:pt>
                <c:pt idx="40">
                  <c:v>26295</c:v>
                </c:pt>
                <c:pt idx="41">
                  <c:v>26771</c:v>
                </c:pt>
                <c:pt idx="42">
                  <c:v>26268</c:v>
                </c:pt>
                <c:pt idx="43">
                  <c:v>26389</c:v>
                </c:pt>
                <c:pt idx="44">
                  <c:v>27108</c:v>
                </c:pt>
                <c:pt idx="45">
                  <c:v>24721</c:v>
                </c:pt>
                <c:pt idx="46">
                  <c:v>26461</c:v>
                </c:pt>
                <c:pt idx="47">
                  <c:v>27661</c:v>
                </c:pt>
                <c:pt idx="48">
                  <c:v>27353</c:v>
                </c:pt>
                <c:pt idx="49">
                  <c:v>26403</c:v>
                </c:pt>
                <c:pt idx="50">
                  <c:v>26522</c:v>
                </c:pt>
                <c:pt idx="51">
                  <c:v>28276</c:v>
                </c:pt>
                <c:pt idx="52">
                  <c:v>29461</c:v>
                </c:pt>
                <c:pt idx="53">
                  <c:v>27738</c:v>
                </c:pt>
                <c:pt idx="54">
                  <c:v>28036</c:v>
                </c:pt>
                <c:pt idx="55">
                  <c:v>28036</c:v>
                </c:pt>
                <c:pt idx="56">
                  <c:v>28402</c:v>
                </c:pt>
                <c:pt idx="57">
                  <c:v>28041</c:v>
                </c:pt>
                <c:pt idx="58">
                  <c:v>28264</c:v>
                </c:pt>
                <c:pt idx="59">
                  <c:v>28409</c:v>
                </c:pt>
                <c:pt idx="60">
                  <c:v>28235</c:v>
                </c:pt>
                <c:pt idx="61">
                  <c:v>28092</c:v>
                </c:pt>
                <c:pt idx="62">
                  <c:v>26908</c:v>
                </c:pt>
                <c:pt idx="63">
                  <c:v>24491</c:v>
                </c:pt>
                <c:pt idx="64">
                  <c:v>18836</c:v>
                </c:pt>
                <c:pt idx="65">
                  <c:v>26548</c:v>
                </c:pt>
                <c:pt idx="66">
                  <c:v>28620</c:v>
                </c:pt>
                <c:pt idx="67">
                  <c:v>28160</c:v>
                </c:pt>
                <c:pt idx="68">
                  <c:v>26748</c:v>
                </c:pt>
                <c:pt idx="69">
                  <c:v>29573</c:v>
                </c:pt>
                <c:pt idx="70">
                  <c:v>28934</c:v>
                </c:pt>
                <c:pt idx="71">
                  <c:v>27479</c:v>
                </c:pt>
                <c:pt idx="72">
                  <c:v>28699</c:v>
                </c:pt>
                <c:pt idx="73">
                  <c:v>27662</c:v>
                </c:pt>
                <c:pt idx="74">
                  <c:v>27311</c:v>
                </c:pt>
                <c:pt idx="75">
                  <c:v>29729</c:v>
                </c:pt>
                <c:pt idx="76">
                  <c:v>27843</c:v>
                </c:pt>
                <c:pt idx="77">
                  <c:v>29487</c:v>
                </c:pt>
                <c:pt idx="78">
                  <c:v>30103</c:v>
                </c:pt>
                <c:pt idx="79">
                  <c:v>29289</c:v>
                </c:pt>
                <c:pt idx="80">
                  <c:v>28887</c:v>
                </c:pt>
                <c:pt idx="81">
                  <c:v>30038</c:v>
                </c:pt>
                <c:pt idx="82">
                  <c:v>28253</c:v>
                </c:pt>
                <c:pt idx="83">
                  <c:v>29496</c:v>
                </c:pt>
                <c:pt idx="84">
                  <c:v>28727</c:v>
                </c:pt>
                <c:pt idx="85">
                  <c:v>29260</c:v>
                </c:pt>
                <c:pt idx="86">
                  <c:v>30067</c:v>
                </c:pt>
                <c:pt idx="87">
                  <c:v>30165</c:v>
                </c:pt>
                <c:pt idx="88">
                  <c:v>29646</c:v>
                </c:pt>
                <c:pt idx="89">
                  <c:v>29323</c:v>
                </c:pt>
                <c:pt idx="90">
                  <c:v>28824</c:v>
                </c:pt>
                <c:pt idx="91">
                  <c:v>28410</c:v>
                </c:pt>
                <c:pt idx="92">
                  <c:v>28098</c:v>
                </c:pt>
                <c:pt idx="93">
                  <c:v>26448</c:v>
                </c:pt>
                <c:pt idx="94">
                  <c:v>27746</c:v>
                </c:pt>
                <c:pt idx="95">
                  <c:v>25989</c:v>
                </c:pt>
                <c:pt idx="96">
                  <c:v>26816</c:v>
                </c:pt>
                <c:pt idx="97">
                  <c:v>28075</c:v>
                </c:pt>
                <c:pt idx="98">
                  <c:v>27846</c:v>
                </c:pt>
                <c:pt idx="99">
                  <c:v>28025</c:v>
                </c:pt>
                <c:pt idx="100">
                  <c:v>27426</c:v>
                </c:pt>
                <c:pt idx="101">
                  <c:v>26486</c:v>
                </c:pt>
                <c:pt idx="102">
                  <c:v>25262</c:v>
                </c:pt>
                <c:pt idx="103">
                  <c:v>24702</c:v>
                </c:pt>
                <c:pt idx="104">
                  <c:v>26149</c:v>
                </c:pt>
                <c:pt idx="105">
                  <c:v>24490</c:v>
                </c:pt>
                <c:pt idx="106">
                  <c:v>25446</c:v>
                </c:pt>
                <c:pt idx="107">
                  <c:v>26430</c:v>
                </c:pt>
                <c:pt idx="108">
                  <c:v>25531</c:v>
                </c:pt>
                <c:pt idx="109">
                  <c:v>26070</c:v>
                </c:pt>
                <c:pt idx="110">
                  <c:v>27580</c:v>
                </c:pt>
                <c:pt idx="111">
                  <c:v>26360</c:v>
                </c:pt>
                <c:pt idx="112">
                  <c:v>28530</c:v>
                </c:pt>
                <c:pt idx="113">
                  <c:v>28090</c:v>
                </c:pt>
                <c:pt idx="114">
                  <c:v>26620</c:v>
                </c:pt>
                <c:pt idx="115">
                  <c:v>30000</c:v>
                </c:pt>
                <c:pt idx="116">
                  <c:v>29431</c:v>
                </c:pt>
                <c:pt idx="117">
                  <c:v>28873</c:v>
                </c:pt>
                <c:pt idx="118">
                  <c:v>28918</c:v>
                </c:pt>
                <c:pt idx="119">
                  <c:v>29503</c:v>
                </c:pt>
                <c:pt idx="120">
                  <c:v>31380</c:v>
                </c:pt>
                <c:pt idx="121">
                  <c:v>28943</c:v>
                </c:pt>
                <c:pt idx="122">
                  <c:v>27947</c:v>
                </c:pt>
                <c:pt idx="123">
                  <c:v>24598</c:v>
                </c:pt>
                <c:pt idx="124">
                  <c:v>22057</c:v>
                </c:pt>
                <c:pt idx="125">
                  <c:v>26753</c:v>
                </c:pt>
                <c:pt idx="126">
                  <c:v>29038</c:v>
                </c:pt>
                <c:pt idx="127">
                  <c:v>28006</c:v>
                </c:pt>
                <c:pt idx="128">
                  <c:v>26995</c:v>
                </c:pt>
                <c:pt idx="129">
                  <c:v>28127</c:v>
                </c:pt>
                <c:pt idx="130">
                  <c:v>28498</c:v>
                </c:pt>
                <c:pt idx="131">
                  <c:v>27592</c:v>
                </c:pt>
                <c:pt idx="132">
                  <c:v>27277</c:v>
                </c:pt>
                <c:pt idx="133">
                  <c:v>24944</c:v>
                </c:pt>
                <c:pt idx="134">
                  <c:v>23814</c:v>
                </c:pt>
                <c:pt idx="135">
                  <c:v>30462</c:v>
                </c:pt>
                <c:pt idx="136">
                  <c:v>27622</c:v>
                </c:pt>
                <c:pt idx="137">
                  <c:v>22924</c:v>
                </c:pt>
                <c:pt idx="138">
                  <c:v>28351</c:v>
                </c:pt>
                <c:pt idx="139">
                  <c:v>26779</c:v>
                </c:pt>
                <c:pt idx="140">
                  <c:v>27148</c:v>
                </c:pt>
                <c:pt idx="141">
                  <c:v>27605</c:v>
                </c:pt>
                <c:pt idx="142">
                  <c:v>26277</c:v>
                </c:pt>
                <c:pt idx="143">
                  <c:v>26568</c:v>
                </c:pt>
                <c:pt idx="144">
                  <c:v>26806</c:v>
                </c:pt>
                <c:pt idx="145">
                  <c:v>26357</c:v>
                </c:pt>
                <c:pt idx="146">
                  <c:v>22748</c:v>
                </c:pt>
                <c:pt idx="147">
                  <c:v>7913</c:v>
                </c:pt>
                <c:pt idx="148">
                  <c:v>12618</c:v>
                </c:pt>
                <c:pt idx="149">
                  <c:v>14399</c:v>
                </c:pt>
                <c:pt idx="150">
                  <c:v>16114</c:v>
                </c:pt>
                <c:pt idx="151">
                  <c:v>15636</c:v>
                </c:pt>
                <c:pt idx="152">
                  <c:v>17961</c:v>
                </c:pt>
                <c:pt idx="153">
                  <c:v>17792</c:v>
                </c:pt>
                <c:pt idx="154">
                  <c:v>18703</c:v>
                </c:pt>
                <c:pt idx="155">
                  <c:v>20569</c:v>
                </c:pt>
                <c:pt idx="156">
                  <c:v>18175</c:v>
                </c:pt>
                <c:pt idx="157">
                  <c:v>16824</c:v>
                </c:pt>
                <c:pt idx="158">
                  <c:v>19116</c:v>
                </c:pt>
                <c:pt idx="159">
                  <c:v>20980</c:v>
                </c:pt>
                <c:pt idx="160">
                  <c:v>20715</c:v>
                </c:pt>
                <c:pt idx="161">
                  <c:v>20024</c:v>
                </c:pt>
                <c:pt idx="162">
                  <c:v>18950</c:v>
                </c:pt>
                <c:pt idx="163">
                  <c:v>19346</c:v>
                </c:pt>
                <c:pt idx="164">
                  <c:v>19975</c:v>
                </c:pt>
                <c:pt idx="165">
                  <c:v>17873</c:v>
                </c:pt>
                <c:pt idx="166">
                  <c:v>19846</c:v>
                </c:pt>
                <c:pt idx="167">
                  <c:v>20827</c:v>
                </c:pt>
                <c:pt idx="168">
                  <c:v>17926</c:v>
                </c:pt>
                <c:pt idx="169">
                  <c:v>19975</c:v>
                </c:pt>
                <c:pt idx="170">
                  <c:v>21490</c:v>
                </c:pt>
                <c:pt idx="171">
                  <c:v>21314</c:v>
                </c:pt>
                <c:pt idx="172">
                  <c:v>21571</c:v>
                </c:pt>
                <c:pt idx="173">
                  <c:v>21904</c:v>
                </c:pt>
                <c:pt idx="174">
                  <c:v>20624</c:v>
                </c:pt>
                <c:pt idx="175">
                  <c:v>21902</c:v>
                </c:pt>
                <c:pt idx="176">
                  <c:v>21615</c:v>
                </c:pt>
                <c:pt idx="177">
                  <c:v>20875</c:v>
                </c:pt>
                <c:pt idx="178">
                  <c:v>23157</c:v>
                </c:pt>
                <c:pt idx="179">
                  <c:v>23242</c:v>
                </c:pt>
                <c:pt idx="180">
                  <c:v>20412</c:v>
                </c:pt>
                <c:pt idx="181">
                  <c:v>21536</c:v>
                </c:pt>
                <c:pt idx="182">
                  <c:v>23453</c:v>
                </c:pt>
                <c:pt idx="183">
                  <c:v>20546</c:v>
                </c:pt>
                <c:pt idx="184">
                  <c:v>23341</c:v>
                </c:pt>
                <c:pt idx="185">
                  <c:v>23161</c:v>
                </c:pt>
                <c:pt idx="186">
                  <c:v>22646</c:v>
                </c:pt>
                <c:pt idx="187">
                  <c:v>22656</c:v>
                </c:pt>
                <c:pt idx="188">
                  <c:v>24733</c:v>
                </c:pt>
                <c:pt idx="189">
                  <c:v>23589</c:v>
                </c:pt>
                <c:pt idx="190">
                  <c:v>24785</c:v>
                </c:pt>
                <c:pt idx="191">
                  <c:v>24194</c:v>
                </c:pt>
                <c:pt idx="192">
                  <c:v>23600</c:v>
                </c:pt>
                <c:pt idx="193">
                  <c:v>23463</c:v>
                </c:pt>
                <c:pt idx="194">
                  <c:v>23094</c:v>
                </c:pt>
                <c:pt idx="195">
                  <c:v>24794</c:v>
                </c:pt>
                <c:pt idx="196">
                  <c:v>22761</c:v>
                </c:pt>
                <c:pt idx="197">
                  <c:v>22403</c:v>
                </c:pt>
                <c:pt idx="198">
                  <c:v>22548</c:v>
                </c:pt>
                <c:pt idx="199">
                  <c:v>22054</c:v>
                </c:pt>
                <c:pt idx="200">
                  <c:v>22337</c:v>
                </c:pt>
                <c:pt idx="201">
                  <c:v>23082</c:v>
                </c:pt>
                <c:pt idx="202">
                  <c:v>21693</c:v>
                </c:pt>
                <c:pt idx="203">
                  <c:v>22802</c:v>
                </c:pt>
                <c:pt idx="204">
                  <c:v>24720</c:v>
                </c:pt>
                <c:pt idx="205">
                  <c:v>22767</c:v>
                </c:pt>
                <c:pt idx="206">
                  <c:v>23624</c:v>
                </c:pt>
                <c:pt idx="207">
                  <c:v>23702</c:v>
                </c:pt>
                <c:pt idx="208">
                  <c:v>23888</c:v>
                </c:pt>
                <c:pt idx="209">
                  <c:v>23461</c:v>
                </c:pt>
                <c:pt idx="210">
                  <c:v>23498</c:v>
                </c:pt>
                <c:pt idx="211">
                  <c:v>22852</c:v>
                </c:pt>
                <c:pt idx="212">
                  <c:v>22779</c:v>
                </c:pt>
                <c:pt idx="213">
                  <c:v>22390</c:v>
                </c:pt>
                <c:pt idx="214">
                  <c:v>21691</c:v>
                </c:pt>
                <c:pt idx="215">
                  <c:v>22359</c:v>
                </c:pt>
                <c:pt idx="216">
                  <c:v>22403</c:v>
                </c:pt>
              </c:numCache>
            </c:numRef>
          </c:val>
          <c:extLst>
            <c:ext xmlns:c16="http://schemas.microsoft.com/office/drawing/2014/chart" uri="{C3380CC4-5D6E-409C-BE32-E72D297353CC}">
              <c16:uniqueId val="{00000001-DFEC-4196-B6A5-375B86B07316}"/>
            </c:ext>
          </c:extLst>
        </c:ser>
        <c:dLbls>
          <c:showLegendKey val="0"/>
          <c:showVal val="0"/>
          <c:showCatName val="0"/>
          <c:showSerName val="0"/>
          <c:showPercent val="0"/>
          <c:showBubbleSize val="0"/>
        </c:dLbls>
        <c:gapWidth val="219"/>
        <c:axId val="409139264"/>
        <c:axId val="409140224"/>
      </c:barChart>
      <c:lineChart>
        <c:grouping val="standard"/>
        <c:varyColors val="0"/>
        <c:ser>
          <c:idx val="1"/>
          <c:order val="1"/>
          <c:tx>
            <c:strRef>
              <c:f>'Freight and Passenger'!$A$41</c:f>
              <c:strCache>
                <c:ptCount val="1"/>
                <c:pt idx="0">
                  <c:v>Income for rail passenger transportation</c:v>
                </c:pt>
              </c:strCache>
            </c:strRef>
          </c:tx>
          <c:spPr>
            <a:ln w="28575" cap="rnd">
              <a:solidFill>
                <a:srgbClr val="E97132"/>
              </a:solidFill>
              <a:round/>
            </a:ln>
            <a:effectLst/>
          </c:spPr>
          <c:marker>
            <c:symbol val="none"/>
          </c:marker>
          <c:cat>
            <c:numRef>
              <c:f>'Freight and Passenger'!$B$39:$HJ$39</c:f>
              <c:numCache>
                <c:formatCode>mmm\-yy</c:formatCode>
                <c:ptCount val="217"/>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pt idx="134">
                  <c:v>43525</c:v>
                </c:pt>
                <c:pt idx="135">
                  <c:v>43556</c:v>
                </c:pt>
                <c:pt idx="136">
                  <c:v>43586</c:v>
                </c:pt>
                <c:pt idx="137">
                  <c:v>43617</c:v>
                </c:pt>
                <c:pt idx="138">
                  <c:v>43647</c:v>
                </c:pt>
                <c:pt idx="139">
                  <c:v>43678</c:v>
                </c:pt>
                <c:pt idx="140">
                  <c:v>43709</c:v>
                </c:pt>
                <c:pt idx="141">
                  <c:v>43739</c:v>
                </c:pt>
                <c:pt idx="142">
                  <c:v>43770</c:v>
                </c:pt>
                <c:pt idx="143">
                  <c:v>43800</c:v>
                </c:pt>
                <c:pt idx="144">
                  <c:v>43831</c:v>
                </c:pt>
                <c:pt idx="145">
                  <c:v>43862</c:v>
                </c:pt>
                <c:pt idx="146">
                  <c:v>43891</c:v>
                </c:pt>
                <c:pt idx="147">
                  <c:v>43922</c:v>
                </c:pt>
                <c:pt idx="148">
                  <c:v>43952</c:v>
                </c:pt>
                <c:pt idx="149">
                  <c:v>43983</c:v>
                </c:pt>
                <c:pt idx="150">
                  <c:v>44013</c:v>
                </c:pt>
                <c:pt idx="151">
                  <c:v>44044</c:v>
                </c:pt>
                <c:pt idx="152">
                  <c:v>44075</c:v>
                </c:pt>
                <c:pt idx="153">
                  <c:v>44105</c:v>
                </c:pt>
                <c:pt idx="154">
                  <c:v>44136</c:v>
                </c:pt>
                <c:pt idx="155">
                  <c:v>44166</c:v>
                </c:pt>
                <c:pt idx="156">
                  <c:v>44197</c:v>
                </c:pt>
                <c:pt idx="157">
                  <c:v>44228</c:v>
                </c:pt>
                <c:pt idx="158">
                  <c:v>44256</c:v>
                </c:pt>
                <c:pt idx="159">
                  <c:v>44287</c:v>
                </c:pt>
                <c:pt idx="160">
                  <c:v>44317</c:v>
                </c:pt>
                <c:pt idx="161">
                  <c:v>44348</c:v>
                </c:pt>
                <c:pt idx="162">
                  <c:v>44378</c:v>
                </c:pt>
                <c:pt idx="163">
                  <c:v>44409</c:v>
                </c:pt>
                <c:pt idx="164">
                  <c:v>44440</c:v>
                </c:pt>
                <c:pt idx="165">
                  <c:v>44470</c:v>
                </c:pt>
                <c:pt idx="166">
                  <c:v>44501</c:v>
                </c:pt>
                <c:pt idx="167">
                  <c:v>44531</c:v>
                </c:pt>
                <c:pt idx="168">
                  <c:v>44562</c:v>
                </c:pt>
                <c:pt idx="169">
                  <c:v>44593</c:v>
                </c:pt>
                <c:pt idx="170">
                  <c:v>44621</c:v>
                </c:pt>
                <c:pt idx="171">
                  <c:v>44652</c:v>
                </c:pt>
                <c:pt idx="172">
                  <c:v>44682</c:v>
                </c:pt>
                <c:pt idx="173">
                  <c:v>44713</c:v>
                </c:pt>
                <c:pt idx="174">
                  <c:v>44743</c:v>
                </c:pt>
                <c:pt idx="175">
                  <c:v>44774</c:v>
                </c:pt>
                <c:pt idx="176">
                  <c:v>44805</c:v>
                </c:pt>
                <c:pt idx="177">
                  <c:v>44835</c:v>
                </c:pt>
                <c:pt idx="178">
                  <c:v>44866</c:v>
                </c:pt>
                <c:pt idx="179">
                  <c:v>44896</c:v>
                </c:pt>
                <c:pt idx="180">
                  <c:v>44927</c:v>
                </c:pt>
                <c:pt idx="181">
                  <c:v>44958</c:v>
                </c:pt>
                <c:pt idx="182">
                  <c:v>44986</c:v>
                </c:pt>
                <c:pt idx="183">
                  <c:v>45017</c:v>
                </c:pt>
                <c:pt idx="184">
                  <c:v>45047</c:v>
                </c:pt>
                <c:pt idx="185">
                  <c:v>45078</c:v>
                </c:pt>
                <c:pt idx="186">
                  <c:v>45108</c:v>
                </c:pt>
                <c:pt idx="187">
                  <c:v>45139</c:v>
                </c:pt>
                <c:pt idx="188">
                  <c:v>45170</c:v>
                </c:pt>
                <c:pt idx="189">
                  <c:v>45200</c:v>
                </c:pt>
                <c:pt idx="190">
                  <c:v>45231</c:v>
                </c:pt>
                <c:pt idx="191">
                  <c:v>45261</c:v>
                </c:pt>
                <c:pt idx="192">
                  <c:v>45292</c:v>
                </c:pt>
                <c:pt idx="193">
                  <c:v>45323</c:v>
                </c:pt>
                <c:pt idx="194">
                  <c:v>45352</c:v>
                </c:pt>
                <c:pt idx="195">
                  <c:v>45383</c:v>
                </c:pt>
                <c:pt idx="196">
                  <c:v>45413</c:v>
                </c:pt>
                <c:pt idx="197">
                  <c:v>45444</c:v>
                </c:pt>
                <c:pt idx="198">
                  <c:v>45474</c:v>
                </c:pt>
                <c:pt idx="199">
                  <c:v>45505</c:v>
                </c:pt>
                <c:pt idx="200">
                  <c:v>45536</c:v>
                </c:pt>
                <c:pt idx="201">
                  <c:v>45566</c:v>
                </c:pt>
                <c:pt idx="202">
                  <c:v>45597</c:v>
                </c:pt>
                <c:pt idx="203">
                  <c:v>45627</c:v>
                </c:pt>
                <c:pt idx="204">
                  <c:v>45658</c:v>
                </c:pt>
                <c:pt idx="205">
                  <c:v>45689</c:v>
                </c:pt>
                <c:pt idx="206">
                  <c:v>45717</c:v>
                </c:pt>
                <c:pt idx="207">
                  <c:v>45748</c:v>
                </c:pt>
                <c:pt idx="208">
                  <c:v>45778</c:v>
                </c:pt>
                <c:pt idx="209">
                  <c:v>45809</c:v>
                </c:pt>
                <c:pt idx="210">
                  <c:v>45839</c:v>
                </c:pt>
                <c:pt idx="211">
                  <c:v>45870</c:v>
                </c:pt>
                <c:pt idx="212">
                  <c:v>45901</c:v>
                </c:pt>
                <c:pt idx="213">
                  <c:v>45931</c:v>
                </c:pt>
                <c:pt idx="214">
                  <c:v>45962</c:v>
                </c:pt>
                <c:pt idx="215">
                  <c:v>45992</c:v>
                </c:pt>
                <c:pt idx="216">
                  <c:v>46023</c:v>
                </c:pt>
              </c:numCache>
            </c:numRef>
          </c:cat>
          <c:val>
            <c:numRef>
              <c:f>'Freight and Passenger'!$B$41:$HJ$41</c:f>
              <c:numCache>
                <c:formatCode>General</c:formatCode>
                <c:ptCount val="217"/>
                <c:pt idx="0">
                  <c:v>174</c:v>
                </c:pt>
                <c:pt idx="1">
                  <c:v>165</c:v>
                </c:pt>
                <c:pt idx="2">
                  <c:v>134</c:v>
                </c:pt>
                <c:pt idx="3">
                  <c:v>135</c:v>
                </c:pt>
                <c:pt idx="4">
                  <c:v>140</c:v>
                </c:pt>
                <c:pt idx="5">
                  <c:v>137</c:v>
                </c:pt>
                <c:pt idx="6">
                  <c:v>136</c:v>
                </c:pt>
                <c:pt idx="7">
                  <c:v>143</c:v>
                </c:pt>
                <c:pt idx="8">
                  <c:v>159</c:v>
                </c:pt>
                <c:pt idx="9">
                  <c:v>148</c:v>
                </c:pt>
                <c:pt idx="10">
                  <c:v>143</c:v>
                </c:pt>
                <c:pt idx="11">
                  <c:v>160</c:v>
                </c:pt>
                <c:pt idx="12">
                  <c:v>150</c:v>
                </c:pt>
                <c:pt idx="13">
                  <c:v>152</c:v>
                </c:pt>
                <c:pt idx="14">
                  <c:v>154</c:v>
                </c:pt>
                <c:pt idx="15">
                  <c:v>154</c:v>
                </c:pt>
                <c:pt idx="16">
                  <c:v>157</c:v>
                </c:pt>
                <c:pt idx="17">
                  <c:v>152</c:v>
                </c:pt>
                <c:pt idx="18">
                  <c:v>159</c:v>
                </c:pt>
                <c:pt idx="19">
                  <c:v>146</c:v>
                </c:pt>
                <c:pt idx="20">
                  <c:v>151</c:v>
                </c:pt>
                <c:pt idx="21">
                  <c:v>156</c:v>
                </c:pt>
                <c:pt idx="22">
                  <c:v>150</c:v>
                </c:pt>
                <c:pt idx="23">
                  <c:v>147</c:v>
                </c:pt>
                <c:pt idx="24">
                  <c:v>150</c:v>
                </c:pt>
                <c:pt idx="25">
                  <c:v>161</c:v>
                </c:pt>
                <c:pt idx="26">
                  <c:v>154</c:v>
                </c:pt>
                <c:pt idx="27">
                  <c:v>186</c:v>
                </c:pt>
                <c:pt idx="28">
                  <c:v>95</c:v>
                </c:pt>
                <c:pt idx="29">
                  <c:v>152</c:v>
                </c:pt>
                <c:pt idx="30">
                  <c:v>175</c:v>
                </c:pt>
                <c:pt idx="31">
                  <c:v>155</c:v>
                </c:pt>
                <c:pt idx="32">
                  <c:v>152</c:v>
                </c:pt>
                <c:pt idx="33">
                  <c:v>153</c:v>
                </c:pt>
                <c:pt idx="34">
                  <c:v>158</c:v>
                </c:pt>
                <c:pt idx="35">
                  <c:v>155</c:v>
                </c:pt>
                <c:pt idx="36">
                  <c:v>160</c:v>
                </c:pt>
                <c:pt idx="37">
                  <c:v>152</c:v>
                </c:pt>
                <c:pt idx="38">
                  <c:v>159</c:v>
                </c:pt>
                <c:pt idx="39">
                  <c:v>158</c:v>
                </c:pt>
                <c:pt idx="40">
                  <c:v>156</c:v>
                </c:pt>
                <c:pt idx="41">
                  <c:v>172</c:v>
                </c:pt>
                <c:pt idx="42">
                  <c:v>167</c:v>
                </c:pt>
                <c:pt idx="43">
                  <c:v>178</c:v>
                </c:pt>
                <c:pt idx="44">
                  <c:v>193</c:v>
                </c:pt>
                <c:pt idx="45">
                  <c:v>180</c:v>
                </c:pt>
                <c:pt idx="46">
                  <c:v>187</c:v>
                </c:pt>
                <c:pt idx="47">
                  <c:v>202</c:v>
                </c:pt>
                <c:pt idx="48">
                  <c:v>173</c:v>
                </c:pt>
                <c:pt idx="49">
                  <c:v>184</c:v>
                </c:pt>
                <c:pt idx="50">
                  <c:v>184</c:v>
                </c:pt>
                <c:pt idx="51">
                  <c:v>207</c:v>
                </c:pt>
                <c:pt idx="52">
                  <c:v>216</c:v>
                </c:pt>
                <c:pt idx="53">
                  <c:v>216</c:v>
                </c:pt>
                <c:pt idx="54">
                  <c:v>214</c:v>
                </c:pt>
                <c:pt idx="55">
                  <c:v>219</c:v>
                </c:pt>
                <c:pt idx="56">
                  <c:v>210</c:v>
                </c:pt>
                <c:pt idx="57">
                  <c:v>210</c:v>
                </c:pt>
                <c:pt idx="58">
                  <c:v>219</c:v>
                </c:pt>
                <c:pt idx="59">
                  <c:v>227</c:v>
                </c:pt>
                <c:pt idx="60">
                  <c:v>220</c:v>
                </c:pt>
                <c:pt idx="61">
                  <c:v>238</c:v>
                </c:pt>
                <c:pt idx="62">
                  <c:v>236</c:v>
                </c:pt>
                <c:pt idx="63">
                  <c:v>232</c:v>
                </c:pt>
                <c:pt idx="64">
                  <c:v>229</c:v>
                </c:pt>
                <c:pt idx="65">
                  <c:v>238</c:v>
                </c:pt>
                <c:pt idx="66">
                  <c:v>232</c:v>
                </c:pt>
                <c:pt idx="67">
                  <c:v>245</c:v>
                </c:pt>
                <c:pt idx="68">
                  <c:v>235</c:v>
                </c:pt>
                <c:pt idx="69">
                  <c:v>246</c:v>
                </c:pt>
                <c:pt idx="70">
                  <c:v>241</c:v>
                </c:pt>
                <c:pt idx="71">
                  <c:v>251</c:v>
                </c:pt>
                <c:pt idx="72">
                  <c:v>259</c:v>
                </c:pt>
                <c:pt idx="73">
                  <c:v>257</c:v>
                </c:pt>
                <c:pt idx="74">
                  <c:v>251</c:v>
                </c:pt>
                <c:pt idx="75">
                  <c:v>255</c:v>
                </c:pt>
                <c:pt idx="76">
                  <c:v>252</c:v>
                </c:pt>
                <c:pt idx="77">
                  <c:v>253</c:v>
                </c:pt>
                <c:pt idx="78">
                  <c:v>260</c:v>
                </c:pt>
                <c:pt idx="79">
                  <c:v>250</c:v>
                </c:pt>
                <c:pt idx="80">
                  <c:v>261</c:v>
                </c:pt>
                <c:pt idx="81">
                  <c:v>269</c:v>
                </c:pt>
                <c:pt idx="82">
                  <c:v>259</c:v>
                </c:pt>
                <c:pt idx="83">
                  <c:v>261</c:v>
                </c:pt>
                <c:pt idx="84">
                  <c:v>237</c:v>
                </c:pt>
                <c:pt idx="85">
                  <c:v>255</c:v>
                </c:pt>
                <c:pt idx="86">
                  <c:v>261</c:v>
                </c:pt>
                <c:pt idx="87">
                  <c:v>254</c:v>
                </c:pt>
                <c:pt idx="88">
                  <c:v>255</c:v>
                </c:pt>
                <c:pt idx="89">
                  <c:v>245</c:v>
                </c:pt>
                <c:pt idx="90">
                  <c:v>272</c:v>
                </c:pt>
                <c:pt idx="91">
                  <c:v>246</c:v>
                </c:pt>
                <c:pt idx="92">
                  <c:v>253</c:v>
                </c:pt>
                <c:pt idx="93">
                  <c:v>252</c:v>
                </c:pt>
                <c:pt idx="94">
                  <c:v>252</c:v>
                </c:pt>
                <c:pt idx="95">
                  <c:v>260</c:v>
                </c:pt>
                <c:pt idx="96">
                  <c:v>234</c:v>
                </c:pt>
                <c:pt idx="97">
                  <c:v>255</c:v>
                </c:pt>
                <c:pt idx="98">
                  <c:v>237</c:v>
                </c:pt>
                <c:pt idx="99">
                  <c:v>246</c:v>
                </c:pt>
                <c:pt idx="100">
                  <c:v>240</c:v>
                </c:pt>
                <c:pt idx="101">
                  <c:v>237</c:v>
                </c:pt>
                <c:pt idx="102">
                  <c:v>244</c:v>
                </c:pt>
                <c:pt idx="103">
                  <c:v>248</c:v>
                </c:pt>
                <c:pt idx="104">
                  <c:v>257</c:v>
                </c:pt>
                <c:pt idx="105">
                  <c:v>242</c:v>
                </c:pt>
                <c:pt idx="106">
                  <c:v>248</c:v>
                </c:pt>
                <c:pt idx="107">
                  <c:v>256</c:v>
                </c:pt>
                <c:pt idx="108">
                  <c:v>239</c:v>
                </c:pt>
                <c:pt idx="109">
                  <c:v>237</c:v>
                </c:pt>
                <c:pt idx="110">
                  <c:v>241</c:v>
                </c:pt>
                <c:pt idx="111">
                  <c:v>231</c:v>
                </c:pt>
                <c:pt idx="112">
                  <c:v>232</c:v>
                </c:pt>
                <c:pt idx="113">
                  <c:v>225</c:v>
                </c:pt>
                <c:pt idx="114">
                  <c:v>225</c:v>
                </c:pt>
                <c:pt idx="115">
                  <c:v>212</c:v>
                </c:pt>
                <c:pt idx="116">
                  <c:v>210</c:v>
                </c:pt>
                <c:pt idx="117">
                  <c:v>203</c:v>
                </c:pt>
                <c:pt idx="118">
                  <c:v>202</c:v>
                </c:pt>
                <c:pt idx="119">
                  <c:v>180</c:v>
                </c:pt>
                <c:pt idx="120">
                  <c:v>202</c:v>
                </c:pt>
                <c:pt idx="121">
                  <c:v>198</c:v>
                </c:pt>
                <c:pt idx="122">
                  <c:v>199</c:v>
                </c:pt>
                <c:pt idx="123">
                  <c:v>237</c:v>
                </c:pt>
                <c:pt idx="124">
                  <c:v>214</c:v>
                </c:pt>
                <c:pt idx="125">
                  <c:v>221</c:v>
                </c:pt>
                <c:pt idx="126">
                  <c:v>211</c:v>
                </c:pt>
                <c:pt idx="127">
                  <c:v>175</c:v>
                </c:pt>
                <c:pt idx="128">
                  <c:v>196</c:v>
                </c:pt>
                <c:pt idx="129">
                  <c:v>197</c:v>
                </c:pt>
                <c:pt idx="130">
                  <c:v>195</c:v>
                </c:pt>
                <c:pt idx="131">
                  <c:v>197</c:v>
                </c:pt>
                <c:pt idx="132">
                  <c:v>193</c:v>
                </c:pt>
                <c:pt idx="133">
                  <c:v>185</c:v>
                </c:pt>
                <c:pt idx="134">
                  <c:v>185</c:v>
                </c:pt>
                <c:pt idx="135">
                  <c:v>183</c:v>
                </c:pt>
                <c:pt idx="136">
                  <c:v>191</c:v>
                </c:pt>
                <c:pt idx="137">
                  <c:v>179</c:v>
                </c:pt>
                <c:pt idx="138">
                  <c:v>185</c:v>
                </c:pt>
                <c:pt idx="139">
                  <c:v>188</c:v>
                </c:pt>
                <c:pt idx="140">
                  <c:v>172</c:v>
                </c:pt>
                <c:pt idx="141">
                  <c:v>174</c:v>
                </c:pt>
                <c:pt idx="142">
                  <c:v>166</c:v>
                </c:pt>
                <c:pt idx="143">
                  <c:v>161</c:v>
                </c:pt>
                <c:pt idx="144">
                  <c:v>165</c:v>
                </c:pt>
                <c:pt idx="145">
                  <c:v>164</c:v>
                </c:pt>
                <c:pt idx="146">
                  <c:v>95</c:v>
                </c:pt>
                <c:pt idx="147">
                  <c:v>0</c:v>
                </c:pt>
                <c:pt idx="148">
                  <c:v>4</c:v>
                </c:pt>
                <c:pt idx="149">
                  <c:v>11</c:v>
                </c:pt>
                <c:pt idx="150">
                  <c:v>13</c:v>
                </c:pt>
                <c:pt idx="151">
                  <c:v>15</c:v>
                </c:pt>
                <c:pt idx="152">
                  <c:v>17</c:v>
                </c:pt>
                <c:pt idx="153">
                  <c:v>20</c:v>
                </c:pt>
                <c:pt idx="154">
                  <c:v>34</c:v>
                </c:pt>
                <c:pt idx="155">
                  <c:v>51</c:v>
                </c:pt>
                <c:pt idx="156">
                  <c:v>22</c:v>
                </c:pt>
                <c:pt idx="157">
                  <c:v>27</c:v>
                </c:pt>
                <c:pt idx="158">
                  <c:v>38</c:v>
                </c:pt>
                <c:pt idx="159">
                  <c:v>42</c:v>
                </c:pt>
                <c:pt idx="160">
                  <c:v>44</c:v>
                </c:pt>
                <c:pt idx="161">
                  <c:v>33</c:v>
                </c:pt>
                <c:pt idx="162">
                  <c:v>21</c:v>
                </c:pt>
                <c:pt idx="163">
                  <c:v>33</c:v>
                </c:pt>
                <c:pt idx="164">
                  <c:v>42</c:v>
                </c:pt>
                <c:pt idx="165">
                  <c:v>46</c:v>
                </c:pt>
                <c:pt idx="166">
                  <c:v>48</c:v>
                </c:pt>
                <c:pt idx="167">
                  <c:v>51</c:v>
                </c:pt>
                <c:pt idx="168">
                  <c:v>32</c:v>
                </c:pt>
                <c:pt idx="169">
                  <c:v>55</c:v>
                </c:pt>
                <c:pt idx="170">
                  <c:v>62</c:v>
                </c:pt>
                <c:pt idx="171">
                  <c:v>78</c:v>
                </c:pt>
                <c:pt idx="172">
                  <c:v>80</c:v>
                </c:pt>
                <c:pt idx="173">
                  <c:v>70</c:v>
                </c:pt>
                <c:pt idx="174">
                  <c:v>104</c:v>
                </c:pt>
                <c:pt idx="175">
                  <c:v>94</c:v>
                </c:pt>
                <c:pt idx="176">
                  <c:v>93</c:v>
                </c:pt>
                <c:pt idx="177">
                  <c:v>95</c:v>
                </c:pt>
                <c:pt idx="178">
                  <c:v>99</c:v>
                </c:pt>
                <c:pt idx="179">
                  <c:v>97</c:v>
                </c:pt>
                <c:pt idx="180">
                  <c:v>114</c:v>
                </c:pt>
                <c:pt idx="181">
                  <c:v>111</c:v>
                </c:pt>
                <c:pt idx="182">
                  <c:v>122</c:v>
                </c:pt>
                <c:pt idx="183">
                  <c:v>111</c:v>
                </c:pt>
                <c:pt idx="184">
                  <c:v>118</c:v>
                </c:pt>
                <c:pt idx="185">
                  <c:v>129</c:v>
                </c:pt>
                <c:pt idx="186">
                  <c:v>113</c:v>
                </c:pt>
                <c:pt idx="187">
                  <c:v>115</c:v>
                </c:pt>
                <c:pt idx="188">
                  <c:v>126</c:v>
                </c:pt>
                <c:pt idx="189">
                  <c:v>131</c:v>
                </c:pt>
                <c:pt idx="190">
                  <c:v>135</c:v>
                </c:pt>
                <c:pt idx="191">
                  <c:v>127</c:v>
                </c:pt>
                <c:pt idx="192">
                  <c:v>137</c:v>
                </c:pt>
                <c:pt idx="193">
                  <c:v>135</c:v>
                </c:pt>
                <c:pt idx="194">
                  <c:v>135</c:v>
                </c:pt>
                <c:pt idx="195">
                  <c:v>146</c:v>
                </c:pt>
                <c:pt idx="196">
                  <c:v>141</c:v>
                </c:pt>
                <c:pt idx="197">
                  <c:v>140</c:v>
                </c:pt>
                <c:pt idx="198">
                  <c:v>140</c:v>
                </c:pt>
                <c:pt idx="199">
                  <c:v>147</c:v>
                </c:pt>
                <c:pt idx="200">
                  <c:v>154</c:v>
                </c:pt>
                <c:pt idx="201">
                  <c:v>142</c:v>
                </c:pt>
                <c:pt idx="202">
                  <c:v>144</c:v>
                </c:pt>
                <c:pt idx="203">
                  <c:v>144</c:v>
                </c:pt>
                <c:pt idx="204">
                  <c:v>151</c:v>
                </c:pt>
                <c:pt idx="205">
                  <c:v>155</c:v>
                </c:pt>
                <c:pt idx="206">
                  <c:v>159</c:v>
                </c:pt>
                <c:pt idx="207">
                  <c:v>153</c:v>
                </c:pt>
                <c:pt idx="208">
                  <c:v>145</c:v>
                </c:pt>
                <c:pt idx="209">
                  <c:v>146</c:v>
                </c:pt>
                <c:pt idx="210">
                  <c:v>187</c:v>
                </c:pt>
                <c:pt idx="211">
                  <c:v>189</c:v>
                </c:pt>
                <c:pt idx="212">
                  <c:v>193</c:v>
                </c:pt>
                <c:pt idx="213">
                  <c:v>196</c:v>
                </c:pt>
                <c:pt idx="214">
                  <c:v>195</c:v>
                </c:pt>
                <c:pt idx="215">
                  <c:v>197</c:v>
                </c:pt>
                <c:pt idx="216">
                  <c:v>185</c:v>
                </c:pt>
              </c:numCache>
            </c:numRef>
          </c:val>
          <c:smooth val="0"/>
          <c:extLst>
            <c:ext xmlns:c16="http://schemas.microsoft.com/office/drawing/2014/chart" uri="{C3380CC4-5D6E-409C-BE32-E72D297353CC}">
              <c16:uniqueId val="{00000002-DFEC-4196-B6A5-375B86B07316}"/>
            </c:ext>
          </c:extLst>
        </c:ser>
        <c:ser>
          <c:idx val="3"/>
          <c:order val="3"/>
          <c:tx>
            <c:strRef>
              <c:f>'Freight and Passenger'!$A$43</c:f>
              <c:strCache>
                <c:ptCount val="1"/>
                <c:pt idx="0">
                  <c:v>Income for road passenger transportation</c:v>
                </c:pt>
              </c:strCache>
            </c:strRef>
          </c:tx>
          <c:spPr>
            <a:ln w="28575" cap="rnd">
              <a:solidFill>
                <a:srgbClr val="DC0037"/>
              </a:solidFill>
              <a:round/>
            </a:ln>
            <a:effectLst/>
          </c:spPr>
          <c:marker>
            <c:symbol val="none"/>
          </c:marker>
          <c:cat>
            <c:numRef>
              <c:f>'Freight and Passenger'!$B$39:$HJ$39</c:f>
              <c:numCache>
                <c:formatCode>mmm\-yy</c:formatCode>
                <c:ptCount val="217"/>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pt idx="134">
                  <c:v>43525</c:v>
                </c:pt>
                <c:pt idx="135">
                  <c:v>43556</c:v>
                </c:pt>
                <c:pt idx="136">
                  <c:v>43586</c:v>
                </c:pt>
                <c:pt idx="137">
                  <c:v>43617</c:v>
                </c:pt>
                <c:pt idx="138">
                  <c:v>43647</c:v>
                </c:pt>
                <c:pt idx="139">
                  <c:v>43678</c:v>
                </c:pt>
                <c:pt idx="140">
                  <c:v>43709</c:v>
                </c:pt>
                <c:pt idx="141">
                  <c:v>43739</c:v>
                </c:pt>
                <c:pt idx="142">
                  <c:v>43770</c:v>
                </c:pt>
                <c:pt idx="143">
                  <c:v>43800</c:v>
                </c:pt>
                <c:pt idx="144">
                  <c:v>43831</c:v>
                </c:pt>
                <c:pt idx="145">
                  <c:v>43862</c:v>
                </c:pt>
                <c:pt idx="146">
                  <c:v>43891</c:v>
                </c:pt>
                <c:pt idx="147">
                  <c:v>43922</c:v>
                </c:pt>
                <c:pt idx="148">
                  <c:v>43952</c:v>
                </c:pt>
                <c:pt idx="149">
                  <c:v>43983</c:v>
                </c:pt>
                <c:pt idx="150">
                  <c:v>44013</c:v>
                </c:pt>
                <c:pt idx="151">
                  <c:v>44044</c:v>
                </c:pt>
                <c:pt idx="152">
                  <c:v>44075</c:v>
                </c:pt>
                <c:pt idx="153">
                  <c:v>44105</c:v>
                </c:pt>
                <c:pt idx="154">
                  <c:v>44136</c:v>
                </c:pt>
                <c:pt idx="155">
                  <c:v>44166</c:v>
                </c:pt>
                <c:pt idx="156">
                  <c:v>44197</c:v>
                </c:pt>
                <c:pt idx="157">
                  <c:v>44228</c:v>
                </c:pt>
                <c:pt idx="158">
                  <c:v>44256</c:v>
                </c:pt>
                <c:pt idx="159">
                  <c:v>44287</c:v>
                </c:pt>
                <c:pt idx="160">
                  <c:v>44317</c:v>
                </c:pt>
                <c:pt idx="161">
                  <c:v>44348</c:v>
                </c:pt>
                <c:pt idx="162">
                  <c:v>44378</c:v>
                </c:pt>
                <c:pt idx="163">
                  <c:v>44409</c:v>
                </c:pt>
                <c:pt idx="164">
                  <c:v>44440</c:v>
                </c:pt>
                <c:pt idx="165">
                  <c:v>44470</c:v>
                </c:pt>
                <c:pt idx="166">
                  <c:v>44501</c:v>
                </c:pt>
                <c:pt idx="167">
                  <c:v>44531</c:v>
                </c:pt>
                <c:pt idx="168">
                  <c:v>44562</c:v>
                </c:pt>
                <c:pt idx="169">
                  <c:v>44593</c:v>
                </c:pt>
                <c:pt idx="170">
                  <c:v>44621</c:v>
                </c:pt>
                <c:pt idx="171">
                  <c:v>44652</c:v>
                </c:pt>
                <c:pt idx="172">
                  <c:v>44682</c:v>
                </c:pt>
                <c:pt idx="173">
                  <c:v>44713</c:v>
                </c:pt>
                <c:pt idx="174">
                  <c:v>44743</c:v>
                </c:pt>
                <c:pt idx="175">
                  <c:v>44774</c:v>
                </c:pt>
                <c:pt idx="176">
                  <c:v>44805</c:v>
                </c:pt>
                <c:pt idx="177">
                  <c:v>44835</c:v>
                </c:pt>
                <c:pt idx="178">
                  <c:v>44866</c:v>
                </c:pt>
                <c:pt idx="179">
                  <c:v>44896</c:v>
                </c:pt>
                <c:pt idx="180">
                  <c:v>44927</c:v>
                </c:pt>
                <c:pt idx="181">
                  <c:v>44958</c:v>
                </c:pt>
                <c:pt idx="182">
                  <c:v>44986</c:v>
                </c:pt>
                <c:pt idx="183">
                  <c:v>45017</c:v>
                </c:pt>
                <c:pt idx="184">
                  <c:v>45047</c:v>
                </c:pt>
                <c:pt idx="185">
                  <c:v>45078</c:v>
                </c:pt>
                <c:pt idx="186">
                  <c:v>45108</c:v>
                </c:pt>
                <c:pt idx="187">
                  <c:v>45139</c:v>
                </c:pt>
                <c:pt idx="188">
                  <c:v>45170</c:v>
                </c:pt>
                <c:pt idx="189">
                  <c:v>45200</c:v>
                </c:pt>
                <c:pt idx="190">
                  <c:v>45231</c:v>
                </c:pt>
                <c:pt idx="191">
                  <c:v>45261</c:v>
                </c:pt>
                <c:pt idx="192">
                  <c:v>45292</c:v>
                </c:pt>
                <c:pt idx="193">
                  <c:v>45323</c:v>
                </c:pt>
                <c:pt idx="194">
                  <c:v>45352</c:v>
                </c:pt>
                <c:pt idx="195">
                  <c:v>45383</c:v>
                </c:pt>
                <c:pt idx="196">
                  <c:v>45413</c:v>
                </c:pt>
                <c:pt idx="197">
                  <c:v>45444</c:v>
                </c:pt>
                <c:pt idx="198">
                  <c:v>45474</c:v>
                </c:pt>
                <c:pt idx="199">
                  <c:v>45505</c:v>
                </c:pt>
                <c:pt idx="200">
                  <c:v>45536</c:v>
                </c:pt>
                <c:pt idx="201">
                  <c:v>45566</c:v>
                </c:pt>
                <c:pt idx="202">
                  <c:v>45597</c:v>
                </c:pt>
                <c:pt idx="203">
                  <c:v>45627</c:v>
                </c:pt>
                <c:pt idx="204">
                  <c:v>45658</c:v>
                </c:pt>
                <c:pt idx="205">
                  <c:v>45689</c:v>
                </c:pt>
                <c:pt idx="206">
                  <c:v>45717</c:v>
                </c:pt>
                <c:pt idx="207">
                  <c:v>45748</c:v>
                </c:pt>
                <c:pt idx="208">
                  <c:v>45778</c:v>
                </c:pt>
                <c:pt idx="209">
                  <c:v>45809</c:v>
                </c:pt>
                <c:pt idx="210">
                  <c:v>45839</c:v>
                </c:pt>
                <c:pt idx="211">
                  <c:v>45870</c:v>
                </c:pt>
                <c:pt idx="212">
                  <c:v>45901</c:v>
                </c:pt>
                <c:pt idx="213">
                  <c:v>45931</c:v>
                </c:pt>
                <c:pt idx="214">
                  <c:v>45962</c:v>
                </c:pt>
                <c:pt idx="215">
                  <c:v>45992</c:v>
                </c:pt>
                <c:pt idx="216">
                  <c:v>46023</c:v>
                </c:pt>
              </c:numCache>
            </c:numRef>
          </c:cat>
          <c:val>
            <c:numRef>
              <c:f>'Freight and Passenger'!$B$43:$HJ$43</c:f>
              <c:numCache>
                <c:formatCode>General</c:formatCode>
                <c:ptCount val="217"/>
                <c:pt idx="0">
                  <c:v>431</c:v>
                </c:pt>
                <c:pt idx="1">
                  <c:v>437</c:v>
                </c:pt>
                <c:pt idx="2">
                  <c:v>443</c:v>
                </c:pt>
                <c:pt idx="3">
                  <c:v>418</c:v>
                </c:pt>
                <c:pt idx="4">
                  <c:v>408</c:v>
                </c:pt>
                <c:pt idx="5">
                  <c:v>456</c:v>
                </c:pt>
                <c:pt idx="6">
                  <c:v>445</c:v>
                </c:pt>
                <c:pt idx="7">
                  <c:v>478</c:v>
                </c:pt>
                <c:pt idx="8">
                  <c:v>489</c:v>
                </c:pt>
                <c:pt idx="9">
                  <c:v>488</c:v>
                </c:pt>
                <c:pt idx="10">
                  <c:v>484</c:v>
                </c:pt>
                <c:pt idx="11">
                  <c:v>405</c:v>
                </c:pt>
                <c:pt idx="12">
                  <c:v>424</c:v>
                </c:pt>
                <c:pt idx="13">
                  <c:v>491</c:v>
                </c:pt>
                <c:pt idx="14">
                  <c:v>482</c:v>
                </c:pt>
                <c:pt idx="15">
                  <c:v>490</c:v>
                </c:pt>
                <c:pt idx="16">
                  <c:v>487</c:v>
                </c:pt>
                <c:pt idx="17">
                  <c:v>466</c:v>
                </c:pt>
                <c:pt idx="18">
                  <c:v>482</c:v>
                </c:pt>
                <c:pt idx="19">
                  <c:v>476</c:v>
                </c:pt>
                <c:pt idx="20">
                  <c:v>464</c:v>
                </c:pt>
                <c:pt idx="21">
                  <c:v>481</c:v>
                </c:pt>
                <c:pt idx="22">
                  <c:v>474</c:v>
                </c:pt>
                <c:pt idx="23">
                  <c:v>466</c:v>
                </c:pt>
                <c:pt idx="24">
                  <c:v>460</c:v>
                </c:pt>
                <c:pt idx="25">
                  <c:v>473</c:v>
                </c:pt>
                <c:pt idx="26">
                  <c:v>469</c:v>
                </c:pt>
                <c:pt idx="27">
                  <c:v>522</c:v>
                </c:pt>
                <c:pt idx="28">
                  <c:v>525</c:v>
                </c:pt>
                <c:pt idx="29">
                  <c:v>547</c:v>
                </c:pt>
                <c:pt idx="30">
                  <c:v>557</c:v>
                </c:pt>
                <c:pt idx="31">
                  <c:v>536</c:v>
                </c:pt>
                <c:pt idx="32">
                  <c:v>539</c:v>
                </c:pt>
                <c:pt idx="33">
                  <c:v>547</c:v>
                </c:pt>
                <c:pt idx="34">
                  <c:v>561</c:v>
                </c:pt>
                <c:pt idx="35">
                  <c:v>565</c:v>
                </c:pt>
                <c:pt idx="36">
                  <c:v>566</c:v>
                </c:pt>
                <c:pt idx="37">
                  <c:v>576</c:v>
                </c:pt>
                <c:pt idx="38">
                  <c:v>600</c:v>
                </c:pt>
                <c:pt idx="39">
                  <c:v>603</c:v>
                </c:pt>
                <c:pt idx="40">
                  <c:v>599</c:v>
                </c:pt>
                <c:pt idx="41">
                  <c:v>590</c:v>
                </c:pt>
                <c:pt idx="42">
                  <c:v>590</c:v>
                </c:pt>
                <c:pt idx="43">
                  <c:v>599</c:v>
                </c:pt>
                <c:pt idx="44">
                  <c:v>612</c:v>
                </c:pt>
                <c:pt idx="45">
                  <c:v>586</c:v>
                </c:pt>
                <c:pt idx="46">
                  <c:v>608</c:v>
                </c:pt>
                <c:pt idx="47">
                  <c:v>613</c:v>
                </c:pt>
                <c:pt idx="48">
                  <c:v>632</c:v>
                </c:pt>
                <c:pt idx="49">
                  <c:v>616</c:v>
                </c:pt>
                <c:pt idx="50">
                  <c:v>601</c:v>
                </c:pt>
                <c:pt idx="51">
                  <c:v>670</c:v>
                </c:pt>
                <c:pt idx="52">
                  <c:v>666</c:v>
                </c:pt>
                <c:pt idx="53">
                  <c:v>655</c:v>
                </c:pt>
                <c:pt idx="54">
                  <c:v>650</c:v>
                </c:pt>
                <c:pt idx="55">
                  <c:v>674</c:v>
                </c:pt>
                <c:pt idx="56">
                  <c:v>688</c:v>
                </c:pt>
                <c:pt idx="57">
                  <c:v>683</c:v>
                </c:pt>
                <c:pt idx="58">
                  <c:v>689</c:v>
                </c:pt>
                <c:pt idx="59">
                  <c:v>708</c:v>
                </c:pt>
                <c:pt idx="60">
                  <c:v>702</c:v>
                </c:pt>
                <c:pt idx="61">
                  <c:v>699</c:v>
                </c:pt>
                <c:pt idx="62">
                  <c:v>679</c:v>
                </c:pt>
                <c:pt idx="63">
                  <c:v>592</c:v>
                </c:pt>
                <c:pt idx="64">
                  <c:v>496</c:v>
                </c:pt>
                <c:pt idx="65">
                  <c:v>714</c:v>
                </c:pt>
                <c:pt idx="66">
                  <c:v>727</c:v>
                </c:pt>
                <c:pt idx="67">
                  <c:v>729</c:v>
                </c:pt>
                <c:pt idx="68">
                  <c:v>709</c:v>
                </c:pt>
                <c:pt idx="69">
                  <c:v>731</c:v>
                </c:pt>
                <c:pt idx="70">
                  <c:v>733</c:v>
                </c:pt>
                <c:pt idx="71">
                  <c:v>723</c:v>
                </c:pt>
                <c:pt idx="72">
                  <c:v>760</c:v>
                </c:pt>
                <c:pt idx="73">
                  <c:v>749</c:v>
                </c:pt>
                <c:pt idx="74">
                  <c:v>757</c:v>
                </c:pt>
                <c:pt idx="75">
                  <c:v>799</c:v>
                </c:pt>
                <c:pt idx="76">
                  <c:v>757</c:v>
                </c:pt>
                <c:pt idx="77">
                  <c:v>777</c:v>
                </c:pt>
                <c:pt idx="78">
                  <c:v>795</c:v>
                </c:pt>
                <c:pt idx="79">
                  <c:v>776</c:v>
                </c:pt>
                <c:pt idx="80">
                  <c:v>798</c:v>
                </c:pt>
                <c:pt idx="81">
                  <c:v>815</c:v>
                </c:pt>
                <c:pt idx="82">
                  <c:v>797</c:v>
                </c:pt>
                <c:pt idx="83">
                  <c:v>797</c:v>
                </c:pt>
                <c:pt idx="84">
                  <c:v>792</c:v>
                </c:pt>
                <c:pt idx="85">
                  <c:v>800</c:v>
                </c:pt>
                <c:pt idx="86">
                  <c:v>800</c:v>
                </c:pt>
                <c:pt idx="87">
                  <c:v>781</c:v>
                </c:pt>
                <c:pt idx="88">
                  <c:v>799</c:v>
                </c:pt>
                <c:pt idx="89">
                  <c:v>814</c:v>
                </c:pt>
                <c:pt idx="90">
                  <c:v>806</c:v>
                </c:pt>
                <c:pt idx="91">
                  <c:v>814</c:v>
                </c:pt>
                <c:pt idx="92">
                  <c:v>805</c:v>
                </c:pt>
                <c:pt idx="93">
                  <c:v>799</c:v>
                </c:pt>
                <c:pt idx="94">
                  <c:v>798</c:v>
                </c:pt>
                <c:pt idx="95">
                  <c:v>818</c:v>
                </c:pt>
                <c:pt idx="96">
                  <c:v>798</c:v>
                </c:pt>
                <c:pt idx="97">
                  <c:v>818</c:v>
                </c:pt>
                <c:pt idx="98">
                  <c:v>837</c:v>
                </c:pt>
                <c:pt idx="99">
                  <c:v>829</c:v>
                </c:pt>
                <c:pt idx="100">
                  <c:v>828</c:v>
                </c:pt>
                <c:pt idx="101">
                  <c:v>835</c:v>
                </c:pt>
                <c:pt idx="102">
                  <c:v>796</c:v>
                </c:pt>
                <c:pt idx="103">
                  <c:v>811</c:v>
                </c:pt>
                <c:pt idx="104">
                  <c:v>821</c:v>
                </c:pt>
                <c:pt idx="105">
                  <c:v>791</c:v>
                </c:pt>
                <c:pt idx="106">
                  <c:v>815</c:v>
                </c:pt>
                <c:pt idx="107">
                  <c:v>819</c:v>
                </c:pt>
                <c:pt idx="108">
                  <c:v>819</c:v>
                </c:pt>
                <c:pt idx="109">
                  <c:v>859</c:v>
                </c:pt>
                <c:pt idx="110">
                  <c:v>859</c:v>
                </c:pt>
                <c:pt idx="111">
                  <c:v>818</c:v>
                </c:pt>
                <c:pt idx="112">
                  <c:v>843</c:v>
                </c:pt>
                <c:pt idx="113">
                  <c:v>830</c:v>
                </c:pt>
                <c:pt idx="114">
                  <c:v>850</c:v>
                </c:pt>
                <c:pt idx="115">
                  <c:v>864</c:v>
                </c:pt>
                <c:pt idx="116">
                  <c:v>829</c:v>
                </c:pt>
                <c:pt idx="117">
                  <c:v>842</c:v>
                </c:pt>
                <c:pt idx="118">
                  <c:v>849</c:v>
                </c:pt>
                <c:pt idx="119">
                  <c:v>846</c:v>
                </c:pt>
                <c:pt idx="120">
                  <c:v>913</c:v>
                </c:pt>
                <c:pt idx="121">
                  <c:v>855</c:v>
                </c:pt>
                <c:pt idx="122">
                  <c:v>842</c:v>
                </c:pt>
                <c:pt idx="123">
                  <c:v>739</c:v>
                </c:pt>
                <c:pt idx="124">
                  <c:v>666</c:v>
                </c:pt>
                <c:pt idx="125">
                  <c:v>828</c:v>
                </c:pt>
                <c:pt idx="126">
                  <c:v>883</c:v>
                </c:pt>
                <c:pt idx="127">
                  <c:v>849</c:v>
                </c:pt>
                <c:pt idx="128">
                  <c:v>800</c:v>
                </c:pt>
                <c:pt idx="129">
                  <c:v>877</c:v>
                </c:pt>
                <c:pt idx="130">
                  <c:v>884</c:v>
                </c:pt>
                <c:pt idx="131">
                  <c:v>869</c:v>
                </c:pt>
                <c:pt idx="132">
                  <c:v>881</c:v>
                </c:pt>
                <c:pt idx="133">
                  <c:v>843</c:v>
                </c:pt>
                <c:pt idx="134">
                  <c:v>829</c:v>
                </c:pt>
                <c:pt idx="135">
                  <c:v>958</c:v>
                </c:pt>
                <c:pt idx="136">
                  <c:v>868</c:v>
                </c:pt>
                <c:pt idx="137">
                  <c:v>855</c:v>
                </c:pt>
                <c:pt idx="138">
                  <c:v>866</c:v>
                </c:pt>
                <c:pt idx="139">
                  <c:v>872</c:v>
                </c:pt>
                <c:pt idx="140">
                  <c:v>908</c:v>
                </c:pt>
                <c:pt idx="141">
                  <c:v>917</c:v>
                </c:pt>
                <c:pt idx="142">
                  <c:v>891</c:v>
                </c:pt>
                <c:pt idx="143">
                  <c:v>886</c:v>
                </c:pt>
                <c:pt idx="144">
                  <c:v>884</c:v>
                </c:pt>
                <c:pt idx="145">
                  <c:v>884</c:v>
                </c:pt>
                <c:pt idx="146">
                  <c:v>779</c:v>
                </c:pt>
                <c:pt idx="147">
                  <c:v>211</c:v>
                </c:pt>
                <c:pt idx="148">
                  <c:v>353</c:v>
                </c:pt>
                <c:pt idx="149">
                  <c:v>419</c:v>
                </c:pt>
                <c:pt idx="150">
                  <c:v>459</c:v>
                </c:pt>
                <c:pt idx="151">
                  <c:v>487</c:v>
                </c:pt>
                <c:pt idx="152">
                  <c:v>590</c:v>
                </c:pt>
                <c:pt idx="153">
                  <c:v>612</c:v>
                </c:pt>
                <c:pt idx="154">
                  <c:v>638</c:v>
                </c:pt>
                <c:pt idx="155">
                  <c:v>659</c:v>
                </c:pt>
                <c:pt idx="156">
                  <c:v>649</c:v>
                </c:pt>
                <c:pt idx="157">
                  <c:v>696</c:v>
                </c:pt>
                <c:pt idx="158">
                  <c:v>770</c:v>
                </c:pt>
                <c:pt idx="159">
                  <c:v>689</c:v>
                </c:pt>
                <c:pt idx="160">
                  <c:v>732</c:v>
                </c:pt>
                <c:pt idx="161">
                  <c:v>683</c:v>
                </c:pt>
                <c:pt idx="162">
                  <c:v>657</c:v>
                </c:pt>
                <c:pt idx="163">
                  <c:v>718</c:v>
                </c:pt>
                <c:pt idx="164">
                  <c:v>697</c:v>
                </c:pt>
                <c:pt idx="165">
                  <c:v>656</c:v>
                </c:pt>
                <c:pt idx="166">
                  <c:v>712</c:v>
                </c:pt>
                <c:pt idx="167">
                  <c:v>632</c:v>
                </c:pt>
                <c:pt idx="168">
                  <c:v>682</c:v>
                </c:pt>
                <c:pt idx="169">
                  <c:v>781</c:v>
                </c:pt>
                <c:pt idx="170">
                  <c:v>828</c:v>
                </c:pt>
                <c:pt idx="171">
                  <c:v>797</c:v>
                </c:pt>
                <c:pt idx="172">
                  <c:v>766</c:v>
                </c:pt>
                <c:pt idx="173">
                  <c:v>793</c:v>
                </c:pt>
                <c:pt idx="174">
                  <c:v>766</c:v>
                </c:pt>
                <c:pt idx="175">
                  <c:v>780</c:v>
                </c:pt>
                <c:pt idx="176">
                  <c:v>784</c:v>
                </c:pt>
                <c:pt idx="177">
                  <c:v>755</c:v>
                </c:pt>
                <c:pt idx="178">
                  <c:v>817</c:v>
                </c:pt>
                <c:pt idx="179">
                  <c:v>909</c:v>
                </c:pt>
                <c:pt idx="180">
                  <c:v>816</c:v>
                </c:pt>
                <c:pt idx="181">
                  <c:v>876</c:v>
                </c:pt>
                <c:pt idx="182">
                  <c:v>906</c:v>
                </c:pt>
                <c:pt idx="183">
                  <c:v>806</c:v>
                </c:pt>
                <c:pt idx="184">
                  <c:v>832</c:v>
                </c:pt>
                <c:pt idx="185">
                  <c:v>876</c:v>
                </c:pt>
                <c:pt idx="186">
                  <c:v>841</c:v>
                </c:pt>
                <c:pt idx="187">
                  <c:v>849</c:v>
                </c:pt>
                <c:pt idx="188">
                  <c:v>877</c:v>
                </c:pt>
                <c:pt idx="189">
                  <c:v>847</c:v>
                </c:pt>
                <c:pt idx="190">
                  <c:v>900</c:v>
                </c:pt>
                <c:pt idx="191">
                  <c:v>958</c:v>
                </c:pt>
                <c:pt idx="192">
                  <c:v>919</c:v>
                </c:pt>
                <c:pt idx="193">
                  <c:v>928</c:v>
                </c:pt>
                <c:pt idx="194">
                  <c:v>929</c:v>
                </c:pt>
                <c:pt idx="195">
                  <c:v>929</c:v>
                </c:pt>
                <c:pt idx="196">
                  <c:v>913</c:v>
                </c:pt>
                <c:pt idx="197">
                  <c:v>932</c:v>
                </c:pt>
                <c:pt idx="198">
                  <c:v>922</c:v>
                </c:pt>
                <c:pt idx="199">
                  <c:v>903</c:v>
                </c:pt>
                <c:pt idx="200">
                  <c:v>911</c:v>
                </c:pt>
                <c:pt idx="201">
                  <c:v>876</c:v>
                </c:pt>
                <c:pt idx="202">
                  <c:v>844</c:v>
                </c:pt>
                <c:pt idx="203">
                  <c:v>873</c:v>
                </c:pt>
                <c:pt idx="204">
                  <c:v>923</c:v>
                </c:pt>
                <c:pt idx="205">
                  <c:v>898</c:v>
                </c:pt>
                <c:pt idx="206">
                  <c:v>909</c:v>
                </c:pt>
                <c:pt idx="207">
                  <c:v>964</c:v>
                </c:pt>
                <c:pt idx="208">
                  <c:v>951</c:v>
                </c:pt>
                <c:pt idx="209">
                  <c:v>951</c:v>
                </c:pt>
                <c:pt idx="210">
                  <c:v>965</c:v>
                </c:pt>
                <c:pt idx="211">
                  <c:v>975</c:v>
                </c:pt>
                <c:pt idx="212">
                  <c:v>955</c:v>
                </c:pt>
                <c:pt idx="213">
                  <c:v>977</c:v>
                </c:pt>
                <c:pt idx="214">
                  <c:v>966</c:v>
                </c:pt>
                <c:pt idx="215">
                  <c:v>960</c:v>
                </c:pt>
                <c:pt idx="216">
                  <c:v>951</c:v>
                </c:pt>
              </c:numCache>
            </c:numRef>
          </c:val>
          <c:smooth val="0"/>
          <c:extLst>
            <c:ext xmlns:c16="http://schemas.microsoft.com/office/drawing/2014/chart" uri="{C3380CC4-5D6E-409C-BE32-E72D297353CC}">
              <c16:uniqueId val="{00000003-DFEC-4196-B6A5-375B86B07316}"/>
            </c:ext>
          </c:extLst>
        </c:ser>
        <c:dLbls>
          <c:showLegendKey val="0"/>
          <c:showVal val="0"/>
          <c:showCatName val="0"/>
          <c:showSerName val="0"/>
          <c:showPercent val="0"/>
          <c:showBubbleSize val="0"/>
        </c:dLbls>
        <c:marker val="1"/>
        <c:smooth val="0"/>
        <c:axId val="459815455"/>
        <c:axId val="459816895"/>
      </c:lineChart>
      <c:dateAx>
        <c:axId val="40913926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crossAx val="409140224"/>
        <c:crosses val="autoZero"/>
        <c:auto val="1"/>
        <c:lblOffset val="100"/>
        <c:baseTimeUnit val="months"/>
        <c:majorUnit val="12"/>
        <c:majorTimeUnit val="months"/>
      </c:dateAx>
      <c:valAx>
        <c:axId val="409140224"/>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bg1"/>
                    </a:solidFill>
                    <a:latin typeface="+mn-lt"/>
                    <a:ea typeface="+mn-ea"/>
                    <a:cs typeface="+mn-cs"/>
                  </a:defRPr>
                </a:pPr>
                <a:r>
                  <a:rPr lang="en-ZA"/>
                  <a:t>Number of passenger journeys (millions)</a:t>
                </a:r>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crossAx val="409139264"/>
        <c:crosses val="autoZero"/>
        <c:crossBetween val="between"/>
        <c:dispUnits>
          <c:custUnit val="1000"/>
        </c:dispUnits>
      </c:valAx>
      <c:valAx>
        <c:axId val="459816895"/>
        <c:scaling>
          <c:orientation val="minMax"/>
        </c:scaling>
        <c:delete val="0"/>
        <c:axPos val="r"/>
        <c:title>
          <c:tx>
            <c:rich>
              <a:bodyPr rot="-5400000" spcFirstLastPara="1" vertOverflow="ellipsis" vert="horz" wrap="square" anchor="ctr" anchorCtr="1"/>
              <a:lstStyle/>
              <a:p>
                <a:pPr>
                  <a:defRPr sz="800" b="0" i="0" u="none" strike="noStrike" kern="1200" baseline="0">
                    <a:solidFill>
                      <a:schemeClr val="bg1"/>
                    </a:solidFill>
                    <a:latin typeface="+mn-lt"/>
                    <a:ea typeface="+mn-ea"/>
                    <a:cs typeface="+mn-cs"/>
                  </a:defRPr>
                </a:pPr>
                <a:r>
                  <a:rPr lang="en-ZA"/>
                  <a:t>Income (R million)</a:t>
                </a:r>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crossAx val="459815455"/>
        <c:crosses val="max"/>
        <c:crossBetween val="between"/>
      </c:valAx>
      <c:dateAx>
        <c:axId val="459815455"/>
        <c:scaling>
          <c:orientation val="minMax"/>
        </c:scaling>
        <c:delete val="1"/>
        <c:axPos val="b"/>
        <c:numFmt formatCode="mmm\-yy" sourceLinked="1"/>
        <c:majorTickMark val="out"/>
        <c:minorTickMark val="none"/>
        <c:tickLblPos val="nextTo"/>
        <c:crossAx val="459816895"/>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bg1"/>
          </a:solidFill>
        </a:defRPr>
      </a:pPr>
      <a:endParaRPr lang="en-US"/>
    </a:p>
  </c:txPr>
  <c:externalData r:id="rId4">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'Primary &amp; Consolidated BB'!$B$28</c:f>
              <c:strCache>
                <c:ptCount val="1"/>
                <c:pt idx="0">
                  <c:v>Primary budget balance (2025 National Budget)</c:v>
                </c:pt>
              </c:strCache>
            </c:strRef>
          </c:tx>
          <c:spPr>
            <a:solidFill>
              <a:srgbClr val="303030"/>
            </a:solidFill>
            <a:ln>
              <a:noFill/>
            </a:ln>
            <a:effectLst/>
          </c:spPr>
          <c:invertIfNegative val="0"/>
          <c:dLbls>
            <c:spPr>
              <a:noFill/>
              <a:ln>
                <a:noFill/>
              </a:ln>
              <a:effectLst/>
            </c:spPr>
            <c:txPr>
              <a:bodyPr rot="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'Primary &amp; Consolidated BB'!$A$29:$A$32</c:f>
              <c:strCache>
                <c:ptCount val="4"/>
                <c:pt idx="0">
                  <c:v>2025/26</c:v>
                </c:pt>
                <c:pt idx="1">
                  <c:v>2026/27</c:v>
                </c:pt>
                <c:pt idx="2">
                  <c:v>2027/28</c:v>
                </c:pt>
                <c:pt idx="3">
                  <c:v>2028/29</c:v>
                </c:pt>
              </c:strCache>
            </c:strRef>
          </c:cat>
          <c:val>
            <c:numRef>
              <c:f>'Primary &amp; Consolidated BB'!$B$29:$B$32</c:f>
              <c:numCache>
                <c:formatCode>0.0%</c:formatCode>
                <c:ptCount val="4"/>
                <c:pt idx="0">
                  <c:v>8.0000000000000002E-3</c:v>
                </c:pt>
                <c:pt idx="1">
                  <c:v>1.7000000000000001E-2</c:v>
                </c:pt>
                <c:pt idx="2">
                  <c:v>2.1000000000000001E-2</c:v>
                </c:pt>
              </c:numCache>
            </c:numRef>
          </c:val>
          <c:extLst>
            <c:ext xmlns:c16="http://schemas.microsoft.com/office/drawing/2014/chart" uri="{C3380CC4-5D6E-409C-BE32-E72D297353CC}">
              <c16:uniqueId val="{00000000-4782-4E9D-8B8A-30C5F29FA708}"/>
            </c:ext>
          </c:extLst>
        </c:ser>
        <c:ser>
          <c:idx val="1"/>
          <c:order val="1"/>
          <c:tx>
            <c:strRef>
              <c:f>'Primary &amp; Consolidated BB'!$C$28</c:f>
              <c:strCache>
                <c:ptCount val="1"/>
                <c:pt idx="0">
                  <c:v>Primary budget balance (2025 MTBPS)</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'Primary &amp; Consolidated BB'!$A$29:$A$32</c:f>
              <c:strCache>
                <c:ptCount val="4"/>
                <c:pt idx="0">
                  <c:v>2025/26</c:v>
                </c:pt>
                <c:pt idx="1">
                  <c:v>2026/27</c:v>
                </c:pt>
                <c:pt idx="2">
                  <c:v>2027/28</c:v>
                </c:pt>
                <c:pt idx="3">
                  <c:v>2028/29</c:v>
                </c:pt>
              </c:strCache>
            </c:strRef>
          </c:cat>
          <c:val>
            <c:numRef>
              <c:f>'Primary &amp; Consolidated BB'!$C$29:$C$32</c:f>
              <c:numCache>
                <c:formatCode>0.0%</c:formatCode>
                <c:ptCount val="4"/>
                <c:pt idx="0">
                  <c:v>8.9999999999999993E-3</c:v>
                </c:pt>
                <c:pt idx="1">
                  <c:v>1.6E-2</c:v>
                </c:pt>
                <c:pt idx="2">
                  <c:v>1.9E-2</c:v>
                </c:pt>
                <c:pt idx="3">
                  <c:v>2.3E-2</c:v>
                </c:pt>
              </c:numCache>
            </c:numRef>
          </c:val>
          <c:extLst>
            <c:ext xmlns:c16="http://schemas.microsoft.com/office/drawing/2014/chart" uri="{C3380CC4-5D6E-409C-BE32-E72D297353CC}">
              <c16:uniqueId val="{00000001-4782-4E9D-8B8A-30C5F29FA708}"/>
            </c:ext>
          </c:extLst>
        </c:ser>
        <c:ser>
          <c:idx val="2"/>
          <c:order val="2"/>
          <c:tx>
            <c:strRef>
              <c:f>'Primary &amp; Consolidated BB'!$D$28</c:f>
              <c:strCache>
                <c:ptCount val="1"/>
                <c:pt idx="0">
                  <c:v>Primary budget balance (2026 National Budget)</c:v>
                </c:pt>
              </c:strCache>
            </c:strRef>
          </c:tx>
          <c:spPr>
            <a:solidFill>
              <a:srgbClr val="E60000"/>
            </a:solidFill>
            <a:ln>
              <a:noFill/>
            </a:ln>
            <a:effectLst/>
          </c:spPr>
          <c:invertIfNegative val="0"/>
          <c:dLbls>
            <c:spPr>
              <a:noFill/>
              <a:ln>
                <a:noFill/>
              </a:ln>
              <a:effectLst/>
            </c:spPr>
            <c:txPr>
              <a:bodyPr rot="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'Primary &amp; Consolidated BB'!$A$29:$A$32</c:f>
              <c:strCache>
                <c:ptCount val="4"/>
                <c:pt idx="0">
                  <c:v>2025/26</c:v>
                </c:pt>
                <c:pt idx="1">
                  <c:v>2026/27</c:v>
                </c:pt>
                <c:pt idx="2">
                  <c:v>2027/28</c:v>
                </c:pt>
                <c:pt idx="3">
                  <c:v>2028/29</c:v>
                </c:pt>
              </c:strCache>
            </c:strRef>
          </c:cat>
          <c:val>
            <c:numRef>
              <c:f>'Primary &amp; Consolidated BB'!$D$29:$D$32</c:f>
              <c:numCache>
                <c:formatCode>0.0%</c:formatCode>
                <c:ptCount val="4"/>
                <c:pt idx="0">
                  <c:v>8.9999999999999993E-3</c:v>
                </c:pt>
                <c:pt idx="1">
                  <c:v>1.6E-2</c:v>
                </c:pt>
                <c:pt idx="2">
                  <c:v>1.9E-2</c:v>
                </c:pt>
                <c:pt idx="3">
                  <c:v>2.3E-2</c:v>
                </c:pt>
              </c:numCache>
            </c:numRef>
          </c:val>
          <c:extLst>
            <c:ext xmlns:c16="http://schemas.microsoft.com/office/drawing/2014/chart" uri="{C3380CC4-5D6E-409C-BE32-E72D297353CC}">
              <c16:uniqueId val="{00000002-4782-4E9D-8B8A-30C5F29FA708}"/>
            </c:ext>
          </c:extLst>
        </c:ser>
        <c:dLbls>
          <c:showLegendKey val="0"/>
          <c:showVal val="1"/>
          <c:showCatName val="0"/>
          <c:showSerName val="0"/>
          <c:showPercent val="0"/>
          <c:showBubbleSize val="0"/>
        </c:dLbls>
        <c:gapWidth val="219"/>
        <c:axId val="351421856"/>
        <c:axId val="351430016"/>
      </c:barChart>
      <c:lineChart>
        <c:grouping val="standard"/>
        <c:varyColors val="0"/>
        <c:ser>
          <c:idx val="3"/>
          <c:order val="3"/>
          <c:tx>
            <c:strRef>
              <c:f>'Primary &amp; Consolidated BB'!$E$28</c:f>
              <c:strCache>
                <c:ptCount val="1"/>
                <c:pt idx="0">
                  <c:v>Consolidated budget balance (2025 National Budget)</c:v>
                </c:pt>
              </c:strCache>
            </c:strRef>
          </c:tx>
          <c:spPr>
            <a:ln w="28575" cap="rnd">
              <a:solidFill>
                <a:schemeClr val="bg1"/>
              </a:solidFill>
              <a:prstDash val="sysDash"/>
              <a:round/>
            </a:ln>
            <a:effectLst/>
          </c:spPr>
          <c:marker>
            <c:symbol val="circle"/>
            <c:size val="8"/>
            <c:spPr>
              <a:solidFill>
                <a:schemeClr val="bg1"/>
              </a:solidFill>
              <a:ln w="9525">
                <a:solidFill>
                  <a:schemeClr val="bg1"/>
                </a:solidFill>
              </a:ln>
              <a:effectLst/>
            </c:spPr>
          </c:marker>
          <c:dLbls>
            <c:delete val="1"/>
          </c:dLbls>
          <c:cat>
            <c:strRef>
              <c:f>'Primary &amp; Consolidated BB'!$A$29:$A$32</c:f>
              <c:strCache>
                <c:ptCount val="4"/>
                <c:pt idx="0">
                  <c:v>2025/26</c:v>
                </c:pt>
                <c:pt idx="1">
                  <c:v>2026/27</c:v>
                </c:pt>
                <c:pt idx="2">
                  <c:v>2027/28</c:v>
                </c:pt>
                <c:pt idx="3">
                  <c:v>2028/29</c:v>
                </c:pt>
              </c:strCache>
            </c:strRef>
          </c:cat>
          <c:val>
            <c:numRef>
              <c:f>'Primary &amp; Consolidated BB'!$E$29:$E$32</c:f>
              <c:numCache>
                <c:formatCode>0.0%</c:formatCode>
                <c:ptCount val="4"/>
                <c:pt idx="0">
                  <c:v>-4.8000000000000001E-2</c:v>
                </c:pt>
                <c:pt idx="1">
                  <c:v>-4.8000000000000001E-2</c:v>
                </c:pt>
                <c:pt idx="2">
                  <c:v>-3.4000000000000002E-2</c:v>
                </c:pt>
              </c:numCache>
            </c:numRef>
          </c:val>
          <c:smooth val="0"/>
          <c:extLst>
            <c:ext xmlns:c16="http://schemas.microsoft.com/office/drawing/2014/chart" uri="{C3380CC4-5D6E-409C-BE32-E72D297353CC}">
              <c16:uniqueId val="{00000003-4782-4E9D-8B8A-30C5F29FA708}"/>
            </c:ext>
          </c:extLst>
        </c:ser>
        <c:ser>
          <c:idx val="4"/>
          <c:order val="4"/>
          <c:tx>
            <c:strRef>
              <c:f>'Primary &amp; Consolidated BB'!$F$28</c:f>
              <c:strCache>
                <c:ptCount val="1"/>
                <c:pt idx="0">
                  <c:v>Consolidated budget balance (2025 MTBPS)</c:v>
                </c:pt>
              </c:strCache>
            </c:strRef>
          </c:tx>
          <c:spPr>
            <a:ln w="28575" cap="rnd">
              <a:solidFill>
                <a:schemeClr val="bg1">
                  <a:lumMod val="65000"/>
                </a:schemeClr>
              </a:solidFill>
              <a:prstDash val="sysDash"/>
              <a:round/>
            </a:ln>
            <a:effectLst/>
          </c:spPr>
          <c:marker>
            <c:symbol val="circle"/>
            <c:size val="8"/>
            <c:spPr>
              <a:solidFill>
                <a:schemeClr val="bg1">
                  <a:lumMod val="65000"/>
                </a:schemeClr>
              </a:solidFill>
              <a:ln w="9525">
                <a:solidFill>
                  <a:schemeClr val="bg1">
                    <a:lumMod val="65000"/>
                  </a:schemeClr>
                </a:solidFill>
              </a:ln>
              <a:effectLst/>
            </c:spPr>
          </c:marker>
          <c:dLbls>
            <c:delete val="1"/>
          </c:dLbls>
          <c:cat>
            <c:strRef>
              <c:f>'Primary &amp; Consolidated BB'!$A$29:$A$32</c:f>
              <c:strCache>
                <c:ptCount val="4"/>
                <c:pt idx="0">
                  <c:v>2025/26</c:v>
                </c:pt>
                <c:pt idx="1">
                  <c:v>2026/27</c:v>
                </c:pt>
                <c:pt idx="2">
                  <c:v>2027/28</c:v>
                </c:pt>
                <c:pt idx="3">
                  <c:v>2028/29</c:v>
                </c:pt>
              </c:strCache>
            </c:strRef>
          </c:cat>
          <c:val>
            <c:numRef>
              <c:f>'Primary &amp; Consolidated BB'!$F$29:$F$32</c:f>
              <c:numCache>
                <c:formatCode>0.0%</c:formatCode>
                <c:ptCount val="4"/>
                <c:pt idx="0">
                  <c:v>-4.7E-2</c:v>
                </c:pt>
                <c:pt idx="1">
                  <c:v>-3.7999999999999999E-2</c:v>
                </c:pt>
                <c:pt idx="2">
                  <c:v>-3.3000000000000002E-2</c:v>
                </c:pt>
                <c:pt idx="3">
                  <c:v>-2.9000000000000001E-2</c:v>
                </c:pt>
              </c:numCache>
            </c:numRef>
          </c:val>
          <c:smooth val="0"/>
          <c:extLst>
            <c:ext xmlns:c16="http://schemas.microsoft.com/office/drawing/2014/chart" uri="{C3380CC4-5D6E-409C-BE32-E72D297353CC}">
              <c16:uniqueId val="{00000004-4782-4E9D-8B8A-30C5F29FA708}"/>
            </c:ext>
          </c:extLst>
        </c:ser>
        <c:ser>
          <c:idx val="5"/>
          <c:order val="5"/>
          <c:tx>
            <c:strRef>
              <c:f>'Primary &amp; Consolidated BB'!$G$28</c:f>
              <c:strCache>
                <c:ptCount val="1"/>
                <c:pt idx="0">
                  <c:v>Consolidated budget balance (2026 National Budget)</c:v>
                </c:pt>
              </c:strCache>
            </c:strRef>
          </c:tx>
          <c:spPr>
            <a:ln w="28575" cap="rnd">
              <a:solidFill>
                <a:srgbClr val="E60000"/>
              </a:solidFill>
              <a:prstDash val="sysDash"/>
              <a:round/>
            </a:ln>
            <a:effectLst/>
          </c:spPr>
          <c:marker>
            <c:symbol val="circle"/>
            <c:size val="8"/>
            <c:spPr>
              <a:solidFill>
                <a:srgbClr val="E60000"/>
              </a:solidFill>
              <a:ln w="9525">
                <a:solidFill>
                  <a:srgbClr val="E60000"/>
                </a:solidFill>
              </a:ln>
              <a:effectLst/>
            </c:spPr>
          </c:marker>
          <c:dLbls>
            <c:delete val="1"/>
          </c:dLbls>
          <c:cat>
            <c:strRef>
              <c:f>'Primary &amp; Consolidated BB'!$A$29:$A$32</c:f>
              <c:strCache>
                <c:ptCount val="4"/>
                <c:pt idx="0">
                  <c:v>2025/26</c:v>
                </c:pt>
                <c:pt idx="1">
                  <c:v>2026/27</c:v>
                </c:pt>
                <c:pt idx="2">
                  <c:v>2027/28</c:v>
                </c:pt>
                <c:pt idx="3">
                  <c:v>2028/29</c:v>
                </c:pt>
              </c:strCache>
            </c:strRef>
          </c:cat>
          <c:val>
            <c:numRef>
              <c:f>'Primary &amp; Consolidated BB'!$G$29:$G$32</c:f>
              <c:numCache>
                <c:formatCode>0.0%</c:formatCode>
                <c:ptCount val="4"/>
                <c:pt idx="0">
                  <c:v>-4.4999999999999998E-2</c:v>
                </c:pt>
                <c:pt idx="1">
                  <c:v>-0.04</c:v>
                </c:pt>
                <c:pt idx="2">
                  <c:v>-3.5000000000000003E-2</c:v>
                </c:pt>
                <c:pt idx="3">
                  <c:v>-3.1E-2</c:v>
                </c:pt>
              </c:numCache>
            </c:numRef>
          </c:val>
          <c:smooth val="0"/>
          <c:extLst>
            <c:ext xmlns:c16="http://schemas.microsoft.com/office/drawing/2014/chart" uri="{C3380CC4-5D6E-409C-BE32-E72D297353CC}">
              <c16:uniqueId val="{00000005-4782-4E9D-8B8A-30C5F29FA708}"/>
            </c:ext>
          </c:extLst>
        </c:ser>
        <c:dLbls>
          <c:showLegendKey val="0"/>
          <c:showVal val="1"/>
          <c:showCatName val="0"/>
          <c:showSerName val="0"/>
          <c:showPercent val="0"/>
          <c:showBubbleSize val="0"/>
        </c:dLbls>
        <c:marker val="1"/>
        <c:smooth val="0"/>
        <c:axId val="351421856"/>
        <c:axId val="351430016"/>
      </c:lineChart>
      <c:catAx>
        <c:axId val="351421856"/>
        <c:scaling>
          <c:orientation val="minMax"/>
        </c:scaling>
        <c:delete val="0"/>
        <c:axPos val="b"/>
        <c:numFmt formatCode="General" sourceLinked="1"/>
        <c:majorTickMark val="none"/>
        <c:minorTickMark val="none"/>
        <c:tickLblPos val="nextTo"/>
        <c:spPr>
          <a:noFill/>
          <a:ln w="9525" cap="flat" cmpd="sng" algn="ctr">
            <a:solidFill>
              <a:schemeClr val="tx1">
                <a:lumMod val="75000"/>
              </a:schemeClr>
            </a:solidFill>
            <a:round/>
          </a:ln>
          <a:effectLst/>
        </c:spPr>
        <c:txPr>
          <a:bodyPr rot="-6000000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crossAx val="351430016"/>
        <c:crosses val="autoZero"/>
        <c:auto val="1"/>
        <c:lblAlgn val="ctr"/>
        <c:lblOffset val="100"/>
        <c:noMultiLvlLbl val="0"/>
      </c:catAx>
      <c:valAx>
        <c:axId val="351430016"/>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crossAx val="351421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700">
          <a:solidFill>
            <a:schemeClr val="bg1"/>
          </a:solidFill>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Data!$B$1</c:f>
              <c:strCache>
                <c:ptCount val="1"/>
                <c:pt idx="0">
                  <c:v>2025 MTBPS</c:v>
                </c:pt>
              </c:strCache>
            </c:strRef>
          </c:tx>
          <c:spPr>
            <a:ln w="28575" cap="rnd">
              <a:solidFill>
                <a:schemeClr val="bg1"/>
              </a:solidFill>
              <a:round/>
            </a:ln>
            <a:effectLst/>
          </c:spPr>
          <c:marker>
            <c:symbol val="circle"/>
            <c:size val="5"/>
            <c:spPr>
              <a:solidFill>
                <a:schemeClr val="bg1"/>
              </a:solidFill>
              <a:ln w="9525">
                <a:solidFill>
                  <a:schemeClr val="bg1"/>
                </a:solidFill>
              </a:ln>
              <a:effectLst/>
            </c:spPr>
          </c:marker>
          <c:dLbls>
            <c:spPr>
              <a:noFill/>
              <a:ln>
                <a:noFill/>
              </a:ln>
              <a:effectLst/>
            </c:spPr>
            <c:txPr>
              <a:bodyPr rot="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Data!$A$2:$A$13</c:f>
              <c:strCache>
                <c:ptCount val="12"/>
                <c:pt idx="0">
                  <c:v>2022/23</c:v>
                </c:pt>
                <c:pt idx="1">
                  <c:v>2023/24</c:v>
                </c:pt>
                <c:pt idx="2">
                  <c:v>2024/25</c:v>
                </c:pt>
                <c:pt idx="3">
                  <c:v>2025/26</c:v>
                </c:pt>
                <c:pt idx="4">
                  <c:v>2026/27</c:v>
                </c:pt>
                <c:pt idx="5">
                  <c:v>2027/28</c:v>
                </c:pt>
                <c:pt idx="6">
                  <c:v>2028/29</c:v>
                </c:pt>
                <c:pt idx="7">
                  <c:v>2029/30</c:v>
                </c:pt>
                <c:pt idx="8">
                  <c:v>2030/31</c:v>
                </c:pt>
                <c:pt idx="9">
                  <c:v>2031/32</c:v>
                </c:pt>
                <c:pt idx="10">
                  <c:v>2032/33</c:v>
                </c:pt>
                <c:pt idx="11">
                  <c:v>2033/34</c:v>
                </c:pt>
              </c:strCache>
            </c:strRef>
          </c:cat>
          <c:val>
            <c:numRef>
              <c:f>Data!$B$2:$B$13</c:f>
              <c:numCache>
                <c:formatCode>General</c:formatCode>
                <c:ptCount val="12"/>
                <c:pt idx="0">
                  <c:v>70.400000000000006</c:v>
                </c:pt>
                <c:pt idx="1">
                  <c:v>73.900000000000006</c:v>
                </c:pt>
                <c:pt idx="2">
                  <c:v>77</c:v>
                </c:pt>
                <c:pt idx="3">
                  <c:v>77.900000000000006</c:v>
                </c:pt>
                <c:pt idx="4">
                  <c:v>77.7</c:v>
                </c:pt>
                <c:pt idx="5">
                  <c:v>77.400000000000006</c:v>
                </c:pt>
                <c:pt idx="6">
                  <c:v>77</c:v>
                </c:pt>
                <c:pt idx="7">
                  <c:v>76.099999999999994</c:v>
                </c:pt>
                <c:pt idx="8">
                  <c:v>74.7</c:v>
                </c:pt>
                <c:pt idx="9">
                  <c:v>72.900000000000006</c:v>
                </c:pt>
                <c:pt idx="10">
                  <c:v>70.599999999999994</c:v>
                </c:pt>
                <c:pt idx="11">
                  <c:v>67.900000000000006</c:v>
                </c:pt>
              </c:numCache>
            </c:numRef>
          </c:val>
          <c:smooth val="0"/>
          <c:extLst>
            <c:ext xmlns:c16="http://schemas.microsoft.com/office/drawing/2014/chart" uri="{C3380CC4-5D6E-409C-BE32-E72D297353CC}">
              <c16:uniqueId val="{00000000-E2DA-40D9-9CDE-5B0E9ADB94B3}"/>
            </c:ext>
          </c:extLst>
        </c:ser>
        <c:ser>
          <c:idx val="1"/>
          <c:order val="1"/>
          <c:tx>
            <c:strRef>
              <c:f>Data!$C$1</c:f>
              <c:strCache>
                <c:ptCount val="1"/>
                <c:pt idx="0">
                  <c:v>2026 Budget</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dLbls>
            <c:spPr>
              <a:noFill/>
              <a:ln>
                <a:noFill/>
              </a:ln>
              <a:effectLst/>
            </c:spPr>
            <c:txPr>
              <a:bodyPr rot="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Data!$A$2:$A$13</c:f>
              <c:strCache>
                <c:ptCount val="12"/>
                <c:pt idx="0">
                  <c:v>2022/23</c:v>
                </c:pt>
                <c:pt idx="1">
                  <c:v>2023/24</c:v>
                </c:pt>
                <c:pt idx="2">
                  <c:v>2024/25</c:v>
                </c:pt>
                <c:pt idx="3">
                  <c:v>2025/26</c:v>
                </c:pt>
                <c:pt idx="4">
                  <c:v>2026/27</c:v>
                </c:pt>
                <c:pt idx="5">
                  <c:v>2027/28</c:v>
                </c:pt>
                <c:pt idx="6">
                  <c:v>2028/29</c:v>
                </c:pt>
                <c:pt idx="7">
                  <c:v>2029/30</c:v>
                </c:pt>
                <c:pt idx="8">
                  <c:v>2030/31</c:v>
                </c:pt>
                <c:pt idx="9">
                  <c:v>2031/32</c:v>
                </c:pt>
                <c:pt idx="10">
                  <c:v>2032/33</c:v>
                </c:pt>
                <c:pt idx="11">
                  <c:v>2033/34</c:v>
                </c:pt>
              </c:strCache>
            </c:strRef>
          </c:cat>
          <c:val>
            <c:numRef>
              <c:f>Data!$C$2:$C$13</c:f>
              <c:numCache>
                <c:formatCode>General</c:formatCode>
                <c:ptCount val="12"/>
                <c:pt idx="0">
                  <c:v>70.400000000000006</c:v>
                </c:pt>
                <c:pt idx="1">
                  <c:v>73.900000000000006</c:v>
                </c:pt>
                <c:pt idx="2">
                  <c:v>77</c:v>
                </c:pt>
                <c:pt idx="3">
                  <c:v>78.900000000000006</c:v>
                </c:pt>
                <c:pt idx="4">
                  <c:v>77.3</c:v>
                </c:pt>
                <c:pt idx="5">
                  <c:v>77</c:v>
                </c:pt>
                <c:pt idx="6">
                  <c:v>76.5</c:v>
                </c:pt>
                <c:pt idx="7">
                  <c:v>75.7</c:v>
                </c:pt>
                <c:pt idx="8">
                  <c:v>74.5</c:v>
                </c:pt>
                <c:pt idx="9">
                  <c:v>72.900000000000006</c:v>
                </c:pt>
                <c:pt idx="10">
                  <c:v>70.8</c:v>
                </c:pt>
                <c:pt idx="11">
                  <c:v>68.3</c:v>
                </c:pt>
              </c:numCache>
            </c:numRef>
          </c:val>
          <c:smooth val="0"/>
          <c:extLst>
            <c:ext xmlns:c16="http://schemas.microsoft.com/office/drawing/2014/chart" uri="{C3380CC4-5D6E-409C-BE32-E72D297353CC}">
              <c16:uniqueId val="{00000001-E2DA-40D9-9CDE-5B0E9ADB94B3}"/>
            </c:ext>
          </c:extLst>
        </c:ser>
        <c:dLbls>
          <c:showLegendKey val="0"/>
          <c:showVal val="0"/>
          <c:showCatName val="0"/>
          <c:showSerName val="0"/>
          <c:showPercent val="0"/>
          <c:showBubbleSize val="0"/>
        </c:dLbls>
        <c:marker val="1"/>
        <c:smooth val="0"/>
        <c:axId val="45385744"/>
        <c:axId val="45399664"/>
      </c:lineChart>
      <c:catAx>
        <c:axId val="45385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crossAx val="45399664"/>
        <c:crosses val="autoZero"/>
        <c:auto val="1"/>
        <c:lblAlgn val="ctr"/>
        <c:lblOffset val="100"/>
        <c:noMultiLvlLbl val="0"/>
      </c:catAx>
      <c:valAx>
        <c:axId val="45399664"/>
        <c:scaling>
          <c:orientation val="minMax"/>
          <c:min val="66"/>
        </c:scaling>
        <c:delete val="0"/>
        <c:axPos val="l"/>
        <c:title>
          <c:tx>
            <c:rich>
              <a:bodyPr rot="-5400000" spcFirstLastPara="1" vertOverflow="ellipsis" vert="horz" wrap="square" anchor="ctr" anchorCtr="1"/>
              <a:lstStyle/>
              <a:p>
                <a:pPr>
                  <a:defRPr sz="700" b="0" i="0" u="none" strike="noStrike" kern="1200" baseline="0">
                    <a:solidFill>
                      <a:schemeClr val="bg1"/>
                    </a:solidFill>
                    <a:latin typeface="+mn-lt"/>
                    <a:ea typeface="+mn-ea"/>
                    <a:cs typeface="+mn-cs"/>
                  </a:defRPr>
                </a:pPr>
                <a:r>
                  <a:rPr lang="en-US"/>
                  <a:t>Debt to GDP (%)</a:t>
                </a:r>
              </a:p>
            </c:rich>
          </c:tx>
          <c:overlay val="0"/>
          <c:spPr>
            <a:noFill/>
            <a:ln>
              <a:noFill/>
            </a:ln>
            <a:effectLst/>
          </c:spPr>
          <c:txPr>
            <a:bodyPr rot="-540000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crossAx val="45385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700">
          <a:solidFill>
            <a:schemeClr val="bg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122822822822826"/>
          <c:y val="7.0767934515277964E-2"/>
          <c:w val="0.63516009759759762"/>
          <c:h val="0.79646711054312502"/>
        </c:manualLayout>
      </c:layout>
      <c:pieChart>
        <c:varyColors val="1"/>
        <c:ser>
          <c:idx val="0"/>
          <c:order val="0"/>
          <c:spPr>
            <a:ln>
              <a:noFill/>
            </a:ln>
          </c:spPr>
          <c:dPt>
            <c:idx val="0"/>
            <c:bubble3D val="0"/>
            <c:spPr>
              <a:solidFill>
                <a:sysClr val="windowText" lastClr="000000">
                  <a:lumMod val="75000"/>
                  <a:lumOff val="25000"/>
                </a:sysClr>
              </a:solidFill>
              <a:ln w="19050">
                <a:noFill/>
              </a:ln>
              <a:effectLst/>
            </c:spPr>
            <c:extLst>
              <c:ext xmlns:c16="http://schemas.microsoft.com/office/drawing/2014/chart" uri="{C3380CC4-5D6E-409C-BE32-E72D297353CC}">
                <c16:uniqueId val="{00000001-965A-4163-88FB-1EE91239695B}"/>
              </c:ext>
            </c:extLst>
          </c:dPt>
          <c:dPt>
            <c:idx val="1"/>
            <c:bubble3D val="0"/>
            <c:spPr>
              <a:solidFill>
                <a:schemeClr val="accent1"/>
              </a:solidFill>
              <a:ln w="19050">
                <a:noFill/>
              </a:ln>
              <a:effectLst/>
            </c:spPr>
            <c:extLst>
              <c:ext xmlns:c16="http://schemas.microsoft.com/office/drawing/2014/chart" uri="{C3380CC4-5D6E-409C-BE32-E72D297353CC}">
                <c16:uniqueId val="{00000003-965A-4163-88FB-1EE91239695B}"/>
              </c:ext>
            </c:extLst>
          </c:dPt>
          <c:dPt>
            <c:idx val="2"/>
            <c:bubble3D val="0"/>
            <c:spPr>
              <a:solidFill>
                <a:schemeClr val="bg2">
                  <a:lumMod val="50000"/>
                </a:schemeClr>
              </a:solidFill>
              <a:ln w="19050">
                <a:noFill/>
              </a:ln>
              <a:effectLst/>
            </c:spPr>
            <c:extLst>
              <c:ext xmlns:c16="http://schemas.microsoft.com/office/drawing/2014/chart" uri="{C3380CC4-5D6E-409C-BE32-E72D297353CC}">
                <c16:uniqueId val="{00000005-965A-4163-88FB-1EE91239695B}"/>
              </c:ext>
            </c:extLst>
          </c:dPt>
          <c:dPt>
            <c:idx val="3"/>
            <c:bubble3D val="0"/>
            <c:spPr>
              <a:solidFill>
                <a:schemeClr val="tx2">
                  <a:lumMod val="60000"/>
                  <a:lumOff val="40000"/>
                </a:schemeClr>
              </a:solidFill>
              <a:ln w="19050">
                <a:noFill/>
              </a:ln>
              <a:effectLst/>
            </c:spPr>
            <c:extLst>
              <c:ext xmlns:c16="http://schemas.microsoft.com/office/drawing/2014/chart" uri="{C3380CC4-5D6E-409C-BE32-E72D297353CC}">
                <c16:uniqueId val="{00000007-965A-4163-88FB-1EE91239695B}"/>
              </c:ext>
            </c:extLst>
          </c:dPt>
          <c:dPt>
            <c:idx val="4"/>
            <c:bubble3D val="0"/>
            <c:spPr>
              <a:solidFill>
                <a:schemeClr val="bg2">
                  <a:lumMod val="75000"/>
                </a:schemeClr>
              </a:solidFill>
              <a:ln w="19050">
                <a:noFill/>
              </a:ln>
              <a:effectLst/>
            </c:spPr>
            <c:extLst>
              <c:ext xmlns:c16="http://schemas.microsoft.com/office/drawing/2014/chart" uri="{C3380CC4-5D6E-409C-BE32-E72D297353CC}">
                <c16:uniqueId val="{00000009-965A-4163-88FB-1EE91239695B}"/>
              </c:ext>
            </c:extLst>
          </c:dPt>
          <c:dPt>
            <c:idx val="5"/>
            <c:bubble3D val="0"/>
            <c:spPr>
              <a:solidFill>
                <a:schemeClr val="accent6">
                  <a:lumMod val="25000"/>
                  <a:lumOff val="75000"/>
                </a:schemeClr>
              </a:solidFill>
              <a:ln w="19050">
                <a:noFill/>
              </a:ln>
              <a:effectLst/>
            </c:spPr>
            <c:extLst>
              <c:ext xmlns:c16="http://schemas.microsoft.com/office/drawing/2014/chart" uri="{C3380CC4-5D6E-409C-BE32-E72D297353CC}">
                <c16:uniqueId val="{0000000B-965A-4163-88FB-1EE91239695B}"/>
              </c:ext>
            </c:extLst>
          </c:dPt>
          <c:dPt>
            <c:idx val="6"/>
            <c:bubble3D val="0"/>
            <c:spPr>
              <a:solidFill>
                <a:schemeClr val="tx1">
                  <a:lumMod val="85000"/>
                </a:schemeClr>
              </a:solidFill>
              <a:ln w="19050">
                <a:noFill/>
              </a:ln>
              <a:effectLst/>
            </c:spPr>
            <c:extLst>
              <c:ext xmlns:c16="http://schemas.microsoft.com/office/drawing/2014/chart" uri="{C3380CC4-5D6E-409C-BE32-E72D297353CC}">
                <c16:uniqueId val="{0000000D-965A-4163-88FB-1EE91239695B}"/>
              </c:ext>
            </c:extLst>
          </c:dPt>
          <c:dPt>
            <c:idx val="7"/>
            <c:bubble3D val="0"/>
            <c:spPr>
              <a:solidFill>
                <a:schemeClr val="tx1">
                  <a:lumMod val="95000"/>
                </a:schemeClr>
              </a:solidFill>
              <a:ln w="19050">
                <a:noFill/>
              </a:ln>
              <a:effectLst/>
            </c:spPr>
            <c:extLst>
              <c:ext xmlns:c16="http://schemas.microsoft.com/office/drawing/2014/chart" uri="{C3380CC4-5D6E-409C-BE32-E72D297353CC}">
                <c16:uniqueId val="{0000000F-965A-4163-88FB-1EE91239695B}"/>
              </c:ext>
            </c:extLst>
          </c:dPt>
          <c:dLbls>
            <c:dLbl>
              <c:idx val="6"/>
              <c:layout>
                <c:manualLayout>
                  <c:x val="7.1509009009009007E-3"/>
                  <c:y val="-1.119949699267050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65A-4163-88FB-1EE91239695B}"/>
                </c:ext>
              </c:extLst>
            </c:dLbl>
            <c:dLbl>
              <c:idx val="7"/>
              <c:layout>
                <c:manualLayout>
                  <c:x val="2.8603603603603603E-2"/>
                  <c:y val="-5.5997484963352575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965A-4163-88FB-1EE91239695B}"/>
                </c:ext>
              </c:extLst>
            </c:dLbl>
            <c:spPr>
              <a:noFill/>
              <a:ln>
                <a:noFill/>
              </a:ln>
              <a:effectLst/>
            </c:spPr>
            <c:txPr>
              <a:bodyPr rot="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'Fuel Imports'!$E$35:$E$42</c:f>
              <c:strCache>
                <c:ptCount val="8"/>
                <c:pt idx="0">
                  <c:v>Nigeria</c:v>
                </c:pt>
                <c:pt idx="1">
                  <c:v>Saudi arabia</c:v>
                </c:pt>
                <c:pt idx="2">
                  <c:v>Angola</c:v>
                </c:pt>
                <c:pt idx="3">
                  <c:v>USA</c:v>
                </c:pt>
                <c:pt idx="4">
                  <c:v>Ghana</c:v>
                </c:pt>
                <c:pt idx="5">
                  <c:v>Algeria</c:v>
                </c:pt>
                <c:pt idx="6">
                  <c:v>Greece</c:v>
                </c:pt>
                <c:pt idx="7">
                  <c:v>Cote d'Ivoire</c:v>
                </c:pt>
              </c:strCache>
            </c:strRef>
          </c:cat>
          <c:val>
            <c:numRef>
              <c:f>'Fuel Imports'!$G$35:$G$42</c:f>
              <c:numCache>
                <c:formatCode>0.0%</c:formatCode>
                <c:ptCount val="8"/>
                <c:pt idx="0">
                  <c:v>0.47868391231292245</c:v>
                </c:pt>
                <c:pt idx="1">
                  <c:v>0.17076315892305885</c:v>
                </c:pt>
                <c:pt idx="2">
                  <c:v>0.15239732718533858</c:v>
                </c:pt>
                <c:pt idx="3">
                  <c:v>8.1864718064944692E-2</c:v>
                </c:pt>
                <c:pt idx="4">
                  <c:v>6.6234222969012532E-2</c:v>
                </c:pt>
                <c:pt idx="5">
                  <c:v>1.8307217381110547E-2</c:v>
                </c:pt>
                <c:pt idx="6">
                  <c:v>1.6060333711070296E-2</c:v>
                </c:pt>
                <c:pt idx="7">
                  <c:v>1.5689109452541906E-2</c:v>
                </c:pt>
              </c:numCache>
            </c:numRef>
          </c:val>
          <c:extLst>
            <c:ext xmlns:c16="http://schemas.microsoft.com/office/drawing/2014/chart" uri="{C3380CC4-5D6E-409C-BE32-E72D297353CC}">
              <c16:uniqueId val="{00000010-965A-4163-88FB-1EE91239695B}"/>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7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700">
          <a:solidFill>
            <a:schemeClr val="bg1"/>
          </a:solidFill>
        </a:defRPr>
      </a:pPr>
      <a:endParaRPr lang="en-US"/>
    </a:p>
  </c:txPr>
  <c:externalData r:id="rId4">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spPr>
            <a:ln>
              <a:noFill/>
            </a:ln>
          </c:spPr>
          <c:dPt>
            <c:idx val="0"/>
            <c:bubble3D val="0"/>
            <c:spPr>
              <a:solidFill>
                <a:schemeClr val="accent1"/>
              </a:solidFill>
              <a:ln w="19050">
                <a:noFill/>
              </a:ln>
              <a:effectLst/>
            </c:spPr>
            <c:extLst>
              <c:ext xmlns:c16="http://schemas.microsoft.com/office/drawing/2014/chart" uri="{C3380CC4-5D6E-409C-BE32-E72D297353CC}">
                <c16:uniqueId val="{00000001-5974-4F88-9BE0-DEE1EAA015A4}"/>
              </c:ext>
            </c:extLst>
          </c:dPt>
          <c:dPt>
            <c:idx val="1"/>
            <c:bubble3D val="0"/>
            <c:spPr>
              <a:solidFill>
                <a:sysClr val="windowText" lastClr="000000">
                  <a:lumMod val="85000"/>
                  <a:lumOff val="15000"/>
                </a:sysClr>
              </a:solidFill>
              <a:ln w="19050">
                <a:noFill/>
              </a:ln>
              <a:effectLst/>
            </c:spPr>
            <c:extLst>
              <c:ext xmlns:c16="http://schemas.microsoft.com/office/drawing/2014/chart" uri="{C3380CC4-5D6E-409C-BE32-E72D297353CC}">
                <c16:uniqueId val="{00000003-5974-4F88-9BE0-DEE1EAA015A4}"/>
              </c:ext>
            </c:extLst>
          </c:dPt>
          <c:dPt>
            <c:idx val="2"/>
            <c:bubble3D val="0"/>
            <c:spPr>
              <a:solidFill>
                <a:schemeClr val="bg2">
                  <a:lumMod val="25000"/>
                </a:schemeClr>
              </a:solidFill>
              <a:ln w="19050">
                <a:noFill/>
              </a:ln>
              <a:effectLst/>
            </c:spPr>
            <c:extLst>
              <c:ext xmlns:c16="http://schemas.microsoft.com/office/drawing/2014/chart" uri="{C3380CC4-5D6E-409C-BE32-E72D297353CC}">
                <c16:uniqueId val="{00000005-5974-4F88-9BE0-DEE1EAA015A4}"/>
              </c:ext>
            </c:extLst>
          </c:dPt>
          <c:dPt>
            <c:idx val="3"/>
            <c:bubble3D val="0"/>
            <c:spPr>
              <a:solidFill>
                <a:schemeClr val="bg2">
                  <a:lumMod val="50000"/>
                </a:schemeClr>
              </a:solidFill>
              <a:ln w="19050">
                <a:noFill/>
              </a:ln>
              <a:effectLst/>
            </c:spPr>
            <c:extLst>
              <c:ext xmlns:c16="http://schemas.microsoft.com/office/drawing/2014/chart" uri="{C3380CC4-5D6E-409C-BE32-E72D297353CC}">
                <c16:uniqueId val="{00000007-5974-4F88-9BE0-DEE1EAA015A4}"/>
              </c:ext>
            </c:extLst>
          </c:dPt>
          <c:dPt>
            <c:idx val="4"/>
            <c:bubble3D val="0"/>
            <c:spPr>
              <a:solidFill>
                <a:schemeClr val="tx1">
                  <a:lumMod val="50000"/>
                </a:schemeClr>
              </a:solidFill>
              <a:ln w="19050">
                <a:noFill/>
              </a:ln>
              <a:effectLst/>
            </c:spPr>
            <c:extLst>
              <c:ext xmlns:c16="http://schemas.microsoft.com/office/drawing/2014/chart" uri="{C3380CC4-5D6E-409C-BE32-E72D297353CC}">
                <c16:uniqueId val="{00000009-5974-4F88-9BE0-DEE1EAA015A4}"/>
              </c:ext>
            </c:extLst>
          </c:dPt>
          <c:dPt>
            <c:idx val="5"/>
            <c:bubble3D val="0"/>
            <c:spPr>
              <a:solidFill>
                <a:schemeClr val="bg2">
                  <a:lumMod val="75000"/>
                </a:schemeClr>
              </a:solidFill>
              <a:ln w="19050">
                <a:noFill/>
              </a:ln>
              <a:effectLst/>
            </c:spPr>
            <c:extLst>
              <c:ext xmlns:c16="http://schemas.microsoft.com/office/drawing/2014/chart" uri="{C3380CC4-5D6E-409C-BE32-E72D297353CC}">
                <c16:uniqueId val="{0000000B-5974-4F88-9BE0-DEE1EAA015A4}"/>
              </c:ext>
            </c:extLst>
          </c:dPt>
          <c:dPt>
            <c:idx val="6"/>
            <c:bubble3D val="0"/>
            <c:spPr>
              <a:solidFill>
                <a:schemeClr val="tx1">
                  <a:lumMod val="75000"/>
                </a:schemeClr>
              </a:solidFill>
              <a:ln w="19050">
                <a:noFill/>
              </a:ln>
              <a:effectLst/>
            </c:spPr>
            <c:extLst>
              <c:ext xmlns:c16="http://schemas.microsoft.com/office/drawing/2014/chart" uri="{C3380CC4-5D6E-409C-BE32-E72D297353CC}">
                <c16:uniqueId val="{0000000D-5974-4F88-9BE0-DEE1EAA015A4}"/>
              </c:ext>
            </c:extLst>
          </c:dPt>
          <c:dPt>
            <c:idx val="7"/>
            <c:bubble3D val="0"/>
            <c:spPr>
              <a:solidFill>
                <a:schemeClr val="tx1">
                  <a:lumMod val="85000"/>
                </a:schemeClr>
              </a:solidFill>
              <a:ln w="19050">
                <a:noFill/>
              </a:ln>
              <a:effectLst/>
            </c:spPr>
            <c:extLst>
              <c:ext xmlns:c16="http://schemas.microsoft.com/office/drawing/2014/chart" uri="{C3380CC4-5D6E-409C-BE32-E72D297353CC}">
                <c16:uniqueId val="{0000000F-5974-4F88-9BE0-DEE1EAA015A4}"/>
              </c:ext>
            </c:extLst>
          </c:dPt>
          <c:dPt>
            <c:idx val="8"/>
            <c:bubble3D val="0"/>
            <c:spPr>
              <a:solidFill>
                <a:schemeClr val="tx1">
                  <a:lumMod val="95000"/>
                </a:schemeClr>
              </a:solidFill>
              <a:ln w="19050">
                <a:noFill/>
              </a:ln>
              <a:effectLst/>
            </c:spPr>
            <c:extLst>
              <c:ext xmlns:c16="http://schemas.microsoft.com/office/drawing/2014/chart" uri="{C3380CC4-5D6E-409C-BE32-E72D297353CC}">
                <c16:uniqueId val="{00000011-5974-4F88-9BE0-DEE1EAA015A4}"/>
              </c:ext>
            </c:extLst>
          </c:dPt>
          <c:dLbls>
            <c:dLbl>
              <c:idx val="0"/>
              <c:tx>
                <c:rich>
                  <a:bodyPr/>
                  <a:lstStyle/>
                  <a:p>
                    <a:fld id="{AD93990E-EC61-4483-8607-017D92FFEFAC}" type="VALUE">
                      <a:rPr lang="en-US" b="1"/>
                      <a:pPr/>
                      <a:t>[VALUE]</a:t>
                    </a:fld>
                    <a:endParaRPr lang="en-ZA"/>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974-4F88-9BE0-DEE1EAA015A4}"/>
                </c:ext>
              </c:extLst>
            </c:dLbl>
            <c:dLbl>
              <c:idx val="8"/>
              <c:layout>
                <c:manualLayout>
                  <c:x val="1.1799407836962286E-2"/>
                  <c:y val="0"/>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974-4F88-9BE0-DEE1EAA015A4}"/>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'National Budget'!$A$2:$A$10</c:f>
              <c:strCache>
                <c:ptCount val="9"/>
                <c:pt idx="0">
                  <c:v>Transport and Logistics</c:v>
                </c:pt>
                <c:pt idx="1">
                  <c:v>Energy</c:v>
                </c:pt>
                <c:pt idx="2">
                  <c:v>Water and Sanitation</c:v>
                </c:pt>
                <c:pt idx="3">
                  <c:v>Other economic services</c:v>
                </c:pt>
                <c:pt idx="4">
                  <c:v>Education</c:v>
                </c:pt>
                <c:pt idx="5">
                  <c:v>Human settlements</c:v>
                </c:pt>
                <c:pt idx="6">
                  <c:v>Health</c:v>
                </c:pt>
                <c:pt idx="7">
                  <c:v>Administration services</c:v>
                </c:pt>
                <c:pt idx="8">
                  <c:v>Other social services</c:v>
                </c:pt>
              </c:strCache>
            </c:strRef>
          </c:cat>
          <c:val>
            <c:numRef>
              <c:f>'National Budget'!$C$2:$C$10</c:f>
              <c:numCache>
                <c:formatCode>0.0%</c:formatCode>
                <c:ptCount val="9"/>
                <c:pt idx="0">
                  <c:v>0.39159789947486873</c:v>
                </c:pt>
                <c:pt idx="1">
                  <c:v>0.20030007501875466</c:v>
                </c:pt>
                <c:pt idx="2">
                  <c:v>0.17366841710427605</c:v>
                </c:pt>
                <c:pt idx="3">
                  <c:v>6.13278319579895E-2</c:v>
                </c:pt>
                <c:pt idx="4">
                  <c:v>5.485746436609152E-2</c:v>
                </c:pt>
                <c:pt idx="5">
                  <c:v>4.5386346586646656E-2</c:v>
                </c:pt>
                <c:pt idx="6">
                  <c:v>4.0791447861965487E-2</c:v>
                </c:pt>
                <c:pt idx="7">
                  <c:v>2.2880720180045007E-2</c:v>
                </c:pt>
                <c:pt idx="8">
                  <c:v>9.1897974493623403E-3</c:v>
                </c:pt>
              </c:numCache>
            </c:numRef>
          </c:val>
          <c:extLst>
            <c:ext xmlns:c16="http://schemas.microsoft.com/office/drawing/2014/chart" uri="{C3380CC4-5D6E-409C-BE32-E72D297353CC}">
              <c16:uniqueId val="{00000012-5974-4F88-9BE0-DEE1EAA015A4}"/>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5.6092712499902435E-2"/>
          <c:y val="0.83918443113077201"/>
          <c:w val="0.89017427075014133"/>
          <c:h val="0.1423834860148385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4">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'National Budget'!$A$15</c:f>
              <c:strCache>
                <c:ptCount val="1"/>
                <c:pt idx="0">
                  <c:v>2025 MBTPS</c:v>
                </c:pt>
              </c:strCache>
            </c:strRef>
          </c:tx>
          <c:spPr>
            <a:solidFill>
              <a:schemeClr val="bg1">
                <a:lumMod val="90000"/>
              </a:schemeClr>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'National Budget'!$B$14:$D$14</c:f>
              <c:numCache>
                <c:formatCode>General</c:formatCode>
                <c:ptCount val="3"/>
                <c:pt idx="0">
                  <c:v>2026</c:v>
                </c:pt>
                <c:pt idx="1">
                  <c:v>2027</c:v>
                </c:pt>
                <c:pt idx="2">
                  <c:v>2028</c:v>
                </c:pt>
              </c:numCache>
            </c:numRef>
          </c:cat>
          <c:val>
            <c:numRef>
              <c:f>'National Budget'!$B$15:$D$15</c:f>
              <c:numCache>
                <c:formatCode>0.00%</c:formatCode>
                <c:ptCount val="3"/>
                <c:pt idx="0">
                  <c:v>1.4999999999999999E-2</c:v>
                </c:pt>
                <c:pt idx="1">
                  <c:v>1.7999999999999999E-2</c:v>
                </c:pt>
                <c:pt idx="2" formatCode="0%">
                  <c:v>0.02</c:v>
                </c:pt>
              </c:numCache>
            </c:numRef>
          </c:val>
          <c:extLst>
            <c:ext xmlns:c16="http://schemas.microsoft.com/office/drawing/2014/chart" uri="{C3380CC4-5D6E-409C-BE32-E72D297353CC}">
              <c16:uniqueId val="{00000000-7323-4B95-9C2C-68E5EDF162C4}"/>
            </c:ext>
          </c:extLst>
        </c:ser>
        <c:ser>
          <c:idx val="1"/>
          <c:order val="1"/>
          <c:tx>
            <c:strRef>
              <c:f>'National Budget'!$A$16</c:f>
              <c:strCache>
                <c:ptCount val="1"/>
                <c:pt idx="0">
                  <c:v>2026 National Budget</c:v>
                </c:pt>
              </c:strCache>
            </c:strRef>
          </c:tx>
          <c:spPr>
            <a:solidFill>
              <a:srgbClr val="DC0037"/>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'National Budget'!$B$14:$D$14</c:f>
              <c:numCache>
                <c:formatCode>General</c:formatCode>
                <c:ptCount val="3"/>
                <c:pt idx="0">
                  <c:v>2026</c:v>
                </c:pt>
                <c:pt idx="1">
                  <c:v>2027</c:v>
                </c:pt>
                <c:pt idx="2">
                  <c:v>2028</c:v>
                </c:pt>
              </c:numCache>
            </c:numRef>
          </c:cat>
          <c:val>
            <c:numRef>
              <c:f>'National Budget'!$B$16:$D$16</c:f>
              <c:numCache>
                <c:formatCode>0.00%</c:formatCode>
                <c:ptCount val="3"/>
                <c:pt idx="0">
                  <c:v>1.6E-2</c:v>
                </c:pt>
                <c:pt idx="1">
                  <c:v>1.7999999999999999E-2</c:v>
                </c:pt>
                <c:pt idx="2" formatCode="0%">
                  <c:v>0.02</c:v>
                </c:pt>
              </c:numCache>
            </c:numRef>
          </c:val>
          <c:extLst>
            <c:ext xmlns:c16="http://schemas.microsoft.com/office/drawing/2014/chart" uri="{C3380CC4-5D6E-409C-BE32-E72D297353CC}">
              <c16:uniqueId val="{00000001-7323-4B95-9C2C-68E5EDF162C4}"/>
            </c:ext>
          </c:extLst>
        </c:ser>
        <c:dLbls>
          <c:dLblPos val="outEnd"/>
          <c:showLegendKey val="0"/>
          <c:showVal val="1"/>
          <c:showCatName val="0"/>
          <c:showSerName val="0"/>
          <c:showPercent val="0"/>
          <c:showBubbleSize val="0"/>
        </c:dLbls>
        <c:gapWidth val="219"/>
        <c:overlap val="-27"/>
        <c:axId val="1079474560"/>
        <c:axId val="1079459200"/>
      </c:barChart>
      <c:catAx>
        <c:axId val="1079474560"/>
        <c:scaling>
          <c:orientation val="minMax"/>
        </c:scaling>
        <c:delete val="0"/>
        <c:axPos val="b"/>
        <c:numFmt formatCode="General" sourceLinked="1"/>
        <c:majorTickMark val="none"/>
        <c:minorTickMark val="none"/>
        <c:tickLblPos val="nextTo"/>
        <c:spPr>
          <a:noFill/>
          <a:ln w="9525" cap="flat" cmpd="sng" algn="ctr">
            <a:solidFill>
              <a:schemeClr val="bg2">
                <a:lumMod val="7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079459200"/>
        <c:crosses val="autoZero"/>
        <c:auto val="1"/>
        <c:lblAlgn val="ctr"/>
        <c:lblOffset val="100"/>
        <c:noMultiLvlLbl val="0"/>
      </c:catAx>
      <c:valAx>
        <c:axId val="1079459200"/>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bg1"/>
                    </a:solidFill>
                    <a:latin typeface="+mn-lt"/>
                    <a:ea typeface="+mn-ea"/>
                    <a:cs typeface="+mn-cs"/>
                  </a:defRPr>
                </a:pPr>
                <a:r>
                  <a:rPr lang="en-ZA"/>
                  <a:t>Gross domestic product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079474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Sheet1!$C$4</c:f>
              <c:strCache>
                <c:ptCount val="1"/>
                <c:pt idx="0">
                  <c:v>Jan-26</c:v>
                </c:pt>
              </c:strCache>
            </c:strRef>
          </c:tx>
          <c:spPr>
            <a:solidFill>
              <a:schemeClr val="bg1">
                <a:lumMod val="90000"/>
              </a:schemeClr>
            </a:solidFill>
            <a:ln>
              <a:noFill/>
            </a:ln>
            <a:effectLst/>
          </c:spPr>
          <c:invertIfNegative val="0"/>
          <c:dLbls>
            <c:spPr>
              <a:noFill/>
              <a:ln>
                <a:noFill/>
              </a:ln>
              <a:effectLst/>
            </c:spPr>
            <c:txPr>
              <a:bodyPr rot="-5400000" spcFirstLastPara="1" vertOverflow="ellipsis"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Sheet1!$B$5:$B$12</c:f>
              <c:strCache>
                <c:ptCount val="8"/>
                <c:pt idx="0">
                  <c:v>Petrol Unleaded 93 (Inland)</c:v>
                </c:pt>
                <c:pt idx="1">
                  <c:v>Petrol Unleaded 93 (Coastal)</c:v>
                </c:pt>
                <c:pt idx="2">
                  <c:v>Petrol Unleaded 95 (Inland)</c:v>
                </c:pt>
                <c:pt idx="3">
                  <c:v>Petrol Unleaded 95 (Coastal)</c:v>
                </c:pt>
                <c:pt idx="4">
                  <c:v>Diesel 500ppm (Inland)</c:v>
                </c:pt>
                <c:pt idx="5">
                  <c:v>Diesel 500ppm (Coastal)</c:v>
                </c:pt>
                <c:pt idx="6">
                  <c:v>Diesel 50ppm (Inland)</c:v>
                </c:pt>
                <c:pt idx="7">
                  <c:v>Diesel 50ppm (Coastal)</c:v>
                </c:pt>
              </c:strCache>
            </c:strRef>
          </c:cat>
          <c:val>
            <c:numRef>
              <c:f>Sheet1!$C$5:$C$12</c:f>
              <c:numCache>
                <c:formatCode>0.00</c:formatCode>
                <c:ptCount val="8"/>
                <c:pt idx="0" formatCode="General">
                  <c:v>20.64</c:v>
                </c:pt>
                <c:pt idx="1">
                  <c:v>19.850000000000001</c:v>
                </c:pt>
                <c:pt idx="2" formatCode="General">
                  <c:v>20.75</c:v>
                </c:pt>
                <c:pt idx="3" formatCode="General">
                  <c:v>19.920000000000002</c:v>
                </c:pt>
                <c:pt idx="4" formatCode="General">
                  <c:v>18.41</c:v>
                </c:pt>
                <c:pt idx="5" formatCode="General">
                  <c:v>17.579999999999998</c:v>
                </c:pt>
                <c:pt idx="6" formatCode="General">
                  <c:v>18.52</c:v>
                </c:pt>
                <c:pt idx="7" formatCode="General">
                  <c:v>17.760000000000002</c:v>
                </c:pt>
              </c:numCache>
            </c:numRef>
          </c:val>
          <c:extLst>
            <c:ext xmlns:c16="http://schemas.microsoft.com/office/drawing/2014/chart" uri="{C3380CC4-5D6E-409C-BE32-E72D297353CC}">
              <c16:uniqueId val="{00000000-E21A-4F27-93D6-59E81F6E152C}"/>
            </c:ext>
          </c:extLst>
        </c:ser>
        <c:ser>
          <c:idx val="1"/>
          <c:order val="1"/>
          <c:tx>
            <c:strRef>
              <c:f>Sheet1!$D$4</c:f>
              <c:strCache>
                <c:ptCount val="1"/>
                <c:pt idx="0">
                  <c:v>Feb-26</c:v>
                </c:pt>
              </c:strCache>
            </c:strRef>
          </c:tx>
          <c:spPr>
            <a:solidFill>
              <a:schemeClr val="bg1">
                <a:lumMod val="50000"/>
              </a:schemeClr>
            </a:solidFill>
            <a:ln>
              <a:noFill/>
            </a:ln>
            <a:effectLst/>
          </c:spPr>
          <c:invertIfNegative val="0"/>
          <c:dLbls>
            <c:spPr>
              <a:noFill/>
              <a:ln>
                <a:noFill/>
              </a:ln>
              <a:effectLst/>
            </c:spPr>
            <c:txPr>
              <a:bodyPr rot="-5400000" spcFirstLastPara="1" vertOverflow="ellipsis"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Sheet1!$B$5:$B$12</c:f>
              <c:strCache>
                <c:ptCount val="8"/>
                <c:pt idx="0">
                  <c:v>Petrol Unleaded 93 (Inland)</c:v>
                </c:pt>
                <c:pt idx="1">
                  <c:v>Petrol Unleaded 93 (Coastal)</c:v>
                </c:pt>
                <c:pt idx="2">
                  <c:v>Petrol Unleaded 95 (Inland)</c:v>
                </c:pt>
                <c:pt idx="3">
                  <c:v>Petrol Unleaded 95 (Coastal)</c:v>
                </c:pt>
                <c:pt idx="4">
                  <c:v>Diesel 500ppm (Inland)</c:v>
                </c:pt>
                <c:pt idx="5">
                  <c:v>Diesel 500ppm (Coastal)</c:v>
                </c:pt>
                <c:pt idx="6">
                  <c:v>Diesel 50ppm (Inland)</c:v>
                </c:pt>
                <c:pt idx="7">
                  <c:v>Diesel 50ppm (Coastal)</c:v>
                </c:pt>
              </c:strCache>
            </c:strRef>
          </c:cat>
          <c:val>
            <c:numRef>
              <c:f>Sheet1!$D$5:$D$12</c:f>
              <c:numCache>
                <c:formatCode>0.00</c:formatCode>
                <c:ptCount val="8"/>
                <c:pt idx="0" formatCode="General">
                  <c:v>19.989999999999998</c:v>
                </c:pt>
                <c:pt idx="1">
                  <c:v>19.2</c:v>
                </c:pt>
                <c:pt idx="2" formatCode="General">
                  <c:v>20.100000000000001</c:v>
                </c:pt>
                <c:pt idx="3" formatCode="General">
                  <c:v>19.27</c:v>
                </c:pt>
                <c:pt idx="4" formatCode="General">
                  <c:v>17.91</c:v>
                </c:pt>
                <c:pt idx="5" formatCode="General">
                  <c:v>17.079999999999998</c:v>
                </c:pt>
                <c:pt idx="6" formatCode="General">
                  <c:v>17.95</c:v>
                </c:pt>
                <c:pt idx="7" formatCode="General">
                  <c:v>17.190000000000001</c:v>
                </c:pt>
              </c:numCache>
            </c:numRef>
          </c:val>
          <c:extLst>
            <c:ext xmlns:c16="http://schemas.microsoft.com/office/drawing/2014/chart" uri="{C3380CC4-5D6E-409C-BE32-E72D297353CC}">
              <c16:uniqueId val="{00000001-E21A-4F27-93D6-59E81F6E152C}"/>
            </c:ext>
          </c:extLst>
        </c:ser>
        <c:ser>
          <c:idx val="2"/>
          <c:order val="2"/>
          <c:tx>
            <c:strRef>
              <c:f>Sheet1!$E$4</c:f>
              <c:strCache>
                <c:ptCount val="1"/>
                <c:pt idx="0">
                  <c:v>Mar-26</c:v>
                </c:pt>
              </c:strCache>
            </c:strRef>
          </c:tx>
          <c:spPr>
            <a:solidFill>
              <a:schemeClr val="tx2"/>
            </a:solidFill>
            <a:ln>
              <a:noFill/>
            </a:ln>
            <a:effectLst/>
          </c:spPr>
          <c:invertIfNegative val="0"/>
          <c:dLbls>
            <c:spPr>
              <a:noFill/>
              <a:ln>
                <a:noFill/>
              </a:ln>
              <a:effectLst/>
            </c:spPr>
            <c:txPr>
              <a:bodyPr rot="-5400000" spcFirstLastPara="1" vertOverflow="ellipsis"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Sheet1!$B$5:$B$12</c:f>
              <c:strCache>
                <c:ptCount val="8"/>
                <c:pt idx="0">
                  <c:v>Petrol Unleaded 93 (Inland)</c:v>
                </c:pt>
                <c:pt idx="1">
                  <c:v>Petrol Unleaded 93 (Coastal)</c:v>
                </c:pt>
                <c:pt idx="2">
                  <c:v>Petrol Unleaded 95 (Inland)</c:v>
                </c:pt>
                <c:pt idx="3">
                  <c:v>Petrol Unleaded 95 (Coastal)</c:v>
                </c:pt>
                <c:pt idx="4">
                  <c:v>Diesel 500ppm (Inland)</c:v>
                </c:pt>
                <c:pt idx="5">
                  <c:v>Diesel 500ppm (Coastal)</c:v>
                </c:pt>
                <c:pt idx="6">
                  <c:v>Diesel 50ppm (Inland)</c:v>
                </c:pt>
                <c:pt idx="7">
                  <c:v>Diesel 50ppm (Coastal)</c:v>
                </c:pt>
              </c:strCache>
            </c:strRef>
          </c:cat>
          <c:val>
            <c:numRef>
              <c:f>Sheet1!$E$5:$E$12</c:f>
              <c:numCache>
                <c:formatCode>0.00</c:formatCode>
                <c:ptCount val="8"/>
                <c:pt idx="0" formatCode="General">
                  <c:v>20.190000000000001</c:v>
                </c:pt>
                <c:pt idx="1">
                  <c:v>19.399999999999999</c:v>
                </c:pt>
                <c:pt idx="2" formatCode="General">
                  <c:v>20.3</c:v>
                </c:pt>
                <c:pt idx="3" formatCode="General">
                  <c:v>19.47</c:v>
                </c:pt>
                <c:pt idx="4" formatCode="General">
                  <c:v>18.53</c:v>
                </c:pt>
                <c:pt idx="5" formatCode="General">
                  <c:v>17.7</c:v>
                </c:pt>
                <c:pt idx="6" formatCode="General">
                  <c:v>18.600000000000001</c:v>
                </c:pt>
                <c:pt idx="7" formatCode="General">
                  <c:v>17.84</c:v>
                </c:pt>
              </c:numCache>
            </c:numRef>
          </c:val>
          <c:extLst>
            <c:ext xmlns:c16="http://schemas.microsoft.com/office/drawing/2014/chart" uri="{C3380CC4-5D6E-409C-BE32-E72D297353CC}">
              <c16:uniqueId val="{00000002-E21A-4F27-93D6-59E81F6E152C}"/>
            </c:ext>
          </c:extLst>
        </c:ser>
        <c:ser>
          <c:idx val="3"/>
          <c:order val="3"/>
          <c:tx>
            <c:strRef>
              <c:f>Sheet1!$F$4</c:f>
              <c:strCache>
                <c:ptCount val="1"/>
                <c:pt idx="0">
                  <c:v>Apr-26</c:v>
                </c:pt>
              </c:strCache>
            </c:strRef>
          </c:tx>
          <c:spPr>
            <a:solidFill>
              <a:schemeClr val="accent1"/>
            </a:solidFill>
            <a:ln>
              <a:noFill/>
            </a:ln>
            <a:effectLst/>
          </c:spPr>
          <c:invertIfNegative val="0"/>
          <c:dLbls>
            <c:spPr>
              <a:noFill/>
              <a:ln>
                <a:noFill/>
              </a:ln>
              <a:effectLst/>
            </c:spPr>
            <c:txPr>
              <a:bodyPr rot="-5400000" spcFirstLastPara="1" vertOverflow="ellipsis"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Sheet1!$B$5:$B$12</c:f>
              <c:strCache>
                <c:ptCount val="8"/>
                <c:pt idx="0">
                  <c:v>Petrol Unleaded 93 (Inland)</c:v>
                </c:pt>
                <c:pt idx="1">
                  <c:v>Petrol Unleaded 93 (Coastal)</c:v>
                </c:pt>
                <c:pt idx="2">
                  <c:v>Petrol Unleaded 95 (Inland)</c:v>
                </c:pt>
                <c:pt idx="3">
                  <c:v>Petrol Unleaded 95 (Coastal)</c:v>
                </c:pt>
                <c:pt idx="4">
                  <c:v>Diesel 500ppm (Inland)</c:v>
                </c:pt>
                <c:pt idx="5">
                  <c:v>Diesel 500ppm (Coastal)</c:v>
                </c:pt>
                <c:pt idx="6">
                  <c:v>Diesel 50ppm (Inland)</c:v>
                </c:pt>
                <c:pt idx="7">
                  <c:v>Diesel 50ppm (Coastal)</c:v>
                </c:pt>
              </c:strCache>
            </c:strRef>
          </c:cat>
          <c:val>
            <c:numRef>
              <c:f>Sheet1!$F$5:$F$12</c:f>
              <c:numCache>
                <c:formatCode>0.00</c:formatCode>
                <c:ptCount val="8"/>
                <c:pt idx="0" formatCode="General">
                  <c:v>23.25</c:v>
                </c:pt>
                <c:pt idx="1">
                  <c:v>22.46</c:v>
                </c:pt>
                <c:pt idx="2" formatCode="General">
                  <c:v>23.36</c:v>
                </c:pt>
                <c:pt idx="3" formatCode="General">
                  <c:v>22.53</c:v>
                </c:pt>
                <c:pt idx="4" formatCode="General">
                  <c:v>25.9</c:v>
                </c:pt>
                <c:pt idx="5" formatCode="General">
                  <c:v>25.07</c:v>
                </c:pt>
                <c:pt idx="6" formatCode="General">
                  <c:v>26.11</c:v>
                </c:pt>
                <c:pt idx="7" formatCode="General">
                  <c:v>25.32</c:v>
                </c:pt>
              </c:numCache>
            </c:numRef>
          </c:val>
          <c:extLst>
            <c:ext xmlns:c16="http://schemas.microsoft.com/office/drawing/2014/chart" uri="{C3380CC4-5D6E-409C-BE32-E72D297353CC}">
              <c16:uniqueId val="{00000003-E21A-4F27-93D6-59E81F6E152C}"/>
            </c:ext>
          </c:extLst>
        </c:ser>
        <c:dLbls>
          <c:dLblPos val="inBase"/>
          <c:showLegendKey val="0"/>
          <c:showVal val="1"/>
          <c:showCatName val="0"/>
          <c:showSerName val="0"/>
          <c:showPercent val="0"/>
          <c:showBubbleSize val="0"/>
        </c:dLbls>
        <c:gapWidth val="219"/>
        <c:overlap val="-27"/>
        <c:axId val="1370664655"/>
        <c:axId val="1370662735"/>
      </c:barChart>
      <c:catAx>
        <c:axId val="1370664655"/>
        <c:scaling>
          <c:orientation val="minMax"/>
        </c:scaling>
        <c:delete val="0"/>
        <c:axPos val="b"/>
        <c:numFmt formatCode="General" sourceLinked="1"/>
        <c:majorTickMark val="none"/>
        <c:minorTickMark val="none"/>
        <c:tickLblPos val="nextTo"/>
        <c:spPr>
          <a:noFill/>
          <a:ln w="9525" cap="flat" cmpd="sng" algn="ctr">
            <a:solidFill>
              <a:schemeClr val="tx1">
                <a:lumMod val="9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370662735"/>
        <c:crosses val="autoZero"/>
        <c:auto val="1"/>
        <c:lblAlgn val="ctr"/>
        <c:lblOffset val="100"/>
        <c:noMultiLvlLbl val="0"/>
      </c:catAx>
      <c:valAx>
        <c:axId val="1370662735"/>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bg1"/>
                    </a:solidFill>
                    <a:latin typeface="+mn-lt"/>
                    <a:ea typeface="+mn-ea"/>
                    <a:cs typeface="+mn-cs"/>
                  </a:defRPr>
                </a:pPr>
                <a:r>
                  <a:rPr lang="en-US"/>
                  <a:t>R/liter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370664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39864880412636"/>
          <c:y val="5.0925925925925923E-2"/>
          <c:w val="0.79437917782202405"/>
          <c:h val="0.8416746864975212"/>
        </c:manualLayout>
      </c:layout>
      <c:lineChart>
        <c:grouping val="standard"/>
        <c:varyColors val="0"/>
        <c:ser>
          <c:idx val="0"/>
          <c:order val="0"/>
          <c:spPr>
            <a:ln w="28575" cap="rnd">
              <a:solidFill>
                <a:srgbClr val="DC0037"/>
              </a:solidFill>
              <a:round/>
            </a:ln>
            <a:effectLst/>
          </c:spPr>
          <c:marker>
            <c:symbol val="none"/>
          </c:marker>
          <c:cat>
            <c:numRef>
              <c:f>'Table Data'!$B$3:$B$1294</c:f>
              <c:numCache>
                <c:formatCode>dd/m/yyyy;@</c:formatCode>
                <c:ptCount val="1292"/>
                <c:pt idx="0">
                  <c:v>44308</c:v>
                </c:pt>
                <c:pt idx="1">
                  <c:v>44309</c:v>
                </c:pt>
                <c:pt idx="2">
                  <c:v>44312</c:v>
                </c:pt>
                <c:pt idx="3">
                  <c:v>44313</c:v>
                </c:pt>
                <c:pt idx="4">
                  <c:v>44314</c:v>
                </c:pt>
                <c:pt idx="5">
                  <c:v>44315</c:v>
                </c:pt>
                <c:pt idx="6">
                  <c:v>44316</c:v>
                </c:pt>
                <c:pt idx="7">
                  <c:v>44319</c:v>
                </c:pt>
                <c:pt idx="8">
                  <c:v>44320</c:v>
                </c:pt>
                <c:pt idx="9">
                  <c:v>44321</c:v>
                </c:pt>
                <c:pt idx="10">
                  <c:v>44322</c:v>
                </c:pt>
                <c:pt idx="11">
                  <c:v>44323</c:v>
                </c:pt>
                <c:pt idx="12">
                  <c:v>44326</c:v>
                </c:pt>
                <c:pt idx="13">
                  <c:v>44327</c:v>
                </c:pt>
                <c:pt idx="14">
                  <c:v>44328</c:v>
                </c:pt>
                <c:pt idx="15">
                  <c:v>44329</c:v>
                </c:pt>
                <c:pt idx="16">
                  <c:v>44330</c:v>
                </c:pt>
                <c:pt idx="17">
                  <c:v>44333</c:v>
                </c:pt>
                <c:pt idx="18">
                  <c:v>44334</c:v>
                </c:pt>
                <c:pt idx="19">
                  <c:v>44335</c:v>
                </c:pt>
                <c:pt idx="20">
                  <c:v>44336</c:v>
                </c:pt>
                <c:pt idx="21">
                  <c:v>44337</c:v>
                </c:pt>
                <c:pt idx="22">
                  <c:v>44340</c:v>
                </c:pt>
                <c:pt idx="23">
                  <c:v>44341</c:v>
                </c:pt>
                <c:pt idx="24">
                  <c:v>44342</c:v>
                </c:pt>
                <c:pt idx="25">
                  <c:v>44343</c:v>
                </c:pt>
                <c:pt idx="26">
                  <c:v>44344</c:v>
                </c:pt>
                <c:pt idx="27">
                  <c:v>44347</c:v>
                </c:pt>
                <c:pt idx="28">
                  <c:v>44348</c:v>
                </c:pt>
                <c:pt idx="29">
                  <c:v>44349</c:v>
                </c:pt>
                <c:pt idx="30">
                  <c:v>44350</c:v>
                </c:pt>
                <c:pt idx="31">
                  <c:v>44351</c:v>
                </c:pt>
                <c:pt idx="32">
                  <c:v>44354</c:v>
                </c:pt>
                <c:pt idx="33">
                  <c:v>44355</c:v>
                </c:pt>
                <c:pt idx="34">
                  <c:v>44356</c:v>
                </c:pt>
                <c:pt idx="35">
                  <c:v>44357</c:v>
                </c:pt>
                <c:pt idx="36">
                  <c:v>44358</c:v>
                </c:pt>
                <c:pt idx="37">
                  <c:v>44361</c:v>
                </c:pt>
                <c:pt idx="38">
                  <c:v>44362</c:v>
                </c:pt>
                <c:pt idx="39">
                  <c:v>44363</c:v>
                </c:pt>
                <c:pt idx="40">
                  <c:v>44364</c:v>
                </c:pt>
                <c:pt idx="41">
                  <c:v>44365</c:v>
                </c:pt>
                <c:pt idx="42">
                  <c:v>44368</c:v>
                </c:pt>
                <c:pt idx="43">
                  <c:v>44369</c:v>
                </c:pt>
                <c:pt idx="44">
                  <c:v>44370</c:v>
                </c:pt>
                <c:pt idx="45">
                  <c:v>44371</c:v>
                </c:pt>
                <c:pt idx="46">
                  <c:v>44372</c:v>
                </c:pt>
                <c:pt idx="47">
                  <c:v>44375</c:v>
                </c:pt>
                <c:pt idx="48">
                  <c:v>44376</c:v>
                </c:pt>
                <c:pt idx="49">
                  <c:v>44377</c:v>
                </c:pt>
                <c:pt idx="50">
                  <c:v>44378</c:v>
                </c:pt>
                <c:pt idx="51">
                  <c:v>44379</c:v>
                </c:pt>
                <c:pt idx="52">
                  <c:v>44382</c:v>
                </c:pt>
                <c:pt idx="53">
                  <c:v>44383</c:v>
                </c:pt>
                <c:pt idx="54">
                  <c:v>44384</c:v>
                </c:pt>
                <c:pt idx="55">
                  <c:v>44385</c:v>
                </c:pt>
                <c:pt idx="56">
                  <c:v>44386</c:v>
                </c:pt>
                <c:pt idx="57">
                  <c:v>44389</c:v>
                </c:pt>
                <c:pt idx="58">
                  <c:v>44390</c:v>
                </c:pt>
                <c:pt idx="59">
                  <c:v>44391</c:v>
                </c:pt>
                <c:pt idx="60">
                  <c:v>44392</c:v>
                </c:pt>
                <c:pt idx="61">
                  <c:v>44393</c:v>
                </c:pt>
                <c:pt idx="62">
                  <c:v>44396</c:v>
                </c:pt>
                <c:pt idx="63">
                  <c:v>44397</c:v>
                </c:pt>
                <c:pt idx="64">
                  <c:v>44398</c:v>
                </c:pt>
                <c:pt idx="65">
                  <c:v>44399</c:v>
                </c:pt>
                <c:pt idx="66">
                  <c:v>44400</c:v>
                </c:pt>
                <c:pt idx="67">
                  <c:v>44403</c:v>
                </c:pt>
                <c:pt idx="68">
                  <c:v>44404</c:v>
                </c:pt>
                <c:pt idx="69">
                  <c:v>44405</c:v>
                </c:pt>
                <c:pt idx="70">
                  <c:v>44406</c:v>
                </c:pt>
                <c:pt idx="71">
                  <c:v>44407</c:v>
                </c:pt>
                <c:pt idx="72">
                  <c:v>44410</c:v>
                </c:pt>
                <c:pt idx="73">
                  <c:v>44411</c:v>
                </c:pt>
                <c:pt idx="74">
                  <c:v>44412</c:v>
                </c:pt>
                <c:pt idx="75">
                  <c:v>44413</c:v>
                </c:pt>
                <c:pt idx="76">
                  <c:v>44414</c:v>
                </c:pt>
                <c:pt idx="77">
                  <c:v>44417</c:v>
                </c:pt>
                <c:pt idx="78">
                  <c:v>44418</c:v>
                </c:pt>
                <c:pt idx="79">
                  <c:v>44419</c:v>
                </c:pt>
                <c:pt idx="80">
                  <c:v>44420</c:v>
                </c:pt>
                <c:pt idx="81">
                  <c:v>44421</c:v>
                </c:pt>
                <c:pt idx="82">
                  <c:v>44424</c:v>
                </c:pt>
                <c:pt idx="83">
                  <c:v>44425</c:v>
                </c:pt>
                <c:pt idx="84">
                  <c:v>44426</c:v>
                </c:pt>
                <c:pt idx="85">
                  <c:v>44427</c:v>
                </c:pt>
                <c:pt idx="86">
                  <c:v>44428</c:v>
                </c:pt>
                <c:pt idx="87">
                  <c:v>44431</c:v>
                </c:pt>
                <c:pt idx="88">
                  <c:v>44432</c:v>
                </c:pt>
                <c:pt idx="89">
                  <c:v>44433</c:v>
                </c:pt>
                <c:pt idx="90">
                  <c:v>44434</c:v>
                </c:pt>
                <c:pt idx="91">
                  <c:v>44435</c:v>
                </c:pt>
                <c:pt idx="92">
                  <c:v>44438</c:v>
                </c:pt>
                <c:pt idx="93">
                  <c:v>44439</c:v>
                </c:pt>
                <c:pt idx="94">
                  <c:v>44440</c:v>
                </c:pt>
                <c:pt idx="95">
                  <c:v>44441</c:v>
                </c:pt>
                <c:pt idx="96">
                  <c:v>44442</c:v>
                </c:pt>
                <c:pt idx="97">
                  <c:v>44445</c:v>
                </c:pt>
                <c:pt idx="98">
                  <c:v>44446</c:v>
                </c:pt>
                <c:pt idx="99">
                  <c:v>44447</c:v>
                </c:pt>
                <c:pt idx="100">
                  <c:v>44448</c:v>
                </c:pt>
                <c:pt idx="101">
                  <c:v>44449</c:v>
                </c:pt>
                <c:pt idx="102">
                  <c:v>44452</c:v>
                </c:pt>
                <c:pt idx="103">
                  <c:v>44453</c:v>
                </c:pt>
                <c:pt idx="104">
                  <c:v>44454</c:v>
                </c:pt>
                <c:pt idx="105">
                  <c:v>44455</c:v>
                </c:pt>
                <c:pt idx="106">
                  <c:v>44456</c:v>
                </c:pt>
                <c:pt idx="107">
                  <c:v>44459</c:v>
                </c:pt>
                <c:pt idx="108">
                  <c:v>44460</c:v>
                </c:pt>
                <c:pt idx="109">
                  <c:v>44461</c:v>
                </c:pt>
                <c:pt idx="110">
                  <c:v>44462</c:v>
                </c:pt>
                <c:pt idx="111">
                  <c:v>44463</c:v>
                </c:pt>
                <c:pt idx="112">
                  <c:v>44466</c:v>
                </c:pt>
                <c:pt idx="113">
                  <c:v>44467</c:v>
                </c:pt>
                <c:pt idx="114">
                  <c:v>44468</c:v>
                </c:pt>
                <c:pt idx="115">
                  <c:v>44469</c:v>
                </c:pt>
                <c:pt idx="116">
                  <c:v>44470</c:v>
                </c:pt>
                <c:pt idx="117">
                  <c:v>44473</c:v>
                </c:pt>
                <c:pt idx="118">
                  <c:v>44474</c:v>
                </c:pt>
                <c:pt idx="119">
                  <c:v>44475</c:v>
                </c:pt>
                <c:pt idx="120">
                  <c:v>44476</c:v>
                </c:pt>
                <c:pt idx="121">
                  <c:v>44477</c:v>
                </c:pt>
                <c:pt idx="122">
                  <c:v>44480</c:v>
                </c:pt>
                <c:pt idx="123">
                  <c:v>44481</c:v>
                </c:pt>
                <c:pt idx="124">
                  <c:v>44482</c:v>
                </c:pt>
                <c:pt idx="125">
                  <c:v>44483</c:v>
                </c:pt>
                <c:pt idx="126">
                  <c:v>44484</c:v>
                </c:pt>
                <c:pt idx="127">
                  <c:v>44487</c:v>
                </c:pt>
                <c:pt idx="128">
                  <c:v>44488</c:v>
                </c:pt>
                <c:pt idx="129">
                  <c:v>44489</c:v>
                </c:pt>
                <c:pt idx="130">
                  <c:v>44490</c:v>
                </c:pt>
                <c:pt idx="131">
                  <c:v>44491</c:v>
                </c:pt>
                <c:pt idx="132">
                  <c:v>44494</c:v>
                </c:pt>
                <c:pt idx="133">
                  <c:v>44495</c:v>
                </c:pt>
                <c:pt idx="134">
                  <c:v>44496</c:v>
                </c:pt>
                <c:pt idx="135">
                  <c:v>44497</c:v>
                </c:pt>
                <c:pt idx="136">
                  <c:v>44498</c:v>
                </c:pt>
                <c:pt idx="137">
                  <c:v>44501</c:v>
                </c:pt>
                <c:pt idx="138">
                  <c:v>44502</c:v>
                </c:pt>
                <c:pt idx="139">
                  <c:v>44503</c:v>
                </c:pt>
                <c:pt idx="140">
                  <c:v>44504</c:v>
                </c:pt>
                <c:pt idx="141">
                  <c:v>44505</c:v>
                </c:pt>
                <c:pt idx="142">
                  <c:v>44508</c:v>
                </c:pt>
                <c:pt idx="143">
                  <c:v>44509</c:v>
                </c:pt>
                <c:pt idx="144">
                  <c:v>44510</c:v>
                </c:pt>
                <c:pt idx="145">
                  <c:v>44511</c:v>
                </c:pt>
                <c:pt idx="146">
                  <c:v>44512</c:v>
                </c:pt>
                <c:pt idx="147">
                  <c:v>44515</c:v>
                </c:pt>
                <c:pt idx="148">
                  <c:v>44516</c:v>
                </c:pt>
                <c:pt idx="149">
                  <c:v>44517</c:v>
                </c:pt>
                <c:pt idx="150">
                  <c:v>44518</c:v>
                </c:pt>
                <c:pt idx="151">
                  <c:v>44519</c:v>
                </c:pt>
                <c:pt idx="152">
                  <c:v>44522</c:v>
                </c:pt>
                <c:pt idx="153">
                  <c:v>44523</c:v>
                </c:pt>
                <c:pt idx="154">
                  <c:v>44524</c:v>
                </c:pt>
                <c:pt idx="155">
                  <c:v>44525</c:v>
                </c:pt>
                <c:pt idx="156">
                  <c:v>44526</c:v>
                </c:pt>
                <c:pt idx="157">
                  <c:v>44529</c:v>
                </c:pt>
                <c:pt idx="158">
                  <c:v>44530</c:v>
                </c:pt>
                <c:pt idx="159">
                  <c:v>44531</c:v>
                </c:pt>
                <c:pt idx="160">
                  <c:v>44532</c:v>
                </c:pt>
                <c:pt idx="161">
                  <c:v>44533</c:v>
                </c:pt>
                <c:pt idx="162">
                  <c:v>44536</c:v>
                </c:pt>
                <c:pt idx="163">
                  <c:v>44537</c:v>
                </c:pt>
                <c:pt idx="164">
                  <c:v>44538</c:v>
                </c:pt>
                <c:pt idx="165">
                  <c:v>44539</c:v>
                </c:pt>
                <c:pt idx="166">
                  <c:v>44540</c:v>
                </c:pt>
                <c:pt idx="167">
                  <c:v>44543</c:v>
                </c:pt>
                <c:pt idx="168">
                  <c:v>44544</c:v>
                </c:pt>
                <c:pt idx="169">
                  <c:v>44545</c:v>
                </c:pt>
                <c:pt idx="170">
                  <c:v>44546</c:v>
                </c:pt>
                <c:pt idx="171">
                  <c:v>44547</c:v>
                </c:pt>
                <c:pt idx="172">
                  <c:v>44550</c:v>
                </c:pt>
                <c:pt idx="173">
                  <c:v>44551</c:v>
                </c:pt>
                <c:pt idx="174">
                  <c:v>44552</c:v>
                </c:pt>
                <c:pt idx="175">
                  <c:v>44553</c:v>
                </c:pt>
                <c:pt idx="176">
                  <c:v>44554</c:v>
                </c:pt>
                <c:pt idx="177">
                  <c:v>44557</c:v>
                </c:pt>
                <c:pt idx="178">
                  <c:v>44558</c:v>
                </c:pt>
                <c:pt idx="179">
                  <c:v>44559</c:v>
                </c:pt>
                <c:pt idx="180">
                  <c:v>44560</c:v>
                </c:pt>
                <c:pt idx="181">
                  <c:v>44561</c:v>
                </c:pt>
                <c:pt idx="182">
                  <c:v>44564</c:v>
                </c:pt>
                <c:pt idx="183">
                  <c:v>44565</c:v>
                </c:pt>
                <c:pt idx="184">
                  <c:v>44566</c:v>
                </c:pt>
                <c:pt idx="185">
                  <c:v>44567</c:v>
                </c:pt>
                <c:pt idx="186">
                  <c:v>44568</c:v>
                </c:pt>
                <c:pt idx="187">
                  <c:v>44571</c:v>
                </c:pt>
                <c:pt idx="188">
                  <c:v>44572</c:v>
                </c:pt>
                <c:pt idx="189">
                  <c:v>44573</c:v>
                </c:pt>
                <c:pt idx="190">
                  <c:v>44574</c:v>
                </c:pt>
                <c:pt idx="191">
                  <c:v>44575</c:v>
                </c:pt>
                <c:pt idx="192">
                  <c:v>44578</c:v>
                </c:pt>
                <c:pt idx="193">
                  <c:v>44579</c:v>
                </c:pt>
                <c:pt idx="194">
                  <c:v>44580</c:v>
                </c:pt>
                <c:pt idx="195">
                  <c:v>44581</c:v>
                </c:pt>
                <c:pt idx="196">
                  <c:v>44582</c:v>
                </c:pt>
                <c:pt idx="197">
                  <c:v>44585</c:v>
                </c:pt>
                <c:pt idx="198">
                  <c:v>44586</c:v>
                </c:pt>
                <c:pt idx="199">
                  <c:v>44587</c:v>
                </c:pt>
                <c:pt idx="200">
                  <c:v>44588</c:v>
                </c:pt>
                <c:pt idx="201">
                  <c:v>44589</c:v>
                </c:pt>
                <c:pt idx="202">
                  <c:v>44592</c:v>
                </c:pt>
                <c:pt idx="203">
                  <c:v>44593</c:v>
                </c:pt>
                <c:pt idx="204">
                  <c:v>44594</c:v>
                </c:pt>
                <c:pt idx="205">
                  <c:v>44595</c:v>
                </c:pt>
                <c:pt idx="206">
                  <c:v>44596</c:v>
                </c:pt>
                <c:pt idx="207">
                  <c:v>44599</c:v>
                </c:pt>
                <c:pt idx="208">
                  <c:v>44600</c:v>
                </c:pt>
                <c:pt idx="209">
                  <c:v>44601</c:v>
                </c:pt>
                <c:pt idx="210">
                  <c:v>44602</c:v>
                </c:pt>
                <c:pt idx="211">
                  <c:v>44603</c:v>
                </c:pt>
                <c:pt idx="212">
                  <c:v>44606</c:v>
                </c:pt>
                <c:pt idx="213">
                  <c:v>44607</c:v>
                </c:pt>
                <c:pt idx="214">
                  <c:v>44608</c:v>
                </c:pt>
                <c:pt idx="215">
                  <c:v>44609</c:v>
                </c:pt>
                <c:pt idx="216">
                  <c:v>44610</c:v>
                </c:pt>
                <c:pt idx="217">
                  <c:v>44613</c:v>
                </c:pt>
                <c:pt idx="218">
                  <c:v>44614</c:v>
                </c:pt>
                <c:pt idx="219">
                  <c:v>44615</c:v>
                </c:pt>
                <c:pt idx="220">
                  <c:v>44616</c:v>
                </c:pt>
                <c:pt idx="221">
                  <c:v>44617</c:v>
                </c:pt>
                <c:pt idx="222">
                  <c:v>44620</c:v>
                </c:pt>
                <c:pt idx="223">
                  <c:v>44621</c:v>
                </c:pt>
                <c:pt idx="224">
                  <c:v>44622</c:v>
                </c:pt>
                <c:pt idx="225">
                  <c:v>44623</c:v>
                </c:pt>
                <c:pt idx="226">
                  <c:v>44624</c:v>
                </c:pt>
                <c:pt idx="227">
                  <c:v>44627</c:v>
                </c:pt>
                <c:pt idx="228">
                  <c:v>44628</c:v>
                </c:pt>
                <c:pt idx="229">
                  <c:v>44629</c:v>
                </c:pt>
                <c:pt idx="230">
                  <c:v>44630</c:v>
                </c:pt>
                <c:pt idx="231">
                  <c:v>44631</c:v>
                </c:pt>
                <c:pt idx="232">
                  <c:v>44634</c:v>
                </c:pt>
                <c:pt idx="233">
                  <c:v>44635</c:v>
                </c:pt>
                <c:pt idx="234">
                  <c:v>44636</c:v>
                </c:pt>
                <c:pt idx="235">
                  <c:v>44637</c:v>
                </c:pt>
                <c:pt idx="236">
                  <c:v>44638</c:v>
                </c:pt>
                <c:pt idx="237">
                  <c:v>44641</c:v>
                </c:pt>
                <c:pt idx="238">
                  <c:v>44642</c:v>
                </c:pt>
                <c:pt idx="239">
                  <c:v>44643</c:v>
                </c:pt>
                <c:pt idx="240">
                  <c:v>44644</c:v>
                </c:pt>
                <c:pt idx="241">
                  <c:v>44645</c:v>
                </c:pt>
                <c:pt idx="242">
                  <c:v>44648</c:v>
                </c:pt>
                <c:pt idx="243">
                  <c:v>44649</c:v>
                </c:pt>
                <c:pt idx="244">
                  <c:v>44650</c:v>
                </c:pt>
                <c:pt idx="245">
                  <c:v>44651</c:v>
                </c:pt>
                <c:pt idx="246">
                  <c:v>44652</c:v>
                </c:pt>
                <c:pt idx="247">
                  <c:v>44655</c:v>
                </c:pt>
                <c:pt idx="248">
                  <c:v>44656</c:v>
                </c:pt>
                <c:pt idx="249">
                  <c:v>44657</c:v>
                </c:pt>
                <c:pt idx="250">
                  <c:v>44658</c:v>
                </c:pt>
                <c:pt idx="251">
                  <c:v>44659</c:v>
                </c:pt>
                <c:pt idx="252">
                  <c:v>44662</c:v>
                </c:pt>
                <c:pt idx="253">
                  <c:v>44663</c:v>
                </c:pt>
                <c:pt idx="254">
                  <c:v>44664</c:v>
                </c:pt>
                <c:pt idx="255">
                  <c:v>44665</c:v>
                </c:pt>
                <c:pt idx="256">
                  <c:v>44669</c:v>
                </c:pt>
                <c:pt idx="257">
                  <c:v>44670</c:v>
                </c:pt>
                <c:pt idx="258">
                  <c:v>44671</c:v>
                </c:pt>
                <c:pt idx="259">
                  <c:v>44672</c:v>
                </c:pt>
                <c:pt idx="260">
                  <c:v>44673</c:v>
                </c:pt>
                <c:pt idx="261">
                  <c:v>44676</c:v>
                </c:pt>
                <c:pt idx="262">
                  <c:v>44677</c:v>
                </c:pt>
                <c:pt idx="263">
                  <c:v>44678</c:v>
                </c:pt>
                <c:pt idx="264">
                  <c:v>44679</c:v>
                </c:pt>
                <c:pt idx="265">
                  <c:v>44680</c:v>
                </c:pt>
                <c:pt idx="266">
                  <c:v>44683</c:v>
                </c:pt>
                <c:pt idx="267">
                  <c:v>44684</c:v>
                </c:pt>
                <c:pt idx="268">
                  <c:v>44685</c:v>
                </c:pt>
                <c:pt idx="269">
                  <c:v>44686</c:v>
                </c:pt>
                <c:pt idx="270">
                  <c:v>44687</c:v>
                </c:pt>
                <c:pt idx="271">
                  <c:v>44690</c:v>
                </c:pt>
                <c:pt idx="272">
                  <c:v>44691</c:v>
                </c:pt>
                <c:pt idx="273">
                  <c:v>44692</c:v>
                </c:pt>
                <c:pt idx="274">
                  <c:v>44693</c:v>
                </c:pt>
                <c:pt idx="275">
                  <c:v>44694</c:v>
                </c:pt>
                <c:pt idx="276">
                  <c:v>44697</c:v>
                </c:pt>
                <c:pt idx="277">
                  <c:v>44698</c:v>
                </c:pt>
                <c:pt idx="278">
                  <c:v>44699</c:v>
                </c:pt>
                <c:pt idx="279">
                  <c:v>44700</c:v>
                </c:pt>
                <c:pt idx="280">
                  <c:v>44701</c:v>
                </c:pt>
                <c:pt idx="281">
                  <c:v>44704</c:v>
                </c:pt>
                <c:pt idx="282">
                  <c:v>44705</c:v>
                </c:pt>
                <c:pt idx="283">
                  <c:v>44706</c:v>
                </c:pt>
                <c:pt idx="284">
                  <c:v>44707</c:v>
                </c:pt>
                <c:pt idx="285">
                  <c:v>44708</c:v>
                </c:pt>
                <c:pt idx="286">
                  <c:v>44711</c:v>
                </c:pt>
                <c:pt idx="287">
                  <c:v>44712</c:v>
                </c:pt>
                <c:pt idx="288">
                  <c:v>44713</c:v>
                </c:pt>
                <c:pt idx="289">
                  <c:v>44714</c:v>
                </c:pt>
                <c:pt idx="290">
                  <c:v>44715</c:v>
                </c:pt>
                <c:pt idx="291">
                  <c:v>44718</c:v>
                </c:pt>
                <c:pt idx="292">
                  <c:v>44719</c:v>
                </c:pt>
                <c:pt idx="293">
                  <c:v>44720</c:v>
                </c:pt>
                <c:pt idx="294">
                  <c:v>44721</c:v>
                </c:pt>
                <c:pt idx="295">
                  <c:v>44722</c:v>
                </c:pt>
                <c:pt idx="296">
                  <c:v>44725</c:v>
                </c:pt>
                <c:pt idx="297">
                  <c:v>44726</c:v>
                </c:pt>
                <c:pt idx="298">
                  <c:v>44727</c:v>
                </c:pt>
                <c:pt idx="299">
                  <c:v>44728</c:v>
                </c:pt>
                <c:pt idx="300">
                  <c:v>44729</c:v>
                </c:pt>
                <c:pt idx="301">
                  <c:v>44732</c:v>
                </c:pt>
                <c:pt idx="302">
                  <c:v>44733</c:v>
                </c:pt>
                <c:pt idx="303">
                  <c:v>44734</c:v>
                </c:pt>
                <c:pt idx="304">
                  <c:v>44735</c:v>
                </c:pt>
                <c:pt idx="305">
                  <c:v>44736</c:v>
                </c:pt>
                <c:pt idx="306">
                  <c:v>44739</c:v>
                </c:pt>
                <c:pt idx="307">
                  <c:v>44740</c:v>
                </c:pt>
                <c:pt idx="308">
                  <c:v>44741</c:v>
                </c:pt>
                <c:pt idx="309">
                  <c:v>44742</c:v>
                </c:pt>
                <c:pt idx="310">
                  <c:v>44743</c:v>
                </c:pt>
                <c:pt idx="311">
                  <c:v>44746</c:v>
                </c:pt>
                <c:pt idx="312">
                  <c:v>44747</c:v>
                </c:pt>
                <c:pt idx="313">
                  <c:v>44748</c:v>
                </c:pt>
                <c:pt idx="314">
                  <c:v>44749</c:v>
                </c:pt>
                <c:pt idx="315">
                  <c:v>44750</c:v>
                </c:pt>
                <c:pt idx="316">
                  <c:v>44753</c:v>
                </c:pt>
                <c:pt idx="317">
                  <c:v>44754</c:v>
                </c:pt>
                <c:pt idx="318">
                  <c:v>44755</c:v>
                </c:pt>
                <c:pt idx="319">
                  <c:v>44756</c:v>
                </c:pt>
                <c:pt idx="320">
                  <c:v>44757</c:v>
                </c:pt>
                <c:pt idx="321">
                  <c:v>44760</c:v>
                </c:pt>
                <c:pt idx="322">
                  <c:v>44761</c:v>
                </c:pt>
                <c:pt idx="323">
                  <c:v>44762</c:v>
                </c:pt>
                <c:pt idx="324">
                  <c:v>44763</c:v>
                </c:pt>
                <c:pt idx="325">
                  <c:v>44764</c:v>
                </c:pt>
                <c:pt idx="326">
                  <c:v>44767</c:v>
                </c:pt>
                <c:pt idx="327">
                  <c:v>44768</c:v>
                </c:pt>
                <c:pt idx="328">
                  <c:v>44769</c:v>
                </c:pt>
                <c:pt idx="329">
                  <c:v>44770</c:v>
                </c:pt>
                <c:pt idx="330">
                  <c:v>44771</c:v>
                </c:pt>
                <c:pt idx="331">
                  <c:v>44774</c:v>
                </c:pt>
                <c:pt idx="332">
                  <c:v>44775</c:v>
                </c:pt>
                <c:pt idx="333">
                  <c:v>44776</c:v>
                </c:pt>
                <c:pt idx="334">
                  <c:v>44777</c:v>
                </c:pt>
                <c:pt idx="335">
                  <c:v>44778</c:v>
                </c:pt>
                <c:pt idx="336">
                  <c:v>44781</c:v>
                </c:pt>
                <c:pt idx="337">
                  <c:v>44782</c:v>
                </c:pt>
                <c:pt idx="338">
                  <c:v>44783</c:v>
                </c:pt>
                <c:pt idx="339">
                  <c:v>44784</c:v>
                </c:pt>
                <c:pt idx="340">
                  <c:v>44785</c:v>
                </c:pt>
                <c:pt idx="341">
                  <c:v>44788</c:v>
                </c:pt>
                <c:pt idx="342">
                  <c:v>44789</c:v>
                </c:pt>
                <c:pt idx="343">
                  <c:v>44790</c:v>
                </c:pt>
                <c:pt idx="344">
                  <c:v>44791</c:v>
                </c:pt>
                <c:pt idx="345">
                  <c:v>44792</c:v>
                </c:pt>
                <c:pt idx="346">
                  <c:v>44795</c:v>
                </c:pt>
                <c:pt idx="347">
                  <c:v>44796</c:v>
                </c:pt>
                <c:pt idx="348">
                  <c:v>44797</c:v>
                </c:pt>
                <c:pt idx="349">
                  <c:v>44798</c:v>
                </c:pt>
                <c:pt idx="350">
                  <c:v>44799</c:v>
                </c:pt>
                <c:pt idx="351">
                  <c:v>44802</c:v>
                </c:pt>
                <c:pt idx="352">
                  <c:v>44803</c:v>
                </c:pt>
                <c:pt idx="353">
                  <c:v>44804</c:v>
                </c:pt>
                <c:pt idx="354">
                  <c:v>44805</c:v>
                </c:pt>
                <c:pt idx="355">
                  <c:v>44806</c:v>
                </c:pt>
                <c:pt idx="356">
                  <c:v>44809</c:v>
                </c:pt>
                <c:pt idx="357">
                  <c:v>44810</c:v>
                </c:pt>
                <c:pt idx="358">
                  <c:v>44811</c:v>
                </c:pt>
                <c:pt idx="359">
                  <c:v>44812</c:v>
                </c:pt>
                <c:pt idx="360">
                  <c:v>44813</c:v>
                </c:pt>
                <c:pt idx="361">
                  <c:v>44816</c:v>
                </c:pt>
                <c:pt idx="362">
                  <c:v>44817</c:v>
                </c:pt>
                <c:pt idx="363">
                  <c:v>44818</c:v>
                </c:pt>
                <c:pt idx="364">
                  <c:v>44819</c:v>
                </c:pt>
                <c:pt idx="365">
                  <c:v>44820</c:v>
                </c:pt>
                <c:pt idx="366">
                  <c:v>44823</c:v>
                </c:pt>
                <c:pt idx="367">
                  <c:v>44824</c:v>
                </c:pt>
                <c:pt idx="368">
                  <c:v>44825</c:v>
                </c:pt>
                <c:pt idx="369">
                  <c:v>44826</c:v>
                </c:pt>
                <c:pt idx="370">
                  <c:v>44827</c:v>
                </c:pt>
                <c:pt idx="371">
                  <c:v>44830</c:v>
                </c:pt>
                <c:pt idx="372">
                  <c:v>44831</c:v>
                </c:pt>
                <c:pt idx="373">
                  <c:v>44832</c:v>
                </c:pt>
                <c:pt idx="374">
                  <c:v>44833</c:v>
                </c:pt>
                <c:pt idx="375">
                  <c:v>44834</c:v>
                </c:pt>
                <c:pt idx="376">
                  <c:v>44837</c:v>
                </c:pt>
                <c:pt idx="377">
                  <c:v>44838</c:v>
                </c:pt>
                <c:pt idx="378">
                  <c:v>44839</c:v>
                </c:pt>
                <c:pt idx="379">
                  <c:v>44840</c:v>
                </c:pt>
                <c:pt idx="380">
                  <c:v>44841</c:v>
                </c:pt>
                <c:pt idx="381">
                  <c:v>44844</c:v>
                </c:pt>
                <c:pt idx="382">
                  <c:v>44845</c:v>
                </c:pt>
                <c:pt idx="383">
                  <c:v>44846</c:v>
                </c:pt>
                <c:pt idx="384">
                  <c:v>44847</c:v>
                </c:pt>
                <c:pt idx="385">
                  <c:v>44848</c:v>
                </c:pt>
                <c:pt idx="386">
                  <c:v>44851</c:v>
                </c:pt>
                <c:pt idx="387">
                  <c:v>44852</c:v>
                </c:pt>
                <c:pt idx="388">
                  <c:v>44853</c:v>
                </c:pt>
                <c:pt idx="389">
                  <c:v>44854</c:v>
                </c:pt>
                <c:pt idx="390">
                  <c:v>44855</c:v>
                </c:pt>
                <c:pt idx="391">
                  <c:v>44858</c:v>
                </c:pt>
                <c:pt idx="392">
                  <c:v>44859</c:v>
                </c:pt>
                <c:pt idx="393">
                  <c:v>44860</c:v>
                </c:pt>
                <c:pt idx="394">
                  <c:v>44861</c:v>
                </c:pt>
                <c:pt idx="395">
                  <c:v>44862</c:v>
                </c:pt>
                <c:pt idx="396">
                  <c:v>44865</c:v>
                </c:pt>
                <c:pt idx="397">
                  <c:v>44866</c:v>
                </c:pt>
                <c:pt idx="398">
                  <c:v>44867</c:v>
                </c:pt>
                <c:pt idx="399">
                  <c:v>44868</c:v>
                </c:pt>
                <c:pt idx="400">
                  <c:v>44869</c:v>
                </c:pt>
                <c:pt idx="401">
                  <c:v>44872</c:v>
                </c:pt>
                <c:pt idx="402">
                  <c:v>44873</c:v>
                </c:pt>
                <c:pt idx="403">
                  <c:v>44874</c:v>
                </c:pt>
                <c:pt idx="404">
                  <c:v>44875</c:v>
                </c:pt>
                <c:pt idx="405">
                  <c:v>44876</c:v>
                </c:pt>
                <c:pt idx="406">
                  <c:v>44879</c:v>
                </c:pt>
                <c:pt idx="407">
                  <c:v>44880</c:v>
                </c:pt>
                <c:pt idx="408">
                  <c:v>44881</c:v>
                </c:pt>
                <c:pt idx="409">
                  <c:v>44882</c:v>
                </c:pt>
                <c:pt idx="410">
                  <c:v>44883</c:v>
                </c:pt>
                <c:pt idx="411">
                  <c:v>44886</c:v>
                </c:pt>
                <c:pt idx="412">
                  <c:v>44887</c:v>
                </c:pt>
                <c:pt idx="413">
                  <c:v>44888</c:v>
                </c:pt>
                <c:pt idx="414">
                  <c:v>44889</c:v>
                </c:pt>
                <c:pt idx="415">
                  <c:v>44890</c:v>
                </c:pt>
                <c:pt idx="416">
                  <c:v>44893</c:v>
                </c:pt>
                <c:pt idx="417">
                  <c:v>44894</c:v>
                </c:pt>
                <c:pt idx="418">
                  <c:v>44895</c:v>
                </c:pt>
                <c:pt idx="419">
                  <c:v>44896</c:v>
                </c:pt>
                <c:pt idx="420">
                  <c:v>44897</c:v>
                </c:pt>
                <c:pt idx="421">
                  <c:v>44900</c:v>
                </c:pt>
                <c:pt idx="422">
                  <c:v>44901</c:v>
                </c:pt>
                <c:pt idx="423">
                  <c:v>44902</c:v>
                </c:pt>
                <c:pt idx="424">
                  <c:v>44903</c:v>
                </c:pt>
                <c:pt idx="425">
                  <c:v>44904</c:v>
                </c:pt>
                <c:pt idx="426">
                  <c:v>44907</c:v>
                </c:pt>
                <c:pt idx="427">
                  <c:v>44908</c:v>
                </c:pt>
                <c:pt idx="428">
                  <c:v>44909</c:v>
                </c:pt>
                <c:pt idx="429">
                  <c:v>44910</c:v>
                </c:pt>
                <c:pt idx="430">
                  <c:v>44911</c:v>
                </c:pt>
                <c:pt idx="431">
                  <c:v>44914</c:v>
                </c:pt>
                <c:pt idx="432">
                  <c:v>44915</c:v>
                </c:pt>
                <c:pt idx="433">
                  <c:v>44916</c:v>
                </c:pt>
                <c:pt idx="434">
                  <c:v>44917</c:v>
                </c:pt>
                <c:pt idx="435">
                  <c:v>44918</c:v>
                </c:pt>
                <c:pt idx="436">
                  <c:v>44922</c:v>
                </c:pt>
                <c:pt idx="437">
                  <c:v>44923</c:v>
                </c:pt>
                <c:pt idx="438">
                  <c:v>44924</c:v>
                </c:pt>
                <c:pt idx="439">
                  <c:v>44925</c:v>
                </c:pt>
                <c:pt idx="440">
                  <c:v>44929</c:v>
                </c:pt>
                <c:pt idx="441">
                  <c:v>44930</c:v>
                </c:pt>
                <c:pt idx="442">
                  <c:v>44931</c:v>
                </c:pt>
                <c:pt idx="443">
                  <c:v>44932</c:v>
                </c:pt>
                <c:pt idx="444">
                  <c:v>44935</c:v>
                </c:pt>
                <c:pt idx="445">
                  <c:v>44936</c:v>
                </c:pt>
                <c:pt idx="446">
                  <c:v>44937</c:v>
                </c:pt>
                <c:pt idx="447">
                  <c:v>44938</c:v>
                </c:pt>
                <c:pt idx="448">
                  <c:v>44939</c:v>
                </c:pt>
                <c:pt idx="449">
                  <c:v>44942</c:v>
                </c:pt>
                <c:pt idx="450">
                  <c:v>44943</c:v>
                </c:pt>
                <c:pt idx="451">
                  <c:v>44944</c:v>
                </c:pt>
                <c:pt idx="452">
                  <c:v>44945</c:v>
                </c:pt>
                <c:pt idx="453">
                  <c:v>44946</c:v>
                </c:pt>
                <c:pt idx="454">
                  <c:v>44949</c:v>
                </c:pt>
                <c:pt idx="455">
                  <c:v>44950</c:v>
                </c:pt>
                <c:pt idx="456">
                  <c:v>44951</c:v>
                </c:pt>
                <c:pt idx="457">
                  <c:v>44952</c:v>
                </c:pt>
                <c:pt idx="458">
                  <c:v>44953</c:v>
                </c:pt>
                <c:pt idx="459">
                  <c:v>44956</c:v>
                </c:pt>
                <c:pt idx="460">
                  <c:v>44957</c:v>
                </c:pt>
                <c:pt idx="461">
                  <c:v>44958</c:v>
                </c:pt>
                <c:pt idx="462">
                  <c:v>44959</c:v>
                </c:pt>
                <c:pt idx="463">
                  <c:v>44960</c:v>
                </c:pt>
                <c:pt idx="464">
                  <c:v>44963</c:v>
                </c:pt>
                <c:pt idx="465">
                  <c:v>44964</c:v>
                </c:pt>
                <c:pt idx="466">
                  <c:v>44965</c:v>
                </c:pt>
                <c:pt idx="467">
                  <c:v>44966</c:v>
                </c:pt>
                <c:pt idx="468">
                  <c:v>44967</c:v>
                </c:pt>
                <c:pt idx="469">
                  <c:v>44970</c:v>
                </c:pt>
                <c:pt idx="470">
                  <c:v>44971</c:v>
                </c:pt>
                <c:pt idx="471">
                  <c:v>44972</c:v>
                </c:pt>
                <c:pt idx="472">
                  <c:v>44973</c:v>
                </c:pt>
                <c:pt idx="473">
                  <c:v>44974</c:v>
                </c:pt>
                <c:pt idx="474">
                  <c:v>44977</c:v>
                </c:pt>
                <c:pt idx="475">
                  <c:v>44978</c:v>
                </c:pt>
                <c:pt idx="476">
                  <c:v>44979</c:v>
                </c:pt>
                <c:pt idx="477">
                  <c:v>44980</c:v>
                </c:pt>
                <c:pt idx="478">
                  <c:v>44981</c:v>
                </c:pt>
                <c:pt idx="479">
                  <c:v>44984</c:v>
                </c:pt>
                <c:pt idx="480">
                  <c:v>44985</c:v>
                </c:pt>
                <c:pt idx="481">
                  <c:v>44986</c:v>
                </c:pt>
                <c:pt idx="482">
                  <c:v>44987</c:v>
                </c:pt>
                <c:pt idx="483">
                  <c:v>44988</c:v>
                </c:pt>
                <c:pt idx="484">
                  <c:v>44991</c:v>
                </c:pt>
                <c:pt idx="485">
                  <c:v>44992</c:v>
                </c:pt>
                <c:pt idx="486">
                  <c:v>44993</c:v>
                </c:pt>
                <c:pt idx="487">
                  <c:v>44994</c:v>
                </c:pt>
                <c:pt idx="488">
                  <c:v>44995</c:v>
                </c:pt>
                <c:pt idx="489">
                  <c:v>44998</c:v>
                </c:pt>
                <c:pt idx="490">
                  <c:v>44999</c:v>
                </c:pt>
                <c:pt idx="491">
                  <c:v>45000</c:v>
                </c:pt>
                <c:pt idx="492">
                  <c:v>45001</c:v>
                </c:pt>
                <c:pt idx="493">
                  <c:v>45002</c:v>
                </c:pt>
                <c:pt idx="494">
                  <c:v>45005</c:v>
                </c:pt>
                <c:pt idx="495">
                  <c:v>45006</c:v>
                </c:pt>
                <c:pt idx="496">
                  <c:v>45007</c:v>
                </c:pt>
                <c:pt idx="497">
                  <c:v>45008</c:v>
                </c:pt>
                <c:pt idx="498">
                  <c:v>45009</c:v>
                </c:pt>
                <c:pt idx="499">
                  <c:v>45012</c:v>
                </c:pt>
                <c:pt idx="500">
                  <c:v>45013</c:v>
                </c:pt>
                <c:pt idx="501">
                  <c:v>45014</c:v>
                </c:pt>
                <c:pt idx="502">
                  <c:v>45015</c:v>
                </c:pt>
                <c:pt idx="503">
                  <c:v>45016</c:v>
                </c:pt>
                <c:pt idx="504">
                  <c:v>45019</c:v>
                </c:pt>
                <c:pt idx="505">
                  <c:v>45020</c:v>
                </c:pt>
                <c:pt idx="506">
                  <c:v>45021</c:v>
                </c:pt>
                <c:pt idx="507">
                  <c:v>45022</c:v>
                </c:pt>
                <c:pt idx="508">
                  <c:v>45026</c:v>
                </c:pt>
                <c:pt idx="509">
                  <c:v>45027</c:v>
                </c:pt>
                <c:pt idx="510">
                  <c:v>45028</c:v>
                </c:pt>
                <c:pt idx="511">
                  <c:v>45029</c:v>
                </c:pt>
                <c:pt idx="512">
                  <c:v>45030</c:v>
                </c:pt>
                <c:pt idx="513">
                  <c:v>45033</c:v>
                </c:pt>
                <c:pt idx="514">
                  <c:v>45034</c:v>
                </c:pt>
                <c:pt idx="515">
                  <c:v>45035</c:v>
                </c:pt>
                <c:pt idx="516">
                  <c:v>45036</c:v>
                </c:pt>
                <c:pt idx="517">
                  <c:v>45037</c:v>
                </c:pt>
                <c:pt idx="518">
                  <c:v>45040</c:v>
                </c:pt>
                <c:pt idx="519">
                  <c:v>45041</c:v>
                </c:pt>
                <c:pt idx="520">
                  <c:v>45042</c:v>
                </c:pt>
                <c:pt idx="521">
                  <c:v>45043</c:v>
                </c:pt>
                <c:pt idx="522">
                  <c:v>45044</c:v>
                </c:pt>
                <c:pt idx="523">
                  <c:v>45047</c:v>
                </c:pt>
                <c:pt idx="524">
                  <c:v>45048</c:v>
                </c:pt>
                <c:pt idx="525">
                  <c:v>45049</c:v>
                </c:pt>
                <c:pt idx="526">
                  <c:v>45050</c:v>
                </c:pt>
                <c:pt idx="527">
                  <c:v>45051</c:v>
                </c:pt>
                <c:pt idx="528">
                  <c:v>45054</c:v>
                </c:pt>
                <c:pt idx="529">
                  <c:v>45055</c:v>
                </c:pt>
                <c:pt idx="530">
                  <c:v>45056</c:v>
                </c:pt>
                <c:pt idx="531">
                  <c:v>45057</c:v>
                </c:pt>
                <c:pt idx="532">
                  <c:v>45058</c:v>
                </c:pt>
                <c:pt idx="533">
                  <c:v>45061</c:v>
                </c:pt>
                <c:pt idx="534">
                  <c:v>45062</c:v>
                </c:pt>
                <c:pt idx="535">
                  <c:v>45063</c:v>
                </c:pt>
                <c:pt idx="536">
                  <c:v>45064</c:v>
                </c:pt>
                <c:pt idx="537">
                  <c:v>45065</c:v>
                </c:pt>
                <c:pt idx="538">
                  <c:v>45068</c:v>
                </c:pt>
                <c:pt idx="539">
                  <c:v>45069</c:v>
                </c:pt>
                <c:pt idx="540">
                  <c:v>45070</c:v>
                </c:pt>
                <c:pt idx="541">
                  <c:v>45071</c:v>
                </c:pt>
                <c:pt idx="542">
                  <c:v>45072</c:v>
                </c:pt>
                <c:pt idx="543">
                  <c:v>45075</c:v>
                </c:pt>
                <c:pt idx="544">
                  <c:v>45076</c:v>
                </c:pt>
                <c:pt idx="545">
                  <c:v>45077</c:v>
                </c:pt>
                <c:pt idx="546">
                  <c:v>45078</c:v>
                </c:pt>
                <c:pt idx="547">
                  <c:v>45079</c:v>
                </c:pt>
                <c:pt idx="548">
                  <c:v>45082</c:v>
                </c:pt>
                <c:pt idx="549">
                  <c:v>45083</c:v>
                </c:pt>
                <c:pt idx="550">
                  <c:v>45084</c:v>
                </c:pt>
                <c:pt idx="551">
                  <c:v>45085</c:v>
                </c:pt>
                <c:pt idx="552">
                  <c:v>45086</c:v>
                </c:pt>
                <c:pt idx="553">
                  <c:v>45089</c:v>
                </c:pt>
                <c:pt idx="554">
                  <c:v>45090</c:v>
                </c:pt>
                <c:pt idx="555">
                  <c:v>45091</c:v>
                </c:pt>
                <c:pt idx="556">
                  <c:v>45092</c:v>
                </c:pt>
                <c:pt idx="557">
                  <c:v>45093</c:v>
                </c:pt>
                <c:pt idx="558">
                  <c:v>45096</c:v>
                </c:pt>
                <c:pt idx="559">
                  <c:v>45097</c:v>
                </c:pt>
                <c:pt idx="560">
                  <c:v>45098</c:v>
                </c:pt>
                <c:pt idx="561">
                  <c:v>45099</c:v>
                </c:pt>
                <c:pt idx="562">
                  <c:v>45100</c:v>
                </c:pt>
                <c:pt idx="563">
                  <c:v>45103</c:v>
                </c:pt>
                <c:pt idx="564">
                  <c:v>45104</c:v>
                </c:pt>
                <c:pt idx="565">
                  <c:v>45105</c:v>
                </c:pt>
                <c:pt idx="566">
                  <c:v>45106</c:v>
                </c:pt>
                <c:pt idx="567">
                  <c:v>45107</c:v>
                </c:pt>
                <c:pt idx="568">
                  <c:v>45110</c:v>
                </c:pt>
                <c:pt idx="569">
                  <c:v>45111</c:v>
                </c:pt>
                <c:pt idx="570">
                  <c:v>45112</c:v>
                </c:pt>
                <c:pt idx="571">
                  <c:v>45113</c:v>
                </c:pt>
                <c:pt idx="572">
                  <c:v>45114</c:v>
                </c:pt>
                <c:pt idx="573">
                  <c:v>45117</c:v>
                </c:pt>
                <c:pt idx="574">
                  <c:v>45118</c:v>
                </c:pt>
                <c:pt idx="575">
                  <c:v>45119</c:v>
                </c:pt>
                <c:pt idx="576">
                  <c:v>45120</c:v>
                </c:pt>
                <c:pt idx="577">
                  <c:v>45121</c:v>
                </c:pt>
                <c:pt idx="578">
                  <c:v>45124</c:v>
                </c:pt>
                <c:pt idx="579">
                  <c:v>45125</c:v>
                </c:pt>
                <c:pt idx="580">
                  <c:v>45126</c:v>
                </c:pt>
                <c:pt idx="581">
                  <c:v>45127</c:v>
                </c:pt>
                <c:pt idx="582">
                  <c:v>45128</c:v>
                </c:pt>
                <c:pt idx="583">
                  <c:v>45131</c:v>
                </c:pt>
                <c:pt idx="584">
                  <c:v>45132</c:v>
                </c:pt>
                <c:pt idx="585">
                  <c:v>45133</c:v>
                </c:pt>
                <c:pt idx="586">
                  <c:v>45134</c:v>
                </c:pt>
                <c:pt idx="587">
                  <c:v>45135</c:v>
                </c:pt>
                <c:pt idx="588">
                  <c:v>45138</c:v>
                </c:pt>
                <c:pt idx="589">
                  <c:v>45139</c:v>
                </c:pt>
                <c:pt idx="590">
                  <c:v>45140</c:v>
                </c:pt>
                <c:pt idx="591">
                  <c:v>45141</c:v>
                </c:pt>
                <c:pt idx="592">
                  <c:v>45142</c:v>
                </c:pt>
                <c:pt idx="593">
                  <c:v>45145</c:v>
                </c:pt>
                <c:pt idx="594">
                  <c:v>45146</c:v>
                </c:pt>
                <c:pt idx="595">
                  <c:v>45147</c:v>
                </c:pt>
                <c:pt idx="596">
                  <c:v>45148</c:v>
                </c:pt>
                <c:pt idx="597">
                  <c:v>45149</c:v>
                </c:pt>
                <c:pt idx="598">
                  <c:v>45152</c:v>
                </c:pt>
                <c:pt idx="599">
                  <c:v>45153</c:v>
                </c:pt>
                <c:pt idx="600">
                  <c:v>45154</c:v>
                </c:pt>
                <c:pt idx="601">
                  <c:v>45155</c:v>
                </c:pt>
                <c:pt idx="602">
                  <c:v>45156</c:v>
                </c:pt>
                <c:pt idx="603">
                  <c:v>45159</c:v>
                </c:pt>
                <c:pt idx="604">
                  <c:v>45160</c:v>
                </c:pt>
                <c:pt idx="605">
                  <c:v>45161</c:v>
                </c:pt>
                <c:pt idx="606">
                  <c:v>45162</c:v>
                </c:pt>
                <c:pt idx="607">
                  <c:v>45163</c:v>
                </c:pt>
                <c:pt idx="608">
                  <c:v>45166</c:v>
                </c:pt>
                <c:pt idx="609">
                  <c:v>45167</c:v>
                </c:pt>
                <c:pt idx="610">
                  <c:v>45168</c:v>
                </c:pt>
                <c:pt idx="611">
                  <c:v>45169</c:v>
                </c:pt>
                <c:pt idx="612">
                  <c:v>45170</c:v>
                </c:pt>
                <c:pt idx="613">
                  <c:v>45173</c:v>
                </c:pt>
                <c:pt idx="614">
                  <c:v>45174</c:v>
                </c:pt>
                <c:pt idx="615">
                  <c:v>45175</c:v>
                </c:pt>
                <c:pt idx="616">
                  <c:v>45176</c:v>
                </c:pt>
                <c:pt idx="617">
                  <c:v>45177</c:v>
                </c:pt>
                <c:pt idx="618">
                  <c:v>45180</c:v>
                </c:pt>
                <c:pt idx="619">
                  <c:v>45181</c:v>
                </c:pt>
                <c:pt idx="620">
                  <c:v>45182</c:v>
                </c:pt>
                <c:pt idx="621">
                  <c:v>45183</c:v>
                </c:pt>
                <c:pt idx="622">
                  <c:v>45184</c:v>
                </c:pt>
                <c:pt idx="623">
                  <c:v>45187</c:v>
                </c:pt>
                <c:pt idx="624">
                  <c:v>45188</c:v>
                </c:pt>
                <c:pt idx="625">
                  <c:v>45189</c:v>
                </c:pt>
                <c:pt idx="626">
                  <c:v>45190</c:v>
                </c:pt>
                <c:pt idx="627">
                  <c:v>45191</c:v>
                </c:pt>
                <c:pt idx="628">
                  <c:v>45194</c:v>
                </c:pt>
                <c:pt idx="629">
                  <c:v>45195</c:v>
                </c:pt>
                <c:pt idx="630">
                  <c:v>45196</c:v>
                </c:pt>
                <c:pt idx="631">
                  <c:v>45197</c:v>
                </c:pt>
                <c:pt idx="632">
                  <c:v>45198</c:v>
                </c:pt>
                <c:pt idx="633">
                  <c:v>45201</c:v>
                </c:pt>
                <c:pt idx="634">
                  <c:v>45202</c:v>
                </c:pt>
                <c:pt idx="635">
                  <c:v>45203</c:v>
                </c:pt>
                <c:pt idx="636">
                  <c:v>45204</c:v>
                </c:pt>
                <c:pt idx="637">
                  <c:v>45205</c:v>
                </c:pt>
                <c:pt idx="638">
                  <c:v>45208</c:v>
                </c:pt>
                <c:pt idx="639">
                  <c:v>45209</c:v>
                </c:pt>
                <c:pt idx="640">
                  <c:v>45210</c:v>
                </c:pt>
                <c:pt idx="641">
                  <c:v>45211</c:v>
                </c:pt>
                <c:pt idx="642">
                  <c:v>45212</c:v>
                </c:pt>
                <c:pt idx="643">
                  <c:v>45215</c:v>
                </c:pt>
                <c:pt idx="644">
                  <c:v>45216</c:v>
                </c:pt>
                <c:pt idx="645">
                  <c:v>45217</c:v>
                </c:pt>
                <c:pt idx="646">
                  <c:v>45218</c:v>
                </c:pt>
                <c:pt idx="647">
                  <c:v>45219</c:v>
                </c:pt>
                <c:pt idx="648">
                  <c:v>45222</c:v>
                </c:pt>
                <c:pt idx="649">
                  <c:v>45223</c:v>
                </c:pt>
                <c:pt idx="650">
                  <c:v>45224</c:v>
                </c:pt>
                <c:pt idx="651">
                  <c:v>45225</c:v>
                </c:pt>
                <c:pt idx="652">
                  <c:v>45226</c:v>
                </c:pt>
                <c:pt idx="653">
                  <c:v>45229</c:v>
                </c:pt>
                <c:pt idx="654">
                  <c:v>45230</c:v>
                </c:pt>
                <c:pt idx="655">
                  <c:v>45231</c:v>
                </c:pt>
                <c:pt idx="656">
                  <c:v>45232</c:v>
                </c:pt>
                <c:pt idx="657">
                  <c:v>45233</c:v>
                </c:pt>
                <c:pt idx="658">
                  <c:v>45236</c:v>
                </c:pt>
                <c:pt idx="659">
                  <c:v>45237</c:v>
                </c:pt>
                <c:pt idx="660">
                  <c:v>45238</c:v>
                </c:pt>
                <c:pt idx="661">
                  <c:v>45239</c:v>
                </c:pt>
                <c:pt idx="662">
                  <c:v>45240</c:v>
                </c:pt>
                <c:pt idx="663">
                  <c:v>45243</c:v>
                </c:pt>
                <c:pt idx="664">
                  <c:v>45244</c:v>
                </c:pt>
                <c:pt idx="665">
                  <c:v>45245</c:v>
                </c:pt>
                <c:pt idx="666">
                  <c:v>45246</c:v>
                </c:pt>
                <c:pt idx="667">
                  <c:v>45247</c:v>
                </c:pt>
                <c:pt idx="668">
                  <c:v>45250</c:v>
                </c:pt>
                <c:pt idx="669">
                  <c:v>45251</c:v>
                </c:pt>
                <c:pt idx="670">
                  <c:v>45252</c:v>
                </c:pt>
                <c:pt idx="671">
                  <c:v>45253</c:v>
                </c:pt>
                <c:pt idx="672">
                  <c:v>45254</c:v>
                </c:pt>
                <c:pt idx="673">
                  <c:v>45257</c:v>
                </c:pt>
                <c:pt idx="674">
                  <c:v>45258</c:v>
                </c:pt>
                <c:pt idx="675">
                  <c:v>45259</c:v>
                </c:pt>
                <c:pt idx="676">
                  <c:v>45260</c:v>
                </c:pt>
                <c:pt idx="677">
                  <c:v>45261</c:v>
                </c:pt>
                <c:pt idx="678">
                  <c:v>45264</c:v>
                </c:pt>
                <c:pt idx="679">
                  <c:v>45265</c:v>
                </c:pt>
                <c:pt idx="680">
                  <c:v>45266</c:v>
                </c:pt>
                <c:pt idx="681">
                  <c:v>45267</c:v>
                </c:pt>
                <c:pt idx="682">
                  <c:v>45268</c:v>
                </c:pt>
                <c:pt idx="683">
                  <c:v>45271</c:v>
                </c:pt>
                <c:pt idx="684">
                  <c:v>45272</c:v>
                </c:pt>
                <c:pt idx="685">
                  <c:v>45273</c:v>
                </c:pt>
                <c:pt idx="686">
                  <c:v>45274</c:v>
                </c:pt>
                <c:pt idx="687">
                  <c:v>45275</c:v>
                </c:pt>
                <c:pt idx="688">
                  <c:v>45278</c:v>
                </c:pt>
                <c:pt idx="689">
                  <c:v>45279</c:v>
                </c:pt>
                <c:pt idx="690">
                  <c:v>45280</c:v>
                </c:pt>
                <c:pt idx="691">
                  <c:v>45281</c:v>
                </c:pt>
                <c:pt idx="692">
                  <c:v>45282</c:v>
                </c:pt>
                <c:pt idx="693">
                  <c:v>45286</c:v>
                </c:pt>
                <c:pt idx="694">
                  <c:v>45287</c:v>
                </c:pt>
                <c:pt idx="695">
                  <c:v>45288</c:v>
                </c:pt>
                <c:pt idx="696">
                  <c:v>45289</c:v>
                </c:pt>
                <c:pt idx="697">
                  <c:v>45293</c:v>
                </c:pt>
                <c:pt idx="698">
                  <c:v>45294</c:v>
                </c:pt>
                <c:pt idx="699">
                  <c:v>45295</c:v>
                </c:pt>
                <c:pt idx="700">
                  <c:v>45296</c:v>
                </c:pt>
                <c:pt idx="701">
                  <c:v>45299</c:v>
                </c:pt>
                <c:pt idx="702">
                  <c:v>45300</c:v>
                </c:pt>
                <c:pt idx="703">
                  <c:v>45301</c:v>
                </c:pt>
                <c:pt idx="704">
                  <c:v>45302</c:v>
                </c:pt>
                <c:pt idx="705">
                  <c:v>45303</c:v>
                </c:pt>
                <c:pt idx="706">
                  <c:v>45306</c:v>
                </c:pt>
                <c:pt idx="707">
                  <c:v>45307</c:v>
                </c:pt>
                <c:pt idx="708">
                  <c:v>45308</c:v>
                </c:pt>
                <c:pt idx="709">
                  <c:v>45309</c:v>
                </c:pt>
                <c:pt idx="710">
                  <c:v>45310</c:v>
                </c:pt>
                <c:pt idx="711">
                  <c:v>45313</c:v>
                </c:pt>
                <c:pt idx="712">
                  <c:v>45314</c:v>
                </c:pt>
                <c:pt idx="713">
                  <c:v>45315</c:v>
                </c:pt>
                <c:pt idx="714">
                  <c:v>45316</c:v>
                </c:pt>
                <c:pt idx="715">
                  <c:v>45317</c:v>
                </c:pt>
                <c:pt idx="716">
                  <c:v>45320</c:v>
                </c:pt>
                <c:pt idx="717">
                  <c:v>45321</c:v>
                </c:pt>
                <c:pt idx="718">
                  <c:v>45322</c:v>
                </c:pt>
                <c:pt idx="719">
                  <c:v>45323</c:v>
                </c:pt>
                <c:pt idx="720">
                  <c:v>45324</c:v>
                </c:pt>
                <c:pt idx="721">
                  <c:v>45327</c:v>
                </c:pt>
                <c:pt idx="722">
                  <c:v>45328</c:v>
                </c:pt>
                <c:pt idx="723">
                  <c:v>45329</c:v>
                </c:pt>
                <c:pt idx="724">
                  <c:v>45330</c:v>
                </c:pt>
                <c:pt idx="725">
                  <c:v>45331</c:v>
                </c:pt>
                <c:pt idx="726">
                  <c:v>45334</c:v>
                </c:pt>
                <c:pt idx="727">
                  <c:v>45335</c:v>
                </c:pt>
                <c:pt idx="728">
                  <c:v>45336</c:v>
                </c:pt>
                <c:pt idx="729">
                  <c:v>45337</c:v>
                </c:pt>
                <c:pt idx="730">
                  <c:v>45338</c:v>
                </c:pt>
                <c:pt idx="731">
                  <c:v>45341</c:v>
                </c:pt>
                <c:pt idx="732">
                  <c:v>45342</c:v>
                </c:pt>
                <c:pt idx="733">
                  <c:v>45343</c:v>
                </c:pt>
                <c:pt idx="734">
                  <c:v>45344</c:v>
                </c:pt>
                <c:pt idx="735">
                  <c:v>45345</c:v>
                </c:pt>
                <c:pt idx="736">
                  <c:v>45348</c:v>
                </c:pt>
                <c:pt idx="737">
                  <c:v>45349</c:v>
                </c:pt>
                <c:pt idx="738">
                  <c:v>45350</c:v>
                </c:pt>
                <c:pt idx="739">
                  <c:v>45351</c:v>
                </c:pt>
                <c:pt idx="740">
                  <c:v>45352</c:v>
                </c:pt>
                <c:pt idx="741">
                  <c:v>45355</c:v>
                </c:pt>
                <c:pt idx="742">
                  <c:v>45356</c:v>
                </c:pt>
                <c:pt idx="743">
                  <c:v>45357</c:v>
                </c:pt>
                <c:pt idx="744">
                  <c:v>45358</c:v>
                </c:pt>
                <c:pt idx="745">
                  <c:v>45359</c:v>
                </c:pt>
                <c:pt idx="746">
                  <c:v>45362</c:v>
                </c:pt>
                <c:pt idx="747">
                  <c:v>45363</c:v>
                </c:pt>
                <c:pt idx="748">
                  <c:v>45364</c:v>
                </c:pt>
                <c:pt idx="749">
                  <c:v>45365</c:v>
                </c:pt>
                <c:pt idx="750">
                  <c:v>45366</c:v>
                </c:pt>
                <c:pt idx="751">
                  <c:v>45369</c:v>
                </c:pt>
                <c:pt idx="752">
                  <c:v>45370</c:v>
                </c:pt>
                <c:pt idx="753">
                  <c:v>45371</c:v>
                </c:pt>
                <c:pt idx="754">
                  <c:v>45372</c:v>
                </c:pt>
                <c:pt idx="755">
                  <c:v>45373</c:v>
                </c:pt>
                <c:pt idx="756">
                  <c:v>45376</c:v>
                </c:pt>
                <c:pt idx="757">
                  <c:v>45377</c:v>
                </c:pt>
                <c:pt idx="758">
                  <c:v>45378</c:v>
                </c:pt>
                <c:pt idx="759">
                  <c:v>45379</c:v>
                </c:pt>
                <c:pt idx="760">
                  <c:v>45383</c:v>
                </c:pt>
                <c:pt idx="761">
                  <c:v>45384</c:v>
                </c:pt>
                <c:pt idx="762">
                  <c:v>45385</c:v>
                </c:pt>
                <c:pt idx="763">
                  <c:v>45386</c:v>
                </c:pt>
                <c:pt idx="764">
                  <c:v>45387</c:v>
                </c:pt>
                <c:pt idx="765">
                  <c:v>45390</c:v>
                </c:pt>
                <c:pt idx="766">
                  <c:v>45391</c:v>
                </c:pt>
                <c:pt idx="767">
                  <c:v>45392</c:v>
                </c:pt>
                <c:pt idx="768">
                  <c:v>45393</c:v>
                </c:pt>
                <c:pt idx="769">
                  <c:v>45394</c:v>
                </c:pt>
                <c:pt idx="770">
                  <c:v>45397</c:v>
                </c:pt>
                <c:pt idx="771">
                  <c:v>45398</c:v>
                </c:pt>
                <c:pt idx="772">
                  <c:v>45399</c:v>
                </c:pt>
                <c:pt idx="773">
                  <c:v>45400</c:v>
                </c:pt>
                <c:pt idx="774">
                  <c:v>45401</c:v>
                </c:pt>
                <c:pt idx="775">
                  <c:v>45404</c:v>
                </c:pt>
                <c:pt idx="776">
                  <c:v>45405</c:v>
                </c:pt>
                <c:pt idx="777">
                  <c:v>45406</c:v>
                </c:pt>
                <c:pt idx="778">
                  <c:v>45407</c:v>
                </c:pt>
                <c:pt idx="779">
                  <c:v>45408</c:v>
                </c:pt>
                <c:pt idx="780">
                  <c:v>45411</c:v>
                </c:pt>
                <c:pt idx="781">
                  <c:v>45412</c:v>
                </c:pt>
                <c:pt idx="782">
                  <c:v>45413</c:v>
                </c:pt>
                <c:pt idx="783">
                  <c:v>45414</c:v>
                </c:pt>
                <c:pt idx="784">
                  <c:v>45415</c:v>
                </c:pt>
                <c:pt idx="785">
                  <c:v>45418</c:v>
                </c:pt>
                <c:pt idx="786">
                  <c:v>45419</c:v>
                </c:pt>
                <c:pt idx="787">
                  <c:v>45420</c:v>
                </c:pt>
                <c:pt idx="788">
                  <c:v>45421</c:v>
                </c:pt>
                <c:pt idx="789">
                  <c:v>45422</c:v>
                </c:pt>
                <c:pt idx="790">
                  <c:v>45425</c:v>
                </c:pt>
                <c:pt idx="791">
                  <c:v>45426</c:v>
                </c:pt>
                <c:pt idx="792">
                  <c:v>45427</c:v>
                </c:pt>
                <c:pt idx="793">
                  <c:v>45428</c:v>
                </c:pt>
                <c:pt idx="794">
                  <c:v>45429</c:v>
                </c:pt>
                <c:pt idx="795">
                  <c:v>45432</c:v>
                </c:pt>
                <c:pt idx="796">
                  <c:v>45433</c:v>
                </c:pt>
                <c:pt idx="797">
                  <c:v>45434</c:v>
                </c:pt>
                <c:pt idx="798">
                  <c:v>45435</c:v>
                </c:pt>
                <c:pt idx="799">
                  <c:v>45436</c:v>
                </c:pt>
                <c:pt idx="800">
                  <c:v>45439</c:v>
                </c:pt>
                <c:pt idx="801">
                  <c:v>45440</c:v>
                </c:pt>
                <c:pt idx="802">
                  <c:v>45441</c:v>
                </c:pt>
                <c:pt idx="803">
                  <c:v>45442</c:v>
                </c:pt>
                <c:pt idx="804">
                  <c:v>45443</c:v>
                </c:pt>
                <c:pt idx="805">
                  <c:v>45446</c:v>
                </c:pt>
                <c:pt idx="806">
                  <c:v>45447</c:v>
                </c:pt>
                <c:pt idx="807">
                  <c:v>45448</c:v>
                </c:pt>
                <c:pt idx="808">
                  <c:v>45449</c:v>
                </c:pt>
                <c:pt idx="809">
                  <c:v>45450</c:v>
                </c:pt>
                <c:pt idx="810">
                  <c:v>45453</c:v>
                </c:pt>
                <c:pt idx="811">
                  <c:v>45454</c:v>
                </c:pt>
                <c:pt idx="812">
                  <c:v>45455</c:v>
                </c:pt>
                <c:pt idx="813">
                  <c:v>45456</c:v>
                </c:pt>
                <c:pt idx="814">
                  <c:v>45457</c:v>
                </c:pt>
                <c:pt idx="815">
                  <c:v>45460</c:v>
                </c:pt>
                <c:pt idx="816">
                  <c:v>45461</c:v>
                </c:pt>
                <c:pt idx="817">
                  <c:v>45462</c:v>
                </c:pt>
                <c:pt idx="818">
                  <c:v>45463</c:v>
                </c:pt>
                <c:pt idx="819">
                  <c:v>45464</c:v>
                </c:pt>
                <c:pt idx="820">
                  <c:v>45467</c:v>
                </c:pt>
                <c:pt idx="821">
                  <c:v>45468</c:v>
                </c:pt>
                <c:pt idx="822">
                  <c:v>45469</c:v>
                </c:pt>
                <c:pt idx="823">
                  <c:v>45470</c:v>
                </c:pt>
                <c:pt idx="824">
                  <c:v>45471</c:v>
                </c:pt>
                <c:pt idx="825">
                  <c:v>45474</c:v>
                </c:pt>
                <c:pt idx="826">
                  <c:v>45475</c:v>
                </c:pt>
                <c:pt idx="827">
                  <c:v>45476</c:v>
                </c:pt>
                <c:pt idx="828">
                  <c:v>45477</c:v>
                </c:pt>
                <c:pt idx="829">
                  <c:v>45478</c:v>
                </c:pt>
                <c:pt idx="830">
                  <c:v>45481</c:v>
                </c:pt>
                <c:pt idx="831">
                  <c:v>45482</c:v>
                </c:pt>
                <c:pt idx="832">
                  <c:v>45483</c:v>
                </c:pt>
                <c:pt idx="833">
                  <c:v>45484</c:v>
                </c:pt>
                <c:pt idx="834">
                  <c:v>45485</c:v>
                </c:pt>
                <c:pt idx="835">
                  <c:v>45488</c:v>
                </c:pt>
                <c:pt idx="836">
                  <c:v>45489</c:v>
                </c:pt>
                <c:pt idx="837">
                  <c:v>45490</c:v>
                </c:pt>
                <c:pt idx="838">
                  <c:v>45491</c:v>
                </c:pt>
                <c:pt idx="839">
                  <c:v>45492</c:v>
                </c:pt>
                <c:pt idx="840">
                  <c:v>45495</c:v>
                </c:pt>
                <c:pt idx="841">
                  <c:v>45496</c:v>
                </c:pt>
                <c:pt idx="842">
                  <c:v>45497</c:v>
                </c:pt>
                <c:pt idx="843">
                  <c:v>45498</c:v>
                </c:pt>
                <c:pt idx="844">
                  <c:v>45499</c:v>
                </c:pt>
                <c:pt idx="845">
                  <c:v>45502</c:v>
                </c:pt>
                <c:pt idx="846">
                  <c:v>45503</c:v>
                </c:pt>
                <c:pt idx="847">
                  <c:v>45504</c:v>
                </c:pt>
                <c:pt idx="848">
                  <c:v>45505</c:v>
                </c:pt>
                <c:pt idx="849">
                  <c:v>45506</c:v>
                </c:pt>
                <c:pt idx="850">
                  <c:v>45509</c:v>
                </c:pt>
                <c:pt idx="851">
                  <c:v>45510</c:v>
                </c:pt>
                <c:pt idx="852">
                  <c:v>45511</c:v>
                </c:pt>
                <c:pt idx="853">
                  <c:v>45512</c:v>
                </c:pt>
                <c:pt idx="854">
                  <c:v>45513</c:v>
                </c:pt>
                <c:pt idx="855">
                  <c:v>45516</c:v>
                </c:pt>
                <c:pt idx="856">
                  <c:v>45517</c:v>
                </c:pt>
                <c:pt idx="857">
                  <c:v>45518</c:v>
                </c:pt>
                <c:pt idx="858">
                  <c:v>45519</c:v>
                </c:pt>
                <c:pt idx="859">
                  <c:v>45520</c:v>
                </c:pt>
                <c:pt idx="860">
                  <c:v>45523</c:v>
                </c:pt>
                <c:pt idx="861">
                  <c:v>45524</c:v>
                </c:pt>
                <c:pt idx="862">
                  <c:v>45525</c:v>
                </c:pt>
                <c:pt idx="863">
                  <c:v>45526</c:v>
                </c:pt>
                <c:pt idx="864">
                  <c:v>45527</c:v>
                </c:pt>
                <c:pt idx="865">
                  <c:v>45530</c:v>
                </c:pt>
                <c:pt idx="866">
                  <c:v>45531</c:v>
                </c:pt>
                <c:pt idx="867">
                  <c:v>45532</c:v>
                </c:pt>
                <c:pt idx="868">
                  <c:v>45533</c:v>
                </c:pt>
                <c:pt idx="869">
                  <c:v>45534</c:v>
                </c:pt>
                <c:pt idx="870">
                  <c:v>45537</c:v>
                </c:pt>
                <c:pt idx="871">
                  <c:v>45538</c:v>
                </c:pt>
                <c:pt idx="872">
                  <c:v>45539</c:v>
                </c:pt>
                <c:pt idx="873">
                  <c:v>45540</c:v>
                </c:pt>
                <c:pt idx="874">
                  <c:v>45541</c:v>
                </c:pt>
                <c:pt idx="875">
                  <c:v>45544</c:v>
                </c:pt>
                <c:pt idx="876">
                  <c:v>45545</c:v>
                </c:pt>
                <c:pt idx="877">
                  <c:v>45546</c:v>
                </c:pt>
                <c:pt idx="878">
                  <c:v>45547</c:v>
                </c:pt>
                <c:pt idx="879">
                  <c:v>45548</c:v>
                </c:pt>
                <c:pt idx="880">
                  <c:v>45551</c:v>
                </c:pt>
                <c:pt idx="881">
                  <c:v>45552</c:v>
                </c:pt>
                <c:pt idx="882">
                  <c:v>45553</c:v>
                </c:pt>
                <c:pt idx="883">
                  <c:v>45554</c:v>
                </c:pt>
                <c:pt idx="884">
                  <c:v>45555</c:v>
                </c:pt>
                <c:pt idx="885">
                  <c:v>45558</c:v>
                </c:pt>
                <c:pt idx="886">
                  <c:v>45559</c:v>
                </c:pt>
                <c:pt idx="887">
                  <c:v>45560</c:v>
                </c:pt>
                <c:pt idx="888">
                  <c:v>45561</c:v>
                </c:pt>
                <c:pt idx="889">
                  <c:v>45562</c:v>
                </c:pt>
                <c:pt idx="890">
                  <c:v>45565</c:v>
                </c:pt>
                <c:pt idx="891">
                  <c:v>45566</c:v>
                </c:pt>
                <c:pt idx="892">
                  <c:v>45567</c:v>
                </c:pt>
                <c:pt idx="893">
                  <c:v>45568</c:v>
                </c:pt>
                <c:pt idx="894">
                  <c:v>45569</c:v>
                </c:pt>
                <c:pt idx="895">
                  <c:v>45572</c:v>
                </c:pt>
                <c:pt idx="896">
                  <c:v>45573</c:v>
                </c:pt>
                <c:pt idx="897">
                  <c:v>45574</c:v>
                </c:pt>
                <c:pt idx="898">
                  <c:v>45575</c:v>
                </c:pt>
                <c:pt idx="899">
                  <c:v>45576</c:v>
                </c:pt>
                <c:pt idx="900">
                  <c:v>45579</c:v>
                </c:pt>
                <c:pt idx="901">
                  <c:v>45580</c:v>
                </c:pt>
                <c:pt idx="902">
                  <c:v>45581</c:v>
                </c:pt>
                <c:pt idx="903">
                  <c:v>45582</c:v>
                </c:pt>
                <c:pt idx="904">
                  <c:v>45583</c:v>
                </c:pt>
                <c:pt idx="905">
                  <c:v>45586</c:v>
                </c:pt>
                <c:pt idx="906">
                  <c:v>45587</c:v>
                </c:pt>
                <c:pt idx="907">
                  <c:v>45588</c:v>
                </c:pt>
                <c:pt idx="908">
                  <c:v>45589</c:v>
                </c:pt>
                <c:pt idx="909">
                  <c:v>45590</c:v>
                </c:pt>
                <c:pt idx="910">
                  <c:v>45593</c:v>
                </c:pt>
                <c:pt idx="911">
                  <c:v>45594</c:v>
                </c:pt>
                <c:pt idx="912">
                  <c:v>45595</c:v>
                </c:pt>
                <c:pt idx="913">
                  <c:v>45596</c:v>
                </c:pt>
                <c:pt idx="914">
                  <c:v>45597</c:v>
                </c:pt>
                <c:pt idx="915">
                  <c:v>45600</c:v>
                </c:pt>
                <c:pt idx="916">
                  <c:v>45601</c:v>
                </c:pt>
                <c:pt idx="917">
                  <c:v>45602</c:v>
                </c:pt>
                <c:pt idx="918">
                  <c:v>45603</c:v>
                </c:pt>
                <c:pt idx="919">
                  <c:v>45604</c:v>
                </c:pt>
                <c:pt idx="920">
                  <c:v>45607</c:v>
                </c:pt>
                <c:pt idx="921">
                  <c:v>45608</c:v>
                </c:pt>
                <c:pt idx="922">
                  <c:v>45609</c:v>
                </c:pt>
                <c:pt idx="923">
                  <c:v>45610</c:v>
                </c:pt>
                <c:pt idx="924">
                  <c:v>45611</c:v>
                </c:pt>
                <c:pt idx="925">
                  <c:v>45614</c:v>
                </c:pt>
                <c:pt idx="926">
                  <c:v>45615</c:v>
                </c:pt>
                <c:pt idx="927">
                  <c:v>45616</c:v>
                </c:pt>
                <c:pt idx="928">
                  <c:v>45617</c:v>
                </c:pt>
                <c:pt idx="929">
                  <c:v>45618</c:v>
                </c:pt>
                <c:pt idx="930">
                  <c:v>45621</c:v>
                </c:pt>
                <c:pt idx="931">
                  <c:v>45622</c:v>
                </c:pt>
                <c:pt idx="932">
                  <c:v>45623</c:v>
                </c:pt>
                <c:pt idx="933">
                  <c:v>45624</c:v>
                </c:pt>
                <c:pt idx="934">
                  <c:v>45625</c:v>
                </c:pt>
                <c:pt idx="935">
                  <c:v>45628</c:v>
                </c:pt>
                <c:pt idx="936">
                  <c:v>45629</c:v>
                </c:pt>
                <c:pt idx="937">
                  <c:v>45630</c:v>
                </c:pt>
                <c:pt idx="938">
                  <c:v>45631</c:v>
                </c:pt>
                <c:pt idx="939">
                  <c:v>45632</c:v>
                </c:pt>
                <c:pt idx="940">
                  <c:v>45635</c:v>
                </c:pt>
                <c:pt idx="941">
                  <c:v>45636</c:v>
                </c:pt>
                <c:pt idx="942">
                  <c:v>45637</c:v>
                </c:pt>
                <c:pt idx="943">
                  <c:v>45638</c:v>
                </c:pt>
                <c:pt idx="944">
                  <c:v>45639</c:v>
                </c:pt>
                <c:pt idx="945">
                  <c:v>45642</c:v>
                </c:pt>
                <c:pt idx="946">
                  <c:v>45643</c:v>
                </c:pt>
                <c:pt idx="947">
                  <c:v>45644</c:v>
                </c:pt>
                <c:pt idx="948">
                  <c:v>45645</c:v>
                </c:pt>
                <c:pt idx="949">
                  <c:v>45646</c:v>
                </c:pt>
                <c:pt idx="950">
                  <c:v>45649</c:v>
                </c:pt>
                <c:pt idx="951">
                  <c:v>45650</c:v>
                </c:pt>
                <c:pt idx="952">
                  <c:v>45652</c:v>
                </c:pt>
                <c:pt idx="953">
                  <c:v>45653</c:v>
                </c:pt>
                <c:pt idx="954">
                  <c:v>45656</c:v>
                </c:pt>
                <c:pt idx="955">
                  <c:v>45657</c:v>
                </c:pt>
                <c:pt idx="956">
                  <c:v>45659</c:v>
                </c:pt>
                <c:pt idx="957">
                  <c:v>45660</c:v>
                </c:pt>
                <c:pt idx="958">
                  <c:v>45663</c:v>
                </c:pt>
                <c:pt idx="959">
                  <c:v>45664</c:v>
                </c:pt>
                <c:pt idx="960">
                  <c:v>45665</c:v>
                </c:pt>
                <c:pt idx="961">
                  <c:v>45666</c:v>
                </c:pt>
                <c:pt idx="962">
                  <c:v>45667</c:v>
                </c:pt>
                <c:pt idx="963">
                  <c:v>45670</c:v>
                </c:pt>
                <c:pt idx="964">
                  <c:v>45671</c:v>
                </c:pt>
                <c:pt idx="965">
                  <c:v>45672</c:v>
                </c:pt>
                <c:pt idx="966">
                  <c:v>45673</c:v>
                </c:pt>
                <c:pt idx="967">
                  <c:v>45674</c:v>
                </c:pt>
                <c:pt idx="968">
                  <c:v>45677</c:v>
                </c:pt>
                <c:pt idx="969">
                  <c:v>45678</c:v>
                </c:pt>
                <c:pt idx="970">
                  <c:v>45679</c:v>
                </c:pt>
                <c:pt idx="971">
                  <c:v>45680</c:v>
                </c:pt>
                <c:pt idx="972">
                  <c:v>45681</c:v>
                </c:pt>
                <c:pt idx="973">
                  <c:v>45684</c:v>
                </c:pt>
                <c:pt idx="974">
                  <c:v>45685</c:v>
                </c:pt>
                <c:pt idx="975">
                  <c:v>45686</c:v>
                </c:pt>
                <c:pt idx="976">
                  <c:v>45687</c:v>
                </c:pt>
                <c:pt idx="977">
                  <c:v>45688</c:v>
                </c:pt>
                <c:pt idx="978">
                  <c:v>45691</c:v>
                </c:pt>
                <c:pt idx="979">
                  <c:v>45692</c:v>
                </c:pt>
                <c:pt idx="980">
                  <c:v>45693</c:v>
                </c:pt>
                <c:pt idx="981">
                  <c:v>45694</c:v>
                </c:pt>
                <c:pt idx="982">
                  <c:v>45695</c:v>
                </c:pt>
                <c:pt idx="983">
                  <c:v>45698</c:v>
                </c:pt>
                <c:pt idx="984">
                  <c:v>45699</c:v>
                </c:pt>
                <c:pt idx="985">
                  <c:v>45700</c:v>
                </c:pt>
                <c:pt idx="986">
                  <c:v>45701</c:v>
                </c:pt>
                <c:pt idx="987">
                  <c:v>45702</c:v>
                </c:pt>
                <c:pt idx="988">
                  <c:v>45705</c:v>
                </c:pt>
                <c:pt idx="989">
                  <c:v>45706</c:v>
                </c:pt>
                <c:pt idx="990">
                  <c:v>45707</c:v>
                </c:pt>
                <c:pt idx="991">
                  <c:v>45708</c:v>
                </c:pt>
                <c:pt idx="992">
                  <c:v>45709</c:v>
                </c:pt>
                <c:pt idx="993">
                  <c:v>45712</c:v>
                </c:pt>
                <c:pt idx="994">
                  <c:v>45713</c:v>
                </c:pt>
                <c:pt idx="995">
                  <c:v>45714</c:v>
                </c:pt>
                <c:pt idx="996">
                  <c:v>45715</c:v>
                </c:pt>
                <c:pt idx="997">
                  <c:v>45716</c:v>
                </c:pt>
                <c:pt idx="998">
                  <c:v>45719</c:v>
                </c:pt>
                <c:pt idx="999">
                  <c:v>45720</c:v>
                </c:pt>
                <c:pt idx="1000">
                  <c:v>45721</c:v>
                </c:pt>
                <c:pt idx="1001">
                  <c:v>45722</c:v>
                </c:pt>
                <c:pt idx="1002">
                  <c:v>45723</c:v>
                </c:pt>
                <c:pt idx="1003">
                  <c:v>45726</c:v>
                </c:pt>
                <c:pt idx="1004">
                  <c:v>45727</c:v>
                </c:pt>
                <c:pt idx="1005">
                  <c:v>45728</c:v>
                </c:pt>
                <c:pt idx="1006">
                  <c:v>45729</c:v>
                </c:pt>
                <c:pt idx="1007">
                  <c:v>45730</c:v>
                </c:pt>
                <c:pt idx="1008">
                  <c:v>45733</c:v>
                </c:pt>
                <c:pt idx="1009">
                  <c:v>45734</c:v>
                </c:pt>
                <c:pt idx="1010">
                  <c:v>45735</c:v>
                </c:pt>
                <c:pt idx="1011">
                  <c:v>45736</c:v>
                </c:pt>
                <c:pt idx="1012">
                  <c:v>45737</c:v>
                </c:pt>
                <c:pt idx="1013">
                  <c:v>45740</c:v>
                </c:pt>
                <c:pt idx="1014">
                  <c:v>45741</c:v>
                </c:pt>
                <c:pt idx="1015">
                  <c:v>45742</c:v>
                </c:pt>
                <c:pt idx="1016">
                  <c:v>45743</c:v>
                </c:pt>
                <c:pt idx="1017">
                  <c:v>45744</c:v>
                </c:pt>
                <c:pt idx="1018">
                  <c:v>45747</c:v>
                </c:pt>
                <c:pt idx="1019">
                  <c:v>45748</c:v>
                </c:pt>
                <c:pt idx="1020">
                  <c:v>45749</c:v>
                </c:pt>
                <c:pt idx="1021">
                  <c:v>45750</c:v>
                </c:pt>
                <c:pt idx="1022">
                  <c:v>45751</c:v>
                </c:pt>
                <c:pt idx="1023">
                  <c:v>45754</c:v>
                </c:pt>
                <c:pt idx="1024">
                  <c:v>45755</c:v>
                </c:pt>
                <c:pt idx="1025">
                  <c:v>45756</c:v>
                </c:pt>
                <c:pt idx="1026">
                  <c:v>45757</c:v>
                </c:pt>
                <c:pt idx="1027">
                  <c:v>45758</c:v>
                </c:pt>
                <c:pt idx="1028">
                  <c:v>45761</c:v>
                </c:pt>
                <c:pt idx="1029">
                  <c:v>45762</c:v>
                </c:pt>
                <c:pt idx="1030">
                  <c:v>45763</c:v>
                </c:pt>
                <c:pt idx="1031">
                  <c:v>45764</c:v>
                </c:pt>
                <c:pt idx="1032">
                  <c:v>45768</c:v>
                </c:pt>
                <c:pt idx="1033">
                  <c:v>45769</c:v>
                </c:pt>
                <c:pt idx="1034">
                  <c:v>45770</c:v>
                </c:pt>
                <c:pt idx="1035">
                  <c:v>45771</c:v>
                </c:pt>
                <c:pt idx="1036">
                  <c:v>45772</c:v>
                </c:pt>
                <c:pt idx="1037">
                  <c:v>45775</c:v>
                </c:pt>
                <c:pt idx="1038">
                  <c:v>45776</c:v>
                </c:pt>
                <c:pt idx="1039">
                  <c:v>45777</c:v>
                </c:pt>
                <c:pt idx="1040">
                  <c:v>45778</c:v>
                </c:pt>
                <c:pt idx="1041">
                  <c:v>45779</c:v>
                </c:pt>
                <c:pt idx="1042">
                  <c:v>45782</c:v>
                </c:pt>
                <c:pt idx="1043">
                  <c:v>45783</c:v>
                </c:pt>
                <c:pt idx="1044">
                  <c:v>45784</c:v>
                </c:pt>
                <c:pt idx="1045">
                  <c:v>45785</c:v>
                </c:pt>
                <c:pt idx="1046">
                  <c:v>45786</c:v>
                </c:pt>
                <c:pt idx="1047">
                  <c:v>45789</c:v>
                </c:pt>
                <c:pt idx="1048">
                  <c:v>45790</c:v>
                </c:pt>
                <c:pt idx="1049">
                  <c:v>45791</c:v>
                </c:pt>
                <c:pt idx="1050">
                  <c:v>45792</c:v>
                </c:pt>
                <c:pt idx="1051">
                  <c:v>45793</c:v>
                </c:pt>
                <c:pt idx="1052">
                  <c:v>45796</c:v>
                </c:pt>
                <c:pt idx="1053">
                  <c:v>45797</c:v>
                </c:pt>
                <c:pt idx="1054">
                  <c:v>45798</c:v>
                </c:pt>
                <c:pt idx="1055">
                  <c:v>45799</c:v>
                </c:pt>
                <c:pt idx="1056">
                  <c:v>45800</c:v>
                </c:pt>
                <c:pt idx="1057">
                  <c:v>45803</c:v>
                </c:pt>
                <c:pt idx="1058">
                  <c:v>45804</c:v>
                </c:pt>
                <c:pt idx="1059">
                  <c:v>45805</c:v>
                </c:pt>
                <c:pt idx="1060">
                  <c:v>45806</c:v>
                </c:pt>
                <c:pt idx="1061">
                  <c:v>45807</c:v>
                </c:pt>
                <c:pt idx="1062">
                  <c:v>45810</c:v>
                </c:pt>
                <c:pt idx="1063">
                  <c:v>45811</c:v>
                </c:pt>
                <c:pt idx="1064">
                  <c:v>45812</c:v>
                </c:pt>
                <c:pt idx="1065">
                  <c:v>45813</c:v>
                </c:pt>
                <c:pt idx="1066">
                  <c:v>45814</c:v>
                </c:pt>
                <c:pt idx="1067">
                  <c:v>45817</c:v>
                </c:pt>
                <c:pt idx="1068">
                  <c:v>45818</c:v>
                </c:pt>
                <c:pt idx="1069">
                  <c:v>45819</c:v>
                </c:pt>
                <c:pt idx="1070">
                  <c:v>45820</c:v>
                </c:pt>
                <c:pt idx="1071">
                  <c:v>45821</c:v>
                </c:pt>
                <c:pt idx="1072">
                  <c:v>45824</c:v>
                </c:pt>
                <c:pt idx="1073">
                  <c:v>45825</c:v>
                </c:pt>
                <c:pt idx="1074">
                  <c:v>45826</c:v>
                </c:pt>
                <c:pt idx="1075">
                  <c:v>45827</c:v>
                </c:pt>
                <c:pt idx="1076">
                  <c:v>45828</c:v>
                </c:pt>
                <c:pt idx="1077">
                  <c:v>45831</c:v>
                </c:pt>
                <c:pt idx="1078">
                  <c:v>45832</c:v>
                </c:pt>
                <c:pt idx="1079">
                  <c:v>45833</c:v>
                </c:pt>
                <c:pt idx="1080">
                  <c:v>45834</c:v>
                </c:pt>
                <c:pt idx="1081">
                  <c:v>45835</c:v>
                </c:pt>
                <c:pt idx="1082">
                  <c:v>45838</c:v>
                </c:pt>
                <c:pt idx="1083">
                  <c:v>45839</c:v>
                </c:pt>
                <c:pt idx="1084">
                  <c:v>45840</c:v>
                </c:pt>
                <c:pt idx="1085">
                  <c:v>45841</c:v>
                </c:pt>
                <c:pt idx="1086">
                  <c:v>45842</c:v>
                </c:pt>
                <c:pt idx="1087">
                  <c:v>45845</c:v>
                </c:pt>
                <c:pt idx="1088">
                  <c:v>45846</c:v>
                </c:pt>
                <c:pt idx="1089">
                  <c:v>45847</c:v>
                </c:pt>
                <c:pt idx="1090">
                  <c:v>45848</c:v>
                </c:pt>
                <c:pt idx="1091">
                  <c:v>45849</c:v>
                </c:pt>
                <c:pt idx="1092">
                  <c:v>45852</c:v>
                </c:pt>
                <c:pt idx="1093">
                  <c:v>45853</c:v>
                </c:pt>
                <c:pt idx="1094">
                  <c:v>45854</c:v>
                </c:pt>
                <c:pt idx="1095">
                  <c:v>45855</c:v>
                </c:pt>
                <c:pt idx="1096">
                  <c:v>45856</c:v>
                </c:pt>
                <c:pt idx="1097">
                  <c:v>45859</c:v>
                </c:pt>
                <c:pt idx="1098">
                  <c:v>45860</c:v>
                </c:pt>
                <c:pt idx="1099">
                  <c:v>45861</c:v>
                </c:pt>
                <c:pt idx="1100">
                  <c:v>45862</c:v>
                </c:pt>
                <c:pt idx="1101">
                  <c:v>45863</c:v>
                </c:pt>
                <c:pt idx="1102">
                  <c:v>45866</c:v>
                </c:pt>
                <c:pt idx="1103">
                  <c:v>45867</c:v>
                </c:pt>
                <c:pt idx="1104">
                  <c:v>45868</c:v>
                </c:pt>
                <c:pt idx="1105">
                  <c:v>45869</c:v>
                </c:pt>
                <c:pt idx="1106">
                  <c:v>45870</c:v>
                </c:pt>
                <c:pt idx="1107">
                  <c:v>45873</c:v>
                </c:pt>
                <c:pt idx="1108">
                  <c:v>45874</c:v>
                </c:pt>
                <c:pt idx="1109">
                  <c:v>45875</c:v>
                </c:pt>
                <c:pt idx="1110">
                  <c:v>45876</c:v>
                </c:pt>
                <c:pt idx="1111">
                  <c:v>45877</c:v>
                </c:pt>
                <c:pt idx="1112">
                  <c:v>45880</c:v>
                </c:pt>
                <c:pt idx="1113">
                  <c:v>45881</c:v>
                </c:pt>
                <c:pt idx="1114">
                  <c:v>45882</c:v>
                </c:pt>
                <c:pt idx="1115">
                  <c:v>45883</c:v>
                </c:pt>
                <c:pt idx="1116">
                  <c:v>45884</c:v>
                </c:pt>
                <c:pt idx="1117">
                  <c:v>45887</c:v>
                </c:pt>
                <c:pt idx="1118">
                  <c:v>45888</c:v>
                </c:pt>
                <c:pt idx="1119">
                  <c:v>45889</c:v>
                </c:pt>
                <c:pt idx="1120">
                  <c:v>45890</c:v>
                </c:pt>
                <c:pt idx="1121">
                  <c:v>45891</c:v>
                </c:pt>
                <c:pt idx="1122">
                  <c:v>45894</c:v>
                </c:pt>
                <c:pt idx="1123">
                  <c:v>45895</c:v>
                </c:pt>
                <c:pt idx="1124">
                  <c:v>45896</c:v>
                </c:pt>
                <c:pt idx="1125">
                  <c:v>45897</c:v>
                </c:pt>
                <c:pt idx="1126">
                  <c:v>45898</c:v>
                </c:pt>
                <c:pt idx="1127">
                  <c:v>45901</c:v>
                </c:pt>
                <c:pt idx="1128">
                  <c:v>45902</c:v>
                </c:pt>
                <c:pt idx="1129">
                  <c:v>45903</c:v>
                </c:pt>
                <c:pt idx="1130">
                  <c:v>45904</c:v>
                </c:pt>
                <c:pt idx="1131">
                  <c:v>45905</c:v>
                </c:pt>
                <c:pt idx="1132">
                  <c:v>45908</c:v>
                </c:pt>
                <c:pt idx="1133">
                  <c:v>45909</c:v>
                </c:pt>
                <c:pt idx="1134">
                  <c:v>45910</c:v>
                </c:pt>
                <c:pt idx="1135">
                  <c:v>45911</c:v>
                </c:pt>
                <c:pt idx="1136">
                  <c:v>45912</c:v>
                </c:pt>
                <c:pt idx="1137">
                  <c:v>45915</c:v>
                </c:pt>
                <c:pt idx="1138">
                  <c:v>45916</c:v>
                </c:pt>
                <c:pt idx="1139">
                  <c:v>45917</c:v>
                </c:pt>
                <c:pt idx="1140">
                  <c:v>45918</c:v>
                </c:pt>
                <c:pt idx="1141">
                  <c:v>45919</c:v>
                </c:pt>
                <c:pt idx="1142">
                  <c:v>45922</c:v>
                </c:pt>
                <c:pt idx="1143">
                  <c:v>45923</c:v>
                </c:pt>
                <c:pt idx="1144">
                  <c:v>45924</c:v>
                </c:pt>
                <c:pt idx="1145">
                  <c:v>45925</c:v>
                </c:pt>
                <c:pt idx="1146">
                  <c:v>45926</c:v>
                </c:pt>
                <c:pt idx="1147">
                  <c:v>45929</c:v>
                </c:pt>
                <c:pt idx="1148">
                  <c:v>45930</c:v>
                </c:pt>
                <c:pt idx="1149">
                  <c:v>45931</c:v>
                </c:pt>
                <c:pt idx="1150">
                  <c:v>45932</c:v>
                </c:pt>
                <c:pt idx="1151">
                  <c:v>45933</c:v>
                </c:pt>
                <c:pt idx="1152">
                  <c:v>45936</c:v>
                </c:pt>
                <c:pt idx="1153">
                  <c:v>45937</c:v>
                </c:pt>
                <c:pt idx="1154">
                  <c:v>45938</c:v>
                </c:pt>
                <c:pt idx="1155">
                  <c:v>45939</c:v>
                </c:pt>
                <c:pt idx="1156">
                  <c:v>45940</c:v>
                </c:pt>
                <c:pt idx="1157">
                  <c:v>45943</c:v>
                </c:pt>
                <c:pt idx="1158">
                  <c:v>45944</c:v>
                </c:pt>
                <c:pt idx="1159">
                  <c:v>45945</c:v>
                </c:pt>
                <c:pt idx="1160">
                  <c:v>45946</c:v>
                </c:pt>
                <c:pt idx="1161">
                  <c:v>45947</c:v>
                </c:pt>
                <c:pt idx="1162">
                  <c:v>45950</c:v>
                </c:pt>
                <c:pt idx="1163">
                  <c:v>45951</c:v>
                </c:pt>
                <c:pt idx="1164">
                  <c:v>45952</c:v>
                </c:pt>
                <c:pt idx="1165">
                  <c:v>45953</c:v>
                </c:pt>
                <c:pt idx="1166">
                  <c:v>45954</c:v>
                </c:pt>
                <c:pt idx="1167">
                  <c:v>45957</c:v>
                </c:pt>
                <c:pt idx="1168">
                  <c:v>45958</c:v>
                </c:pt>
                <c:pt idx="1169">
                  <c:v>45959</c:v>
                </c:pt>
                <c:pt idx="1170">
                  <c:v>45960</c:v>
                </c:pt>
                <c:pt idx="1171">
                  <c:v>45961</c:v>
                </c:pt>
                <c:pt idx="1172">
                  <c:v>45964</c:v>
                </c:pt>
                <c:pt idx="1173">
                  <c:v>45965</c:v>
                </c:pt>
                <c:pt idx="1174">
                  <c:v>45966</c:v>
                </c:pt>
                <c:pt idx="1175">
                  <c:v>45967</c:v>
                </c:pt>
                <c:pt idx="1176">
                  <c:v>45968</c:v>
                </c:pt>
                <c:pt idx="1177">
                  <c:v>45971</c:v>
                </c:pt>
                <c:pt idx="1178">
                  <c:v>45972</c:v>
                </c:pt>
                <c:pt idx="1179">
                  <c:v>45973</c:v>
                </c:pt>
                <c:pt idx="1180">
                  <c:v>45974</c:v>
                </c:pt>
                <c:pt idx="1181">
                  <c:v>45975</c:v>
                </c:pt>
                <c:pt idx="1182">
                  <c:v>45978</c:v>
                </c:pt>
                <c:pt idx="1183">
                  <c:v>45979</c:v>
                </c:pt>
                <c:pt idx="1184">
                  <c:v>45980</c:v>
                </c:pt>
                <c:pt idx="1185">
                  <c:v>45981</c:v>
                </c:pt>
                <c:pt idx="1186">
                  <c:v>45982</c:v>
                </c:pt>
                <c:pt idx="1187">
                  <c:v>45985</c:v>
                </c:pt>
                <c:pt idx="1188">
                  <c:v>45986</c:v>
                </c:pt>
                <c:pt idx="1189">
                  <c:v>45987</c:v>
                </c:pt>
                <c:pt idx="1190">
                  <c:v>45988</c:v>
                </c:pt>
                <c:pt idx="1191">
                  <c:v>45989</c:v>
                </c:pt>
                <c:pt idx="1192">
                  <c:v>45992</c:v>
                </c:pt>
                <c:pt idx="1193">
                  <c:v>45993</c:v>
                </c:pt>
                <c:pt idx="1194">
                  <c:v>45994</c:v>
                </c:pt>
                <c:pt idx="1195">
                  <c:v>45995</c:v>
                </c:pt>
                <c:pt idx="1196">
                  <c:v>45996</c:v>
                </c:pt>
                <c:pt idx="1197">
                  <c:v>45999</c:v>
                </c:pt>
                <c:pt idx="1198">
                  <c:v>46000</c:v>
                </c:pt>
                <c:pt idx="1199">
                  <c:v>46001</c:v>
                </c:pt>
                <c:pt idx="1200">
                  <c:v>46002</c:v>
                </c:pt>
                <c:pt idx="1201">
                  <c:v>46003</c:v>
                </c:pt>
                <c:pt idx="1202">
                  <c:v>46006</c:v>
                </c:pt>
                <c:pt idx="1203">
                  <c:v>46007</c:v>
                </c:pt>
                <c:pt idx="1204">
                  <c:v>46008</c:v>
                </c:pt>
                <c:pt idx="1205">
                  <c:v>46009</c:v>
                </c:pt>
                <c:pt idx="1206">
                  <c:v>46010</c:v>
                </c:pt>
                <c:pt idx="1207">
                  <c:v>46013</c:v>
                </c:pt>
                <c:pt idx="1208">
                  <c:v>46014</c:v>
                </c:pt>
                <c:pt idx="1209">
                  <c:v>46015</c:v>
                </c:pt>
                <c:pt idx="1210">
                  <c:v>46017</c:v>
                </c:pt>
                <c:pt idx="1211">
                  <c:v>46020</c:v>
                </c:pt>
                <c:pt idx="1212">
                  <c:v>46021</c:v>
                </c:pt>
                <c:pt idx="1213">
                  <c:v>46022</c:v>
                </c:pt>
                <c:pt idx="1214">
                  <c:v>46024</c:v>
                </c:pt>
                <c:pt idx="1215">
                  <c:v>46027</c:v>
                </c:pt>
                <c:pt idx="1216">
                  <c:v>46028</c:v>
                </c:pt>
                <c:pt idx="1217">
                  <c:v>46029</c:v>
                </c:pt>
                <c:pt idx="1218">
                  <c:v>46030</c:v>
                </c:pt>
                <c:pt idx="1219">
                  <c:v>46031</c:v>
                </c:pt>
                <c:pt idx="1220">
                  <c:v>46034</c:v>
                </c:pt>
                <c:pt idx="1221">
                  <c:v>46035</c:v>
                </c:pt>
                <c:pt idx="1222">
                  <c:v>46036</c:v>
                </c:pt>
                <c:pt idx="1223">
                  <c:v>46037</c:v>
                </c:pt>
                <c:pt idx="1224">
                  <c:v>46038</c:v>
                </c:pt>
                <c:pt idx="1225">
                  <c:v>46041</c:v>
                </c:pt>
                <c:pt idx="1226">
                  <c:v>46042</c:v>
                </c:pt>
                <c:pt idx="1227">
                  <c:v>46043</c:v>
                </c:pt>
                <c:pt idx="1228">
                  <c:v>46044</c:v>
                </c:pt>
                <c:pt idx="1229">
                  <c:v>46045</c:v>
                </c:pt>
                <c:pt idx="1230">
                  <c:v>46048</c:v>
                </c:pt>
                <c:pt idx="1231">
                  <c:v>46049</c:v>
                </c:pt>
                <c:pt idx="1232">
                  <c:v>46050</c:v>
                </c:pt>
                <c:pt idx="1233">
                  <c:v>46051</c:v>
                </c:pt>
                <c:pt idx="1234">
                  <c:v>46052</c:v>
                </c:pt>
                <c:pt idx="1235">
                  <c:v>46055</c:v>
                </c:pt>
                <c:pt idx="1236">
                  <c:v>46056</c:v>
                </c:pt>
                <c:pt idx="1237">
                  <c:v>46057</c:v>
                </c:pt>
                <c:pt idx="1238">
                  <c:v>46058</c:v>
                </c:pt>
                <c:pt idx="1239">
                  <c:v>46059</c:v>
                </c:pt>
                <c:pt idx="1240">
                  <c:v>46062</c:v>
                </c:pt>
                <c:pt idx="1241">
                  <c:v>46063</c:v>
                </c:pt>
                <c:pt idx="1242">
                  <c:v>46064</c:v>
                </c:pt>
                <c:pt idx="1243">
                  <c:v>46065</c:v>
                </c:pt>
                <c:pt idx="1244">
                  <c:v>46066</c:v>
                </c:pt>
                <c:pt idx="1245">
                  <c:v>46069</c:v>
                </c:pt>
                <c:pt idx="1246">
                  <c:v>46070</c:v>
                </c:pt>
                <c:pt idx="1247">
                  <c:v>46071</c:v>
                </c:pt>
                <c:pt idx="1248">
                  <c:v>46072</c:v>
                </c:pt>
                <c:pt idx="1249">
                  <c:v>46073</c:v>
                </c:pt>
                <c:pt idx="1250">
                  <c:v>46076</c:v>
                </c:pt>
                <c:pt idx="1251">
                  <c:v>46077</c:v>
                </c:pt>
                <c:pt idx="1252">
                  <c:v>46078</c:v>
                </c:pt>
                <c:pt idx="1253">
                  <c:v>46079</c:v>
                </c:pt>
                <c:pt idx="1254">
                  <c:v>46080</c:v>
                </c:pt>
                <c:pt idx="1255">
                  <c:v>46083</c:v>
                </c:pt>
                <c:pt idx="1256">
                  <c:v>46084</c:v>
                </c:pt>
                <c:pt idx="1257">
                  <c:v>46085</c:v>
                </c:pt>
                <c:pt idx="1258">
                  <c:v>46086</c:v>
                </c:pt>
                <c:pt idx="1259">
                  <c:v>46087</c:v>
                </c:pt>
                <c:pt idx="1260">
                  <c:v>46090</c:v>
                </c:pt>
                <c:pt idx="1261">
                  <c:v>46091</c:v>
                </c:pt>
                <c:pt idx="1262">
                  <c:v>46092</c:v>
                </c:pt>
                <c:pt idx="1263">
                  <c:v>46093</c:v>
                </c:pt>
                <c:pt idx="1264">
                  <c:v>46094</c:v>
                </c:pt>
                <c:pt idx="1265">
                  <c:v>46097</c:v>
                </c:pt>
                <c:pt idx="1266">
                  <c:v>46098</c:v>
                </c:pt>
                <c:pt idx="1267">
                  <c:v>46099</c:v>
                </c:pt>
                <c:pt idx="1268">
                  <c:v>46100</c:v>
                </c:pt>
                <c:pt idx="1269">
                  <c:v>46101</c:v>
                </c:pt>
                <c:pt idx="1270">
                  <c:v>46104</c:v>
                </c:pt>
                <c:pt idx="1271">
                  <c:v>46105</c:v>
                </c:pt>
                <c:pt idx="1272">
                  <c:v>46106</c:v>
                </c:pt>
                <c:pt idx="1273">
                  <c:v>46107</c:v>
                </c:pt>
                <c:pt idx="1274">
                  <c:v>46108</c:v>
                </c:pt>
                <c:pt idx="1275">
                  <c:v>46111</c:v>
                </c:pt>
                <c:pt idx="1276">
                  <c:v>46112</c:v>
                </c:pt>
                <c:pt idx="1277">
                  <c:v>46113</c:v>
                </c:pt>
                <c:pt idx="1278">
                  <c:v>46114</c:v>
                </c:pt>
                <c:pt idx="1279">
                  <c:v>46118</c:v>
                </c:pt>
                <c:pt idx="1280">
                  <c:v>46119</c:v>
                </c:pt>
                <c:pt idx="1281">
                  <c:v>46120</c:v>
                </c:pt>
                <c:pt idx="1282">
                  <c:v>46121</c:v>
                </c:pt>
                <c:pt idx="1283">
                  <c:v>46122</c:v>
                </c:pt>
                <c:pt idx="1284">
                  <c:v>46125</c:v>
                </c:pt>
                <c:pt idx="1285">
                  <c:v>46126</c:v>
                </c:pt>
                <c:pt idx="1286">
                  <c:v>46127</c:v>
                </c:pt>
                <c:pt idx="1287">
                  <c:v>46128</c:v>
                </c:pt>
                <c:pt idx="1288">
                  <c:v>46129</c:v>
                </c:pt>
                <c:pt idx="1289">
                  <c:v>46132</c:v>
                </c:pt>
                <c:pt idx="1290">
                  <c:v>46133</c:v>
                </c:pt>
                <c:pt idx="1291">
                  <c:v>46134</c:v>
                </c:pt>
              </c:numCache>
            </c:numRef>
          </c:cat>
          <c:val>
            <c:numRef>
              <c:f>'Table Data'!$C$3:$C$1294</c:f>
              <c:numCache>
                <c:formatCode>General</c:formatCode>
                <c:ptCount val="1292"/>
                <c:pt idx="0">
                  <c:v>65.400000000000006</c:v>
                </c:pt>
                <c:pt idx="1">
                  <c:v>66.11</c:v>
                </c:pt>
                <c:pt idx="2">
                  <c:v>65.650000000000006</c:v>
                </c:pt>
                <c:pt idx="3">
                  <c:v>66.42</c:v>
                </c:pt>
                <c:pt idx="4">
                  <c:v>67.27</c:v>
                </c:pt>
                <c:pt idx="5">
                  <c:v>68.56</c:v>
                </c:pt>
                <c:pt idx="6">
                  <c:v>67.25</c:v>
                </c:pt>
                <c:pt idx="7">
                  <c:v>67.56</c:v>
                </c:pt>
                <c:pt idx="8">
                  <c:v>68.88</c:v>
                </c:pt>
                <c:pt idx="9">
                  <c:v>68.959999999999994</c:v>
                </c:pt>
                <c:pt idx="10">
                  <c:v>68.09</c:v>
                </c:pt>
                <c:pt idx="11">
                  <c:v>68.28</c:v>
                </c:pt>
                <c:pt idx="12">
                  <c:v>68.319999999999993</c:v>
                </c:pt>
                <c:pt idx="13">
                  <c:v>68.55</c:v>
                </c:pt>
                <c:pt idx="14">
                  <c:v>69.319999999999993</c:v>
                </c:pt>
                <c:pt idx="15">
                  <c:v>67.05</c:v>
                </c:pt>
                <c:pt idx="16">
                  <c:v>68.709999999999994</c:v>
                </c:pt>
                <c:pt idx="17">
                  <c:v>69.459999999999994</c:v>
                </c:pt>
                <c:pt idx="18">
                  <c:v>68.709999999999994</c:v>
                </c:pt>
                <c:pt idx="19">
                  <c:v>66.66</c:v>
                </c:pt>
                <c:pt idx="20">
                  <c:v>65.11</c:v>
                </c:pt>
                <c:pt idx="21">
                  <c:v>66.44</c:v>
                </c:pt>
                <c:pt idx="22">
                  <c:v>68.459999999999994</c:v>
                </c:pt>
                <c:pt idx="23">
                  <c:v>68.650000000000006</c:v>
                </c:pt>
                <c:pt idx="24">
                  <c:v>68.87</c:v>
                </c:pt>
                <c:pt idx="25">
                  <c:v>69.459999999999994</c:v>
                </c:pt>
                <c:pt idx="26">
                  <c:v>69.63</c:v>
                </c:pt>
                <c:pt idx="27">
                  <c:v>69.319999999999993</c:v>
                </c:pt>
                <c:pt idx="28">
                  <c:v>70.25</c:v>
                </c:pt>
                <c:pt idx="29">
                  <c:v>71.349999999999994</c:v>
                </c:pt>
                <c:pt idx="30">
                  <c:v>71.31</c:v>
                </c:pt>
                <c:pt idx="31">
                  <c:v>71.89</c:v>
                </c:pt>
                <c:pt idx="32">
                  <c:v>71.489999999999995</c:v>
                </c:pt>
                <c:pt idx="33">
                  <c:v>72.22</c:v>
                </c:pt>
                <c:pt idx="34">
                  <c:v>72.22</c:v>
                </c:pt>
                <c:pt idx="35">
                  <c:v>72.52</c:v>
                </c:pt>
                <c:pt idx="36">
                  <c:v>72.69</c:v>
                </c:pt>
                <c:pt idx="37">
                  <c:v>72.86</c:v>
                </c:pt>
                <c:pt idx="38">
                  <c:v>73.989999999999995</c:v>
                </c:pt>
                <c:pt idx="39">
                  <c:v>74.39</c:v>
                </c:pt>
                <c:pt idx="40">
                  <c:v>73.08</c:v>
                </c:pt>
                <c:pt idx="41">
                  <c:v>73.510000000000005</c:v>
                </c:pt>
                <c:pt idx="42">
                  <c:v>74.900000000000006</c:v>
                </c:pt>
                <c:pt idx="43">
                  <c:v>74.81</c:v>
                </c:pt>
                <c:pt idx="44">
                  <c:v>75.19</c:v>
                </c:pt>
                <c:pt idx="45">
                  <c:v>75.56</c:v>
                </c:pt>
                <c:pt idx="46">
                  <c:v>76.180000000000007</c:v>
                </c:pt>
                <c:pt idx="47">
                  <c:v>74.680000000000007</c:v>
                </c:pt>
                <c:pt idx="48">
                  <c:v>74.760000000000005</c:v>
                </c:pt>
                <c:pt idx="49">
                  <c:v>75.13</c:v>
                </c:pt>
                <c:pt idx="50">
                  <c:v>75.84</c:v>
                </c:pt>
                <c:pt idx="51">
                  <c:v>76.17</c:v>
                </c:pt>
                <c:pt idx="52">
                  <c:v>77.16</c:v>
                </c:pt>
                <c:pt idx="53">
                  <c:v>74.53</c:v>
                </c:pt>
                <c:pt idx="54">
                  <c:v>73.430000000000007</c:v>
                </c:pt>
                <c:pt idx="55">
                  <c:v>74.12</c:v>
                </c:pt>
                <c:pt idx="56">
                  <c:v>75.55</c:v>
                </c:pt>
                <c:pt idx="57">
                  <c:v>75.16</c:v>
                </c:pt>
                <c:pt idx="58">
                  <c:v>76.489999999999995</c:v>
                </c:pt>
                <c:pt idx="59">
                  <c:v>74.760000000000005</c:v>
                </c:pt>
                <c:pt idx="60">
                  <c:v>73.47</c:v>
                </c:pt>
                <c:pt idx="61">
                  <c:v>73.59</c:v>
                </c:pt>
                <c:pt idx="62">
                  <c:v>68.62</c:v>
                </c:pt>
                <c:pt idx="63">
                  <c:v>69.349999999999994</c:v>
                </c:pt>
                <c:pt idx="64">
                  <c:v>72.23</c:v>
                </c:pt>
                <c:pt idx="65">
                  <c:v>73.790000000000006</c:v>
                </c:pt>
                <c:pt idx="66">
                  <c:v>74.099999999999994</c:v>
                </c:pt>
                <c:pt idx="67">
                  <c:v>74.5</c:v>
                </c:pt>
                <c:pt idx="68">
                  <c:v>74.48</c:v>
                </c:pt>
                <c:pt idx="69">
                  <c:v>74.739999999999995</c:v>
                </c:pt>
                <c:pt idx="70">
                  <c:v>76.05</c:v>
                </c:pt>
                <c:pt idx="71">
                  <c:v>76.33</c:v>
                </c:pt>
                <c:pt idx="72">
                  <c:v>72.89</c:v>
                </c:pt>
                <c:pt idx="73">
                  <c:v>72.41</c:v>
                </c:pt>
                <c:pt idx="74">
                  <c:v>70.38</c:v>
                </c:pt>
                <c:pt idx="75">
                  <c:v>71.290000000000006</c:v>
                </c:pt>
                <c:pt idx="76">
                  <c:v>70.7</c:v>
                </c:pt>
                <c:pt idx="77">
                  <c:v>69.040000000000006</c:v>
                </c:pt>
                <c:pt idx="78">
                  <c:v>70.63</c:v>
                </c:pt>
                <c:pt idx="79">
                  <c:v>71.44</c:v>
                </c:pt>
                <c:pt idx="80">
                  <c:v>71.31</c:v>
                </c:pt>
                <c:pt idx="81">
                  <c:v>70.59</c:v>
                </c:pt>
                <c:pt idx="82">
                  <c:v>69.510000000000005</c:v>
                </c:pt>
                <c:pt idx="83">
                  <c:v>69.03</c:v>
                </c:pt>
                <c:pt idx="84">
                  <c:v>68.23</c:v>
                </c:pt>
                <c:pt idx="85">
                  <c:v>66.45</c:v>
                </c:pt>
                <c:pt idx="86">
                  <c:v>65.180000000000007</c:v>
                </c:pt>
                <c:pt idx="87">
                  <c:v>68.75</c:v>
                </c:pt>
                <c:pt idx="88">
                  <c:v>71.05</c:v>
                </c:pt>
                <c:pt idx="89">
                  <c:v>72.25</c:v>
                </c:pt>
                <c:pt idx="90">
                  <c:v>71.069999999999993</c:v>
                </c:pt>
                <c:pt idx="91">
                  <c:v>72.7</c:v>
                </c:pt>
                <c:pt idx="92">
                  <c:v>73.41</c:v>
                </c:pt>
                <c:pt idx="93">
                  <c:v>72.989999999999995</c:v>
                </c:pt>
                <c:pt idx="94">
                  <c:v>71.59</c:v>
                </c:pt>
                <c:pt idx="95">
                  <c:v>73.03</c:v>
                </c:pt>
                <c:pt idx="96">
                  <c:v>72.61</c:v>
                </c:pt>
                <c:pt idx="97">
                  <c:v>72.22</c:v>
                </c:pt>
                <c:pt idx="98">
                  <c:v>71.69</c:v>
                </c:pt>
                <c:pt idx="99">
                  <c:v>72.599999999999994</c:v>
                </c:pt>
                <c:pt idx="100">
                  <c:v>71.45</c:v>
                </c:pt>
                <c:pt idx="101">
                  <c:v>72.92</c:v>
                </c:pt>
                <c:pt idx="102">
                  <c:v>73.510000000000005</c:v>
                </c:pt>
                <c:pt idx="103">
                  <c:v>73.599999999999994</c:v>
                </c:pt>
                <c:pt idx="104">
                  <c:v>75.459999999999994</c:v>
                </c:pt>
                <c:pt idx="105">
                  <c:v>75.67</c:v>
                </c:pt>
                <c:pt idx="106">
                  <c:v>75.34</c:v>
                </c:pt>
                <c:pt idx="107">
                  <c:v>73.92</c:v>
                </c:pt>
                <c:pt idx="108">
                  <c:v>74.36</c:v>
                </c:pt>
                <c:pt idx="109">
                  <c:v>76.19</c:v>
                </c:pt>
                <c:pt idx="110">
                  <c:v>77.25</c:v>
                </c:pt>
                <c:pt idx="111">
                  <c:v>78.09</c:v>
                </c:pt>
                <c:pt idx="112">
                  <c:v>79.53</c:v>
                </c:pt>
                <c:pt idx="113">
                  <c:v>79.09</c:v>
                </c:pt>
                <c:pt idx="114">
                  <c:v>78.64</c:v>
                </c:pt>
                <c:pt idx="115">
                  <c:v>78.52</c:v>
                </c:pt>
                <c:pt idx="116">
                  <c:v>79.28</c:v>
                </c:pt>
                <c:pt idx="117">
                  <c:v>81.260000000000005</c:v>
                </c:pt>
                <c:pt idx="118">
                  <c:v>82.56</c:v>
                </c:pt>
                <c:pt idx="119">
                  <c:v>81.08</c:v>
                </c:pt>
                <c:pt idx="120">
                  <c:v>81.95</c:v>
                </c:pt>
                <c:pt idx="121">
                  <c:v>82.39</c:v>
                </c:pt>
                <c:pt idx="122">
                  <c:v>83.65</c:v>
                </c:pt>
                <c:pt idx="123">
                  <c:v>83.42</c:v>
                </c:pt>
                <c:pt idx="124">
                  <c:v>83.18</c:v>
                </c:pt>
                <c:pt idx="125">
                  <c:v>84</c:v>
                </c:pt>
                <c:pt idx="126">
                  <c:v>84.86</c:v>
                </c:pt>
                <c:pt idx="127">
                  <c:v>84.33</c:v>
                </c:pt>
                <c:pt idx="128">
                  <c:v>85.08</c:v>
                </c:pt>
                <c:pt idx="129">
                  <c:v>85.82</c:v>
                </c:pt>
                <c:pt idx="130">
                  <c:v>84.61</c:v>
                </c:pt>
                <c:pt idx="131">
                  <c:v>85.53</c:v>
                </c:pt>
                <c:pt idx="132">
                  <c:v>85.99</c:v>
                </c:pt>
                <c:pt idx="133">
                  <c:v>86.4</c:v>
                </c:pt>
                <c:pt idx="134">
                  <c:v>84.58</c:v>
                </c:pt>
                <c:pt idx="135">
                  <c:v>84.32</c:v>
                </c:pt>
                <c:pt idx="136">
                  <c:v>84.38</c:v>
                </c:pt>
                <c:pt idx="137">
                  <c:v>84.71</c:v>
                </c:pt>
                <c:pt idx="138">
                  <c:v>84.72</c:v>
                </c:pt>
                <c:pt idx="139">
                  <c:v>81.99</c:v>
                </c:pt>
                <c:pt idx="140">
                  <c:v>80.540000000000006</c:v>
                </c:pt>
                <c:pt idx="141">
                  <c:v>82.74</c:v>
                </c:pt>
                <c:pt idx="142">
                  <c:v>83.43</c:v>
                </c:pt>
                <c:pt idx="143">
                  <c:v>84.78</c:v>
                </c:pt>
                <c:pt idx="144">
                  <c:v>82.64</c:v>
                </c:pt>
                <c:pt idx="145">
                  <c:v>82.87</c:v>
                </c:pt>
                <c:pt idx="146">
                  <c:v>82.17</c:v>
                </c:pt>
                <c:pt idx="147">
                  <c:v>82.05</c:v>
                </c:pt>
                <c:pt idx="148">
                  <c:v>82.43</c:v>
                </c:pt>
                <c:pt idx="149">
                  <c:v>80.28</c:v>
                </c:pt>
                <c:pt idx="150">
                  <c:v>81.239999999999995</c:v>
                </c:pt>
                <c:pt idx="151">
                  <c:v>78.89</c:v>
                </c:pt>
                <c:pt idx="152">
                  <c:v>79.7</c:v>
                </c:pt>
                <c:pt idx="153">
                  <c:v>82.31</c:v>
                </c:pt>
                <c:pt idx="154">
                  <c:v>82.25</c:v>
                </c:pt>
                <c:pt idx="155">
                  <c:v>82.22</c:v>
                </c:pt>
                <c:pt idx="156">
                  <c:v>72.72</c:v>
                </c:pt>
                <c:pt idx="157">
                  <c:v>73.44</c:v>
                </c:pt>
                <c:pt idx="158">
                  <c:v>70.569999999999993</c:v>
                </c:pt>
                <c:pt idx="159">
                  <c:v>68.87</c:v>
                </c:pt>
                <c:pt idx="160">
                  <c:v>69.67</c:v>
                </c:pt>
                <c:pt idx="161">
                  <c:v>69.88</c:v>
                </c:pt>
                <c:pt idx="162">
                  <c:v>73.08</c:v>
                </c:pt>
                <c:pt idx="163">
                  <c:v>75.44</c:v>
                </c:pt>
                <c:pt idx="164">
                  <c:v>75.819999999999993</c:v>
                </c:pt>
                <c:pt idx="165">
                  <c:v>74.42</c:v>
                </c:pt>
                <c:pt idx="166">
                  <c:v>75.150000000000006</c:v>
                </c:pt>
                <c:pt idx="167">
                  <c:v>74.39</c:v>
                </c:pt>
                <c:pt idx="168">
                  <c:v>73.7</c:v>
                </c:pt>
                <c:pt idx="169">
                  <c:v>73.88</c:v>
                </c:pt>
                <c:pt idx="170">
                  <c:v>75.02</c:v>
                </c:pt>
                <c:pt idx="171">
                  <c:v>73.52</c:v>
                </c:pt>
                <c:pt idx="172">
                  <c:v>71.52</c:v>
                </c:pt>
                <c:pt idx="173">
                  <c:v>73.98</c:v>
                </c:pt>
                <c:pt idx="174">
                  <c:v>75.290000000000006</c:v>
                </c:pt>
                <c:pt idx="175">
                  <c:v>76.849999999999994</c:v>
                </c:pt>
                <c:pt idx="176">
                  <c:v>76.14</c:v>
                </c:pt>
                <c:pt idx="177">
                  <c:v>78.599999999999994</c:v>
                </c:pt>
                <c:pt idx="178">
                  <c:v>78.94</c:v>
                </c:pt>
                <c:pt idx="179">
                  <c:v>79.23</c:v>
                </c:pt>
                <c:pt idx="180">
                  <c:v>79.319999999999993</c:v>
                </c:pt>
                <c:pt idx="181">
                  <c:v>77.78</c:v>
                </c:pt>
                <c:pt idx="182">
                  <c:v>78.98</c:v>
                </c:pt>
                <c:pt idx="183">
                  <c:v>80</c:v>
                </c:pt>
                <c:pt idx="184">
                  <c:v>80.8</c:v>
                </c:pt>
                <c:pt idx="185">
                  <c:v>81.99</c:v>
                </c:pt>
                <c:pt idx="186">
                  <c:v>81.75</c:v>
                </c:pt>
                <c:pt idx="187">
                  <c:v>80.87</c:v>
                </c:pt>
                <c:pt idx="188">
                  <c:v>83.72</c:v>
                </c:pt>
                <c:pt idx="189">
                  <c:v>84.67</c:v>
                </c:pt>
                <c:pt idx="190">
                  <c:v>84.47</c:v>
                </c:pt>
                <c:pt idx="191">
                  <c:v>86.06</c:v>
                </c:pt>
                <c:pt idx="192">
                  <c:v>86.48</c:v>
                </c:pt>
                <c:pt idx="193">
                  <c:v>87.51</c:v>
                </c:pt>
                <c:pt idx="194">
                  <c:v>88.44</c:v>
                </c:pt>
                <c:pt idx="195">
                  <c:v>88.38</c:v>
                </c:pt>
                <c:pt idx="196">
                  <c:v>87.89</c:v>
                </c:pt>
                <c:pt idx="197">
                  <c:v>86.27</c:v>
                </c:pt>
                <c:pt idx="198">
                  <c:v>88.2</c:v>
                </c:pt>
                <c:pt idx="199">
                  <c:v>89.96</c:v>
                </c:pt>
                <c:pt idx="200">
                  <c:v>89.34</c:v>
                </c:pt>
                <c:pt idx="201">
                  <c:v>90.03</c:v>
                </c:pt>
                <c:pt idx="202">
                  <c:v>91.21</c:v>
                </c:pt>
                <c:pt idx="203">
                  <c:v>89.16</c:v>
                </c:pt>
                <c:pt idx="204">
                  <c:v>89.47</c:v>
                </c:pt>
                <c:pt idx="205">
                  <c:v>91.11</c:v>
                </c:pt>
                <c:pt idx="206">
                  <c:v>93.27</c:v>
                </c:pt>
                <c:pt idx="207">
                  <c:v>92.69</c:v>
                </c:pt>
                <c:pt idx="208">
                  <c:v>90.78</c:v>
                </c:pt>
                <c:pt idx="209">
                  <c:v>91.55</c:v>
                </c:pt>
                <c:pt idx="210">
                  <c:v>91.41</c:v>
                </c:pt>
                <c:pt idx="211">
                  <c:v>94.44</c:v>
                </c:pt>
                <c:pt idx="212">
                  <c:v>96.48</c:v>
                </c:pt>
                <c:pt idx="213">
                  <c:v>93.28</c:v>
                </c:pt>
                <c:pt idx="214">
                  <c:v>94.81</c:v>
                </c:pt>
                <c:pt idx="215">
                  <c:v>92.97</c:v>
                </c:pt>
                <c:pt idx="216">
                  <c:v>93.54</c:v>
                </c:pt>
                <c:pt idx="217">
                  <c:v>95.39</c:v>
                </c:pt>
                <c:pt idx="218">
                  <c:v>96.84</c:v>
                </c:pt>
                <c:pt idx="219">
                  <c:v>96.84</c:v>
                </c:pt>
                <c:pt idx="220">
                  <c:v>99.08</c:v>
                </c:pt>
                <c:pt idx="221">
                  <c:v>97.93</c:v>
                </c:pt>
                <c:pt idx="222">
                  <c:v>100.99</c:v>
                </c:pt>
                <c:pt idx="223">
                  <c:v>104.97</c:v>
                </c:pt>
                <c:pt idx="224">
                  <c:v>112.93</c:v>
                </c:pt>
                <c:pt idx="225">
                  <c:v>110.46</c:v>
                </c:pt>
                <c:pt idx="226">
                  <c:v>118.11</c:v>
                </c:pt>
                <c:pt idx="227">
                  <c:v>123.21</c:v>
                </c:pt>
                <c:pt idx="228">
                  <c:v>127.98</c:v>
                </c:pt>
                <c:pt idx="229">
                  <c:v>111.14</c:v>
                </c:pt>
                <c:pt idx="230">
                  <c:v>109.33</c:v>
                </c:pt>
                <c:pt idx="231">
                  <c:v>112.67</c:v>
                </c:pt>
                <c:pt idx="232">
                  <c:v>106.9</c:v>
                </c:pt>
                <c:pt idx="233">
                  <c:v>99.91</c:v>
                </c:pt>
                <c:pt idx="234">
                  <c:v>98.02</c:v>
                </c:pt>
                <c:pt idx="235">
                  <c:v>106.64</c:v>
                </c:pt>
                <c:pt idx="236">
                  <c:v>107.93</c:v>
                </c:pt>
                <c:pt idx="237">
                  <c:v>115.62</c:v>
                </c:pt>
                <c:pt idx="238">
                  <c:v>115.48</c:v>
                </c:pt>
                <c:pt idx="239">
                  <c:v>121.6</c:v>
                </c:pt>
                <c:pt idx="240">
                  <c:v>119.03</c:v>
                </c:pt>
                <c:pt idx="241">
                  <c:v>120.65</c:v>
                </c:pt>
                <c:pt idx="242">
                  <c:v>112.48</c:v>
                </c:pt>
                <c:pt idx="243">
                  <c:v>110.23</c:v>
                </c:pt>
                <c:pt idx="244">
                  <c:v>113.45</c:v>
                </c:pt>
                <c:pt idx="245">
                  <c:v>107.91</c:v>
                </c:pt>
                <c:pt idx="246">
                  <c:v>104.39</c:v>
                </c:pt>
                <c:pt idx="247">
                  <c:v>107.53</c:v>
                </c:pt>
                <c:pt idx="248">
                  <c:v>106.64</c:v>
                </c:pt>
                <c:pt idx="249">
                  <c:v>101.07</c:v>
                </c:pt>
                <c:pt idx="250">
                  <c:v>100.58</c:v>
                </c:pt>
                <c:pt idx="251">
                  <c:v>102.78</c:v>
                </c:pt>
                <c:pt idx="252">
                  <c:v>98.48</c:v>
                </c:pt>
                <c:pt idx="253">
                  <c:v>104.64</c:v>
                </c:pt>
                <c:pt idx="254">
                  <c:v>108.78</c:v>
                </c:pt>
                <c:pt idx="255">
                  <c:v>111.7</c:v>
                </c:pt>
                <c:pt idx="256">
                  <c:v>113.16</c:v>
                </c:pt>
                <c:pt idx="257">
                  <c:v>107.25</c:v>
                </c:pt>
                <c:pt idx="258">
                  <c:v>106.8</c:v>
                </c:pt>
                <c:pt idx="259">
                  <c:v>108.33</c:v>
                </c:pt>
                <c:pt idx="260">
                  <c:v>106.65</c:v>
                </c:pt>
                <c:pt idx="261">
                  <c:v>102.32</c:v>
                </c:pt>
                <c:pt idx="262">
                  <c:v>104.99</c:v>
                </c:pt>
                <c:pt idx="263">
                  <c:v>105.32</c:v>
                </c:pt>
                <c:pt idx="264">
                  <c:v>107.59</c:v>
                </c:pt>
                <c:pt idx="265">
                  <c:v>109.34</c:v>
                </c:pt>
                <c:pt idx="266">
                  <c:v>107.58</c:v>
                </c:pt>
                <c:pt idx="267">
                  <c:v>104.97</c:v>
                </c:pt>
                <c:pt idx="268">
                  <c:v>110.14</c:v>
                </c:pt>
                <c:pt idx="269">
                  <c:v>110.9</c:v>
                </c:pt>
                <c:pt idx="270">
                  <c:v>112.39</c:v>
                </c:pt>
                <c:pt idx="271">
                  <c:v>105.94</c:v>
                </c:pt>
                <c:pt idx="272">
                  <c:v>102.46</c:v>
                </c:pt>
                <c:pt idx="273">
                  <c:v>107.51</c:v>
                </c:pt>
                <c:pt idx="274">
                  <c:v>107.45</c:v>
                </c:pt>
                <c:pt idx="275">
                  <c:v>111.55</c:v>
                </c:pt>
                <c:pt idx="276">
                  <c:v>114.24</c:v>
                </c:pt>
                <c:pt idx="277">
                  <c:v>111.93</c:v>
                </c:pt>
                <c:pt idx="278">
                  <c:v>109.11</c:v>
                </c:pt>
                <c:pt idx="279">
                  <c:v>112.04</c:v>
                </c:pt>
                <c:pt idx="280">
                  <c:v>112.55</c:v>
                </c:pt>
                <c:pt idx="281">
                  <c:v>113.42</c:v>
                </c:pt>
                <c:pt idx="282">
                  <c:v>113.56</c:v>
                </c:pt>
                <c:pt idx="283">
                  <c:v>114.03</c:v>
                </c:pt>
                <c:pt idx="284">
                  <c:v>117.4</c:v>
                </c:pt>
                <c:pt idx="285">
                  <c:v>119.43</c:v>
                </c:pt>
                <c:pt idx="286">
                  <c:v>121.67</c:v>
                </c:pt>
                <c:pt idx="287">
                  <c:v>122.84</c:v>
                </c:pt>
                <c:pt idx="288">
                  <c:v>116.29</c:v>
                </c:pt>
                <c:pt idx="289">
                  <c:v>117.61</c:v>
                </c:pt>
                <c:pt idx="290">
                  <c:v>119.72</c:v>
                </c:pt>
                <c:pt idx="291">
                  <c:v>119.51</c:v>
                </c:pt>
                <c:pt idx="292">
                  <c:v>120.57</c:v>
                </c:pt>
                <c:pt idx="293">
                  <c:v>123.58</c:v>
                </c:pt>
                <c:pt idx="294">
                  <c:v>123.07</c:v>
                </c:pt>
                <c:pt idx="295">
                  <c:v>122.01</c:v>
                </c:pt>
                <c:pt idx="296">
                  <c:v>122.27</c:v>
                </c:pt>
                <c:pt idx="297">
                  <c:v>121.17</c:v>
                </c:pt>
                <c:pt idx="298">
                  <c:v>118.51</c:v>
                </c:pt>
                <c:pt idx="299">
                  <c:v>119.81</c:v>
                </c:pt>
                <c:pt idx="300">
                  <c:v>113.12</c:v>
                </c:pt>
                <c:pt idx="301">
                  <c:v>114.13</c:v>
                </c:pt>
                <c:pt idx="302">
                  <c:v>114.65</c:v>
                </c:pt>
                <c:pt idx="303">
                  <c:v>111.74</c:v>
                </c:pt>
                <c:pt idx="304">
                  <c:v>110.05</c:v>
                </c:pt>
                <c:pt idx="305">
                  <c:v>113.12</c:v>
                </c:pt>
                <c:pt idx="306">
                  <c:v>115.09</c:v>
                </c:pt>
                <c:pt idx="307">
                  <c:v>117.98</c:v>
                </c:pt>
                <c:pt idx="308">
                  <c:v>116.26</c:v>
                </c:pt>
                <c:pt idx="309">
                  <c:v>114.81</c:v>
                </c:pt>
                <c:pt idx="310">
                  <c:v>111.63</c:v>
                </c:pt>
                <c:pt idx="311">
                  <c:v>113.5</c:v>
                </c:pt>
                <c:pt idx="312">
                  <c:v>102.77</c:v>
                </c:pt>
                <c:pt idx="313">
                  <c:v>100.69</c:v>
                </c:pt>
                <c:pt idx="314">
                  <c:v>104.65</c:v>
                </c:pt>
                <c:pt idx="315">
                  <c:v>107.02</c:v>
                </c:pt>
                <c:pt idx="316">
                  <c:v>107.1</c:v>
                </c:pt>
                <c:pt idx="317">
                  <c:v>99.49</c:v>
                </c:pt>
                <c:pt idx="318">
                  <c:v>99.57</c:v>
                </c:pt>
                <c:pt idx="319">
                  <c:v>99.1</c:v>
                </c:pt>
                <c:pt idx="320">
                  <c:v>101.16</c:v>
                </c:pt>
                <c:pt idx="321">
                  <c:v>106.27</c:v>
                </c:pt>
                <c:pt idx="322">
                  <c:v>107.35</c:v>
                </c:pt>
                <c:pt idx="323">
                  <c:v>106.92</c:v>
                </c:pt>
                <c:pt idx="324">
                  <c:v>103.86</c:v>
                </c:pt>
                <c:pt idx="325">
                  <c:v>103.2</c:v>
                </c:pt>
                <c:pt idx="326">
                  <c:v>105.15</c:v>
                </c:pt>
                <c:pt idx="327">
                  <c:v>104.4</c:v>
                </c:pt>
                <c:pt idx="328">
                  <c:v>106.62</c:v>
                </c:pt>
                <c:pt idx="329">
                  <c:v>107.14</c:v>
                </c:pt>
                <c:pt idx="330">
                  <c:v>110.01</c:v>
                </c:pt>
                <c:pt idx="331">
                  <c:v>100.03</c:v>
                </c:pt>
                <c:pt idx="332">
                  <c:v>100.54</c:v>
                </c:pt>
                <c:pt idx="333">
                  <c:v>96.78</c:v>
                </c:pt>
                <c:pt idx="334">
                  <c:v>94.12</c:v>
                </c:pt>
                <c:pt idx="335">
                  <c:v>94.92</c:v>
                </c:pt>
                <c:pt idx="336">
                  <c:v>96.65</c:v>
                </c:pt>
                <c:pt idx="337">
                  <c:v>96.31</c:v>
                </c:pt>
                <c:pt idx="338">
                  <c:v>97.4</c:v>
                </c:pt>
                <c:pt idx="339">
                  <c:v>99.6</c:v>
                </c:pt>
                <c:pt idx="340">
                  <c:v>98.15</c:v>
                </c:pt>
                <c:pt idx="341">
                  <c:v>95.1</c:v>
                </c:pt>
                <c:pt idx="342">
                  <c:v>92.34</c:v>
                </c:pt>
                <c:pt idx="343">
                  <c:v>93.65</c:v>
                </c:pt>
                <c:pt idx="344">
                  <c:v>96.59</c:v>
                </c:pt>
                <c:pt idx="345">
                  <c:v>96.72</c:v>
                </c:pt>
                <c:pt idx="346">
                  <c:v>96.48</c:v>
                </c:pt>
                <c:pt idx="347">
                  <c:v>100.22</c:v>
                </c:pt>
                <c:pt idx="348">
                  <c:v>101.22</c:v>
                </c:pt>
                <c:pt idx="349">
                  <c:v>99.34</c:v>
                </c:pt>
                <c:pt idx="350">
                  <c:v>100.99</c:v>
                </c:pt>
                <c:pt idx="351">
                  <c:v>105.09</c:v>
                </c:pt>
                <c:pt idx="352">
                  <c:v>99.31</c:v>
                </c:pt>
                <c:pt idx="353">
                  <c:v>96.49</c:v>
                </c:pt>
                <c:pt idx="354">
                  <c:v>92.36</c:v>
                </c:pt>
                <c:pt idx="355">
                  <c:v>93.02</c:v>
                </c:pt>
                <c:pt idx="356">
                  <c:v>95.74</c:v>
                </c:pt>
                <c:pt idx="357">
                  <c:v>92.83</c:v>
                </c:pt>
                <c:pt idx="358">
                  <c:v>88</c:v>
                </c:pt>
                <c:pt idx="359">
                  <c:v>89.15</c:v>
                </c:pt>
                <c:pt idx="360">
                  <c:v>92.84</c:v>
                </c:pt>
                <c:pt idx="361">
                  <c:v>94</c:v>
                </c:pt>
                <c:pt idx="362">
                  <c:v>93.17</c:v>
                </c:pt>
                <c:pt idx="363">
                  <c:v>94.1</c:v>
                </c:pt>
                <c:pt idx="364">
                  <c:v>90.84</c:v>
                </c:pt>
                <c:pt idx="365">
                  <c:v>91.35</c:v>
                </c:pt>
                <c:pt idx="366">
                  <c:v>92</c:v>
                </c:pt>
                <c:pt idx="367">
                  <c:v>90.62</c:v>
                </c:pt>
                <c:pt idx="368">
                  <c:v>89.83</c:v>
                </c:pt>
                <c:pt idx="369">
                  <c:v>90.46</c:v>
                </c:pt>
                <c:pt idx="370">
                  <c:v>86.15</c:v>
                </c:pt>
                <c:pt idx="371">
                  <c:v>84.06</c:v>
                </c:pt>
                <c:pt idx="372">
                  <c:v>86.27</c:v>
                </c:pt>
                <c:pt idx="373">
                  <c:v>89.32</c:v>
                </c:pt>
                <c:pt idx="374">
                  <c:v>88.49</c:v>
                </c:pt>
                <c:pt idx="375">
                  <c:v>87.96</c:v>
                </c:pt>
                <c:pt idx="376">
                  <c:v>88.86</c:v>
                </c:pt>
                <c:pt idx="377">
                  <c:v>91.8</c:v>
                </c:pt>
                <c:pt idx="378">
                  <c:v>93.37</c:v>
                </c:pt>
                <c:pt idx="379">
                  <c:v>94.42</c:v>
                </c:pt>
                <c:pt idx="380">
                  <c:v>97.92</c:v>
                </c:pt>
                <c:pt idx="381">
                  <c:v>96.19</c:v>
                </c:pt>
                <c:pt idx="382">
                  <c:v>94.29</c:v>
                </c:pt>
                <c:pt idx="383">
                  <c:v>92.45</c:v>
                </c:pt>
                <c:pt idx="384">
                  <c:v>94.57</c:v>
                </c:pt>
                <c:pt idx="385">
                  <c:v>91.63</c:v>
                </c:pt>
                <c:pt idx="386">
                  <c:v>91.62</c:v>
                </c:pt>
                <c:pt idx="387">
                  <c:v>90.03</c:v>
                </c:pt>
                <c:pt idx="388">
                  <c:v>92.41</c:v>
                </c:pt>
                <c:pt idx="389">
                  <c:v>92.38</c:v>
                </c:pt>
                <c:pt idx="390">
                  <c:v>93.5</c:v>
                </c:pt>
                <c:pt idx="391">
                  <c:v>93.26</c:v>
                </c:pt>
                <c:pt idx="392">
                  <c:v>93.52</c:v>
                </c:pt>
                <c:pt idx="393">
                  <c:v>95.69</c:v>
                </c:pt>
                <c:pt idx="394">
                  <c:v>96.96</c:v>
                </c:pt>
                <c:pt idx="395">
                  <c:v>95.77</c:v>
                </c:pt>
                <c:pt idx="396">
                  <c:v>94.83</c:v>
                </c:pt>
                <c:pt idx="397">
                  <c:v>94.65</c:v>
                </c:pt>
                <c:pt idx="398">
                  <c:v>96.16</c:v>
                </c:pt>
                <c:pt idx="399">
                  <c:v>94.67</c:v>
                </c:pt>
                <c:pt idx="400">
                  <c:v>98.57</c:v>
                </c:pt>
                <c:pt idx="401">
                  <c:v>97.92</c:v>
                </c:pt>
                <c:pt idx="402">
                  <c:v>95.36</c:v>
                </c:pt>
                <c:pt idx="403">
                  <c:v>92.65</c:v>
                </c:pt>
                <c:pt idx="404">
                  <c:v>93.67</c:v>
                </c:pt>
                <c:pt idx="405">
                  <c:v>95.99</c:v>
                </c:pt>
                <c:pt idx="406">
                  <c:v>93.14</c:v>
                </c:pt>
                <c:pt idx="407">
                  <c:v>93.86</c:v>
                </c:pt>
                <c:pt idx="408">
                  <c:v>92.86</c:v>
                </c:pt>
                <c:pt idx="409">
                  <c:v>89.78</c:v>
                </c:pt>
                <c:pt idx="410">
                  <c:v>87.62</c:v>
                </c:pt>
                <c:pt idx="411">
                  <c:v>87.45</c:v>
                </c:pt>
                <c:pt idx="412">
                  <c:v>88.36</c:v>
                </c:pt>
                <c:pt idx="413">
                  <c:v>85.41</c:v>
                </c:pt>
                <c:pt idx="414">
                  <c:v>85.34</c:v>
                </c:pt>
                <c:pt idx="415">
                  <c:v>83.63</c:v>
                </c:pt>
                <c:pt idx="416">
                  <c:v>83.19</c:v>
                </c:pt>
                <c:pt idx="417">
                  <c:v>83.03</c:v>
                </c:pt>
                <c:pt idx="418">
                  <c:v>85.43</c:v>
                </c:pt>
                <c:pt idx="419">
                  <c:v>86.88</c:v>
                </c:pt>
                <c:pt idx="420">
                  <c:v>85.57</c:v>
                </c:pt>
                <c:pt idx="421">
                  <c:v>82.68</c:v>
                </c:pt>
                <c:pt idx="422">
                  <c:v>79.349999999999994</c:v>
                </c:pt>
                <c:pt idx="423">
                  <c:v>77.17</c:v>
                </c:pt>
                <c:pt idx="424">
                  <c:v>76.150000000000006</c:v>
                </c:pt>
                <c:pt idx="425">
                  <c:v>76.099999999999994</c:v>
                </c:pt>
                <c:pt idx="426">
                  <c:v>77.989999999999995</c:v>
                </c:pt>
                <c:pt idx="427">
                  <c:v>80.680000000000007</c:v>
                </c:pt>
                <c:pt idx="428">
                  <c:v>82.7</c:v>
                </c:pt>
                <c:pt idx="429">
                  <c:v>81.209999999999994</c:v>
                </c:pt>
                <c:pt idx="430">
                  <c:v>79.040000000000006</c:v>
                </c:pt>
                <c:pt idx="431">
                  <c:v>79.8</c:v>
                </c:pt>
                <c:pt idx="432">
                  <c:v>79.989999999999995</c:v>
                </c:pt>
                <c:pt idx="433">
                  <c:v>82.2</c:v>
                </c:pt>
                <c:pt idx="434">
                  <c:v>80.98</c:v>
                </c:pt>
                <c:pt idx="435">
                  <c:v>83.92</c:v>
                </c:pt>
                <c:pt idx="436">
                  <c:v>84.33</c:v>
                </c:pt>
                <c:pt idx="437">
                  <c:v>83.26</c:v>
                </c:pt>
                <c:pt idx="438">
                  <c:v>82.26</c:v>
                </c:pt>
                <c:pt idx="439">
                  <c:v>85.91</c:v>
                </c:pt>
                <c:pt idx="440">
                  <c:v>82.1</c:v>
                </c:pt>
                <c:pt idx="441">
                  <c:v>77.84</c:v>
                </c:pt>
                <c:pt idx="442">
                  <c:v>78.69</c:v>
                </c:pt>
                <c:pt idx="443">
                  <c:v>78.569999999999993</c:v>
                </c:pt>
                <c:pt idx="444">
                  <c:v>79.650000000000006</c:v>
                </c:pt>
                <c:pt idx="445">
                  <c:v>80.099999999999994</c:v>
                </c:pt>
                <c:pt idx="446">
                  <c:v>82.67</c:v>
                </c:pt>
                <c:pt idx="447">
                  <c:v>84.03</c:v>
                </c:pt>
                <c:pt idx="448">
                  <c:v>85.28</c:v>
                </c:pt>
                <c:pt idx="449">
                  <c:v>84.46</c:v>
                </c:pt>
                <c:pt idx="450">
                  <c:v>85.92</c:v>
                </c:pt>
                <c:pt idx="451">
                  <c:v>84.98</c:v>
                </c:pt>
                <c:pt idx="452">
                  <c:v>86.16</c:v>
                </c:pt>
                <c:pt idx="453">
                  <c:v>87.63</c:v>
                </c:pt>
                <c:pt idx="454">
                  <c:v>88.19</c:v>
                </c:pt>
                <c:pt idx="455">
                  <c:v>86.13</c:v>
                </c:pt>
                <c:pt idx="456">
                  <c:v>86.12</c:v>
                </c:pt>
                <c:pt idx="457">
                  <c:v>87.47</c:v>
                </c:pt>
                <c:pt idx="458">
                  <c:v>86.66</c:v>
                </c:pt>
                <c:pt idx="459">
                  <c:v>84.9</c:v>
                </c:pt>
                <c:pt idx="460">
                  <c:v>84.49</c:v>
                </c:pt>
                <c:pt idx="461">
                  <c:v>82.84</c:v>
                </c:pt>
                <c:pt idx="462">
                  <c:v>82.17</c:v>
                </c:pt>
                <c:pt idx="463">
                  <c:v>79.94</c:v>
                </c:pt>
                <c:pt idx="464">
                  <c:v>80.989999999999995</c:v>
                </c:pt>
                <c:pt idx="465">
                  <c:v>83.69</c:v>
                </c:pt>
                <c:pt idx="466">
                  <c:v>85.09</c:v>
                </c:pt>
                <c:pt idx="467">
                  <c:v>84.5</c:v>
                </c:pt>
                <c:pt idx="468">
                  <c:v>86.39</c:v>
                </c:pt>
                <c:pt idx="469">
                  <c:v>86.61</c:v>
                </c:pt>
                <c:pt idx="470">
                  <c:v>85.58</c:v>
                </c:pt>
                <c:pt idx="471">
                  <c:v>85.38</c:v>
                </c:pt>
                <c:pt idx="472">
                  <c:v>85.14</c:v>
                </c:pt>
                <c:pt idx="473">
                  <c:v>83</c:v>
                </c:pt>
                <c:pt idx="474">
                  <c:v>84.07</c:v>
                </c:pt>
                <c:pt idx="475">
                  <c:v>83.05</c:v>
                </c:pt>
                <c:pt idx="476">
                  <c:v>80.599999999999994</c:v>
                </c:pt>
                <c:pt idx="477">
                  <c:v>82.21</c:v>
                </c:pt>
                <c:pt idx="478">
                  <c:v>83.16</c:v>
                </c:pt>
                <c:pt idx="479">
                  <c:v>82.45</c:v>
                </c:pt>
                <c:pt idx="480">
                  <c:v>83.89</c:v>
                </c:pt>
                <c:pt idx="481">
                  <c:v>84.31</c:v>
                </c:pt>
                <c:pt idx="482">
                  <c:v>84.75</c:v>
                </c:pt>
                <c:pt idx="483">
                  <c:v>85.83</c:v>
                </c:pt>
                <c:pt idx="484">
                  <c:v>86.18</c:v>
                </c:pt>
                <c:pt idx="485">
                  <c:v>83.29</c:v>
                </c:pt>
                <c:pt idx="486">
                  <c:v>82.66</c:v>
                </c:pt>
                <c:pt idx="487">
                  <c:v>81.59</c:v>
                </c:pt>
                <c:pt idx="488">
                  <c:v>82.78</c:v>
                </c:pt>
                <c:pt idx="489">
                  <c:v>80.77</c:v>
                </c:pt>
                <c:pt idx="490">
                  <c:v>77.45</c:v>
                </c:pt>
                <c:pt idx="491">
                  <c:v>73.69</c:v>
                </c:pt>
                <c:pt idx="492">
                  <c:v>74.7</c:v>
                </c:pt>
                <c:pt idx="493">
                  <c:v>72.97</c:v>
                </c:pt>
                <c:pt idx="494">
                  <c:v>73.790000000000006</c:v>
                </c:pt>
                <c:pt idx="495">
                  <c:v>75.319999999999993</c:v>
                </c:pt>
                <c:pt idx="496">
                  <c:v>76.69</c:v>
                </c:pt>
                <c:pt idx="497">
                  <c:v>75.91</c:v>
                </c:pt>
                <c:pt idx="498">
                  <c:v>74.989999999999995</c:v>
                </c:pt>
                <c:pt idx="499">
                  <c:v>78.12</c:v>
                </c:pt>
                <c:pt idx="500">
                  <c:v>78.650000000000006</c:v>
                </c:pt>
                <c:pt idx="501">
                  <c:v>78.28</c:v>
                </c:pt>
                <c:pt idx="502">
                  <c:v>79.27</c:v>
                </c:pt>
                <c:pt idx="503">
                  <c:v>79.77</c:v>
                </c:pt>
                <c:pt idx="504">
                  <c:v>84.93</c:v>
                </c:pt>
                <c:pt idx="505">
                  <c:v>84.94</c:v>
                </c:pt>
                <c:pt idx="506">
                  <c:v>84.99</c:v>
                </c:pt>
                <c:pt idx="507">
                  <c:v>85.12</c:v>
                </c:pt>
                <c:pt idx="508">
                  <c:v>84.18</c:v>
                </c:pt>
                <c:pt idx="509">
                  <c:v>85.61</c:v>
                </c:pt>
                <c:pt idx="510">
                  <c:v>87.33</c:v>
                </c:pt>
                <c:pt idx="511">
                  <c:v>86.09</c:v>
                </c:pt>
                <c:pt idx="512">
                  <c:v>86.31</c:v>
                </c:pt>
                <c:pt idx="513">
                  <c:v>84.76</c:v>
                </c:pt>
                <c:pt idx="514">
                  <c:v>84.77</c:v>
                </c:pt>
                <c:pt idx="515">
                  <c:v>83.12</c:v>
                </c:pt>
                <c:pt idx="516">
                  <c:v>81.099999999999994</c:v>
                </c:pt>
                <c:pt idx="517">
                  <c:v>81.66</c:v>
                </c:pt>
                <c:pt idx="518">
                  <c:v>82.73</c:v>
                </c:pt>
                <c:pt idx="519">
                  <c:v>80.77</c:v>
                </c:pt>
                <c:pt idx="520">
                  <c:v>77.69</c:v>
                </c:pt>
                <c:pt idx="521">
                  <c:v>78.37</c:v>
                </c:pt>
                <c:pt idx="522">
                  <c:v>79.540000000000006</c:v>
                </c:pt>
                <c:pt idx="523">
                  <c:v>79.31</c:v>
                </c:pt>
                <c:pt idx="524">
                  <c:v>75.319999999999993</c:v>
                </c:pt>
                <c:pt idx="525">
                  <c:v>72.33</c:v>
                </c:pt>
                <c:pt idx="526">
                  <c:v>72.5</c:v>
                </c:pt>
                <c:pt idx="527">
                  <c:v>75.3</c:v>
                </c:pt>
                <c:pt idx="528">
                  <c:v>77.010000000000005</c:v>
                </c:pt>
                <c:pt idx="529">
                  <c:v>77.44</c:v>
                </c:pt>
                <c:pt idx="530">
                  <c:v>76.41</c:v>
                </c:pt>
                <c:pt idx="531">
                  <c:v>74.98</c:v>
                </c:pt>
                <c:pt idx="532">
                  <c:v>74.17</c:v>
                </c:pt>
                <c:pt idx="533">
                  <c:v>75.23</c:v>
                </c:pt>
                <c:pt idx="534">
                  <c:v>74.91</c:v>
                </c:pt>
                <c:pt idx="535">
                  <c:v>76.959999999999994</c:v>
                </c:pt>
                <c:pt idx="536">
                  <c:v>75.86</c:v>
                </c:pt>
                <c:pt idx="537">
                  <c:v>75.58</c:v>
                </c:pt>
                <c:pt idx="538">
                  <c:v>75.989999999999995</c:v>
                </c:pt>
                <c:pt idx="539">
                  <c:v>76.84</c:v>
                </c:pt>
                <c:pt idx="540">
                  <c:v>78.36</c:v>
                </c:pt>
                <c:pt idx="541">
                  <c:v>76.260000000000005</c:v>
                </c:pt>
                <c:pt idx="542">
                  <c:v>76.95</c:v>
                </c:pt>
                <c:pt idx="543">
                  <c:v>77.069999999999993</c:v>
                </c:pt>
                <c:pt idx="544">
                  <c:v>73.540000000000006</c:v>
                </c:pt>
                <c:pt idx="545">
                  <c:v>72.66</c:v>
                </c:pt>
                <c:pt idx="546">
                  <c:v>74.28</c:v>
                </c:pt>
                <c:pt idx="547">
                  <c:v>76.13</c:v>
                </c:pt>
                <c:pt idx="548">
                  <c:v>76.709999999999994</c:v>
                </c:pt>
                <c:pt idx="549">
                  <c:v>76.290000000000006</c:v>
                </c:pt>
                <c:pt idx="550">
                  <c:v>76.95</c:v>
                </c:pt>
                <c:pt idx="551">
                  <c:v>75.959999999999994</c:v>
                </c:pt>
                <c:pt idx="552">
                  <c:v>74.790000000000006</c:v>
                </c:pt>
                <c:pt idx="553">
                  <c:v>71.84</c:v>
                </c:pt>
                <c:pt idx="554">
                  <c:v>74.290000000000006</c:v>
                </c:pt>
                <c:pt idx="555">
                  <c:v>73.2</c:v>
                </c:pt>
                <c:pt idx="556">
                  <c:v>75.67</c:v>
                </c:pt>
                <c:pt idx="557">
                  <c:v>76.61</c:v>
                </c:pt>
                <c:pt idx="558">
                  <c:v>76.09</c:v>
                </c:pt>
                <c:pt idx="559">
                  <c:v>75.900000000000006</c:v>
                </c:pt>
                <c:pt idx="560">
                  <c:v>77.12</c:v>
                </c:pt>
                <c:pt idx="561">
                  <c:v>74.14</c:v>
                </c:pt>
                <c:pt idx="562">
                  <c:v>73.849999999999994</c:v>
                </c:pt>
                <c:pt idx="563">
                  <c:v>74.180000000000007</c:v>
                </c:pt>
                <c:pt idx="564">
                  <c:v>72.260000000000005</c:v>
                </c:pt>
                <c:pt idx="565">
                  <c:v>74.03</c:v>
                </c:pt>
                <c:pt idx="566">
                  <c:v>74.34</c:v>
                </c:pt>
                <c:pt idx="567">
                  <c:v>74.900000000000006</c:v>
                </c:pt>
                <c:pt idx="568">
                  <c:v>74.650000000000006</c:v>
                </c:pt>
                <c:pt idx="569">
                  <c:v>76.25</c:v>
                </c:pt>
                <c:pt idx="570">
                  <c:v>76.650000000000006</c:v>
                </c:pt>
                <c:pt idx="571">
                  <c:v>76.52</c:v>
                </c:pt>
                <c:pt idx="572">
                  <c:v>78.47</c:v>
                </c:pt>
                <c:pt idx="573">
                  <c:v>77.69</c:v>
                </c:pt>
                <c:pt idx="574">
                  <c:v>79.400000000000006</c:v>
                </c:pt>
                <c:pt idx="575">
                  <c:v>80.11</c:v>
                </c:pt>
                <c:pt idx="576">
                  <c:v>81.36</c:v>
                </c:pt>
                <c:pt idx="577">
                  <c:v>79.87</c:v>
                </c:pt>
                <c:pt idx="578">
                  <c:v>78.5</c:v>
                </c:pt>
                <c:pt idx="579">
                  <c:v>79.63</c:v>
                </c:pt>
                <c:pt idx="580">
                  <c:v>79.459999999999994</c:v>
                </c:pt>
                <c:pt idx="581">
                  <c:v>79.64</c:v>
                </c:pt>
                <c:pt idx="582">
                  <c:v>81.069999999999993</c:v>
                </c:pt>
                <c:pt idx="583">
                  <c:v>82.74</c:v>
                </c:pt>
                <c:pt idx="584">
                  <c:v>83.64</c:v>
                </c:pt>
                <c:pt idx="585">
                  <c:v>82.92</c:v>
                </c:pt>
                <c:pt idx="586">
                  <c:v>84.24</c:v>
                </c:pt>
                <c:pt idx="587">
                  <c:v>84.99</c:v>
                </c:pt>
                <c:pt idx="588">
                  <c:v>85.56</c:v>
                </c:pt>
                <c:pt idx="589">
                  <c:v>84.91</c:v>
                </c:pt>
                <c:pt idx="590">
                  <c:v>83.2</c:v>
                </c:pt>
                <c:pt idx="591">
                  <c:v>85.14</c:v>
                </c:pt>
                <c:pt idx="592">
                  <c:v>86.24</c:v>
                </c:pt>
                <c:pt idx="593">
                  <c:v>85.34</c:v>
                </c:pt>
                <c:pt idx="594">
                  <c:v>86.17</c:v>
                </c:pt>
                <c:pt idx="595">
                  <c:v>87.55</c:v>
                </c:pt>
                <c:pt idx="596">
                  <c:v>86.4</c:v>
                </c:pt>
                <c:pt idx="597">
                  <c:v>86.81</c:v>
                </c:pt>
                <c:pt idx="598">
                  <c:v>86.21</c:v>
                </c:pt>
                <c:pt idx="599">
                  <c:v>84.89</c:v>
                </c:pt>
                <c:pt idx="600">
                  <c:v>83.45</c:v>
                </c:pt>
                <c:pt idx="601">
                  <c:v>84.12</c:v>
                </c:pt>
                <c:pt idx="602">
                  <c:v>84.8</c:v>
                </c:pt>
                <c:pt idx="603">
                  <c:v>84.46</c:v>
                </c:pt>
                <c:pt idx="604">
                  <c:v>84.03</c:v>
                </c:pt>
                <c:pt idx="605">
                  <c:v>83.21</c:v>
                </c:pt>
                <c:pt idx="606">
                  <c:v>83.36</c:v>
                </c:pt>
                <c:pt idx="607">
                  <c:v>84.48</c:v>
                </c:pt>
                <c:pt idx="608">
                  <c:v>84.42</c:v>
                </c:pt>
                <c:pt idx="609">
                  <c:v>85.49</c:v>
                </c:pt>
                <c:pt idx="610">
                  <c:v>85.86</c:v>
                </c:pt>
                <c:pt idx="611">
                  <c:v>86.86</c:v>
                </c:pt>
                <c:pt idx="612">
                  <c:v>88.55</c:v>
                </c:pt>
                <c:pt idx="613">
                  <c:v>89</c:v>
                </c:pt>
                <c:pt idx="614">
                  <c:v>90.04</c:v>
                </c:pt>
                <c:pt idx="615">
                  <c:v>90.6</c:v>
                </c:pt>
                <c:pt idx="616">
                  <c:v>89.92</c:v>
                </c:pt>
                <c:pt idx="617">
                  <c:v>90.65</c:v>
                </c:pt>
                <c:pt idx="618">
                  <c:v>90.64</c:v>
                </c:pt>
                <c:pt idx="619">
                  <c:v>92.06</c:v>
                </c:pt>
                <c:pt idx="620">
                  <c:v>91.88</c:v>
                </c:pt>
                <c:pt idx="621">
                  <c:v>93.7</c:v>
                </c:pt>
                <c:pt idx="622">
                  <c:v>93.93</c:v>
                </c:pt>
                <c:pt idx="623">
                  <c:v>94.43</c:v>
                </c:pt>
                <c:pt idx="624">
                  <c:v>94.34</c:v>
                </c:pt>
                <c:pt idx="625">
                  <c:v>93.53</c:v>
                </c:pt>
                <c:pt idx="626">
                  <c:v>93.3</c:v>
                </c:pt>
                <c:pt idx="627">
                  <c:v>93.27</c:v>
                </c:pt>
                <c:pt idx="628">
                  <c:v>93.29</c:v>
                </c:pt>
                <c:pt idx="629">
                  <c:v>93.96</c:v>
                </c:pt>
                <c:pt idx="630">
                  <c:v>96.55</c:v>
                </c:pt>
                <c:pt idx="631">
                  <c:v>95.38</c:v>
                </c:pt>
                <c:pt idx="632">
                  <c:v>95.31</c:v>
                </c:pt>
                <c:pt idx="633">
                  <c:v>90.71</c:v>
                </c:pt>
                <c:pt idx="634">
                  <c:v>90.92</c:v>
                </c:pt>
                <c:pt idx="635">
                  <c:v>85.81</c:v>
                </c:pt>
                <c:pt idx="636">
                  <c:v>84.07</c:v>
                </c:pt>
                <c:pt idx="637">
                  <c:v>84.58</c:v>
                </c:pt>
                <c:pt idx="638">
                  <c:v>88.15</c:v>
                </c:pt>
                <c:pt idx="639">
                  <c:v>87.65</c:v>
                </c:pt>
                <c:pt idx="640">
                  <c:v>85.82</c:v>
                </c:pt>
                <c:pt idx="641">
                  <c:v>86</c:v>
                </c:pt>
                <c:pt idx="642">
                  <c:v>90.89</c:v>
                </c:pt>
                <c:pt idx="643">
                  <c:v>89.65</c:v>
                </c:pt>
                <c:pt idx="644">
                  <c:v>89.9</c:v>
                </c:pt>
                <c:pt idx="645">
                  <c:v>91.5</c:v>
                </c:pt>
                <c:pt idx="646">
                  <c:v>92.38</c:v>
                </c:pt>
                <c:pt idx="647">
                  <c:v>92.16</c:v>
                </c:pt>
                <c:pt idx="648">
                  <c:v>89.83</c:v>
                </c:pt>
                <c:pt idx="649">
                  <c:v>88.07</c:v>
                </c:pt>
                <c:pt idx="650">
                  <c:v>90.13</c:v>
                </c:pt>
                <c:pt idx="651">
                  <c:v>87.93</c:v>
                </c:pt>
                <c:pt idx="652">
                  <c:v>90.48</c:v>
                </c:pt>
                <c:pt idx="653">
                  <c:v>87.45</c:v>
                </c:pt>
                <c:pt idx="654">
                  <c:v>87.41</c:v>
                </c:pt>
                <c:pt idx="655">
                  <c:v>84.63</c:v>
                </c:pt>
                <c:pt idx="656">
                  <c:v>86.85</c:v>
                </c:pt>
                <c:pt idx="657">
                  <c:v>84.89</c:v>
                </c:pt>
                <c:pt idx="658">
                  <c:v>85.18</c:v>
                </c:pt>
                <c:pt idx="659">
                  <c:v>81.61</c:v>
                </c:pt>
                <c:pt idx="660">
                  <c:v>79.540000000000006</c:v>
                </c:pt>
                <c:pt idx="661">
                  <c:v>80.010000000000005</c:v>
                </c:pt>
                <c:pt idx="662">
                  <c:v>81.430000000000007</c:v>
                </c:pt>
                <c:pt idx="663">
                  <c:v>82.52</c:v>
                </c:pt>
                <c:pt idx="664">
                  <c:v>82.47</c:v>
                </c:pt>
                <c:pt idx="665">
                  <c:v>81.180000000000007</c:v>
                </c:pt>
                <c:pt idx="666">
                  <c:v>77.42</c:v>
                </c:pt>
                <c:pt idx="667">
                  <c:v>80.61</c:v>
                </c:pt>
                <c:pt idx="668">
                  <c:v>82.32</c:v>
                </c:pt>
                <c:pt idx="669">
                  <c:v>82.45</c:v>
                </c:pt>
                <c:pt idx="670">
                  <c:v>81.96</c:v>
                </c:pt>
                <c:pt idx="671">
                  <c:v>81.42</c:v>
                </c:pt>
                <c:pt idx="672">
                  <c:v>80.58</c:v>
                </c:pt>
                <c:pt idx="673">
                  <c:v>79.98</c:v>
                </c:pt>
                <c:pt idx="674">
                  <c:v>81.680000000000007</c:v>
                </c:pt>
                <c:pt idx="675">
                  <c:v>83.1</c:v>
                </c:pt>
                <c:pt idx="676">
                  <c:v>82.83</c:v>
                </c:pt>
                <c:pt idx="677">
                  <c:v>78.88</c:v>
                </c:pt>
                <c:pt idx="678">
                  <c:v>78.03</c:v>
                </c:pt>
                <c:pt idx="679">
                  <c:v>77.2</c:v>
                </c:pt>
                <c:pt idx="680">
                  <c:v>74.3</c:v>
                </c:pt>
                <c:pt idx="681">
                  <c:v>74.05</c:v>
                </c:pt>
                <c:pt idx="682">
                  <c:v>75.84</c:v>
                </c:pt>
                <c:pt idx="683">
                  <c:v>76.03</c:v>
                </c:pt>
                <c:pt idx="684">
                  <c:v>73.239999999999995</c:v>
                </c:pt>
                <c:pt idx="685">
                  <c:v>74.260000000000005</c:v>
                </c:pt>
                <c:pt idx="686">
                  <c:v>76.61</c:v>
                </c:pt>
                <c:pt idx="687">
                  <c:v>76.55</c:v>
                </c:pt>
                <c:pt idx="688">
                  <c:v>77.95</c:v>
                </c:pt>
                <c:pt idx="689">
                  <c:v>79.23</c:v>
                </c:pt>
                <c:pt idx="690">
                  <c:v>79.7</c:v>
                </c:pt>
                <c:pt idx="691">
                  <c:v>79.39</c:v>
                </c:pt>
                <c:pt idx="692">
                  <c:v>79.069999999999993</c:v>
                </c:pt>
                <c:pt idx="693">
                  <c:v>81.069999999999993</c:v>
                </c:pt>
                <c:pt idx="694">
                  <c:v>79.650000000000006</c:v>
                </c:pt>
                <c:pt idx="695">
                  <c:v>78.39</c:v>
                </c:pt>
                <c:pt idx="696">
                  <c:v>77.040000000000006</c:v>
                </c:pt>
                <c:pt idx="697">
                  <c:v>75.89</c:v>
                </c:pt>
                <c:pt idx="698">
                  <c:v>78.25</c:v>
                </c:pt>
                <c:pt idx="699">
                  <c:v>77.59</c:v>
                </c:pt>
                <c:pt idx="700">
                  <c:v>78.760000000000005</c:v>
                </c:pt>
                <c:pt idx="701">
                  <c:v>76.12</c:v>
                </c:pt>
                <c:pt idx="702">
                  <c:v>77.59</c:v>
                </c:pt>
                <c:pt idx="703">
                  <c:v>76.8</c:v>
                </c:pt>
                <c:pt idx="704">
                  <c:v>77.41</c:v>
                </c:pt>
                <c:pt idx="705">
                  <c:v>78.290000000000006</c:v>
                </c:pt>
                <c:pt idx="706">
                  <c:v>78.150000000000006</c:v>
                </c:pt>
                <c:pt idx="707">
                  <c:v>78.290000000000006</c:v>
                </c:pt>
                <c:pt idx="708">
                  <c:v>77.88</c:v>
                </c:pt>
                <c:pt idx="709">
                  <c:v>79.099999999999994</c:v>
                </c:pt>
                <c:pt idx="710">
                  <c:v>78.56</c:v>
                </c:pt>
                <c:pt idx="711">
                  <c:v>80.06</c:v>
                </c:pt>
                <c:pt idx="712">
                  <c:v>79.55</c:v>
                </c:pt>
                <c:pt idx="713">
                  <c:v>80.040000000000006</c:v>
                </c:pt>
                <c:pt idx="714">
                  <c:v>82.43</c:v>
                </c:pt>
                <c:pt idx="715">
                  <c:v>83.55</c:v>
                </c:pt>
                <c:pt idx="716">
                  <c:v>82.4</c:v>
                </c:pt>
                <c:pt idx="717">
                  <c:v>82.87</c:v>
                </c:pt>
                <c:pt idx="718">
                  <c:v>81.709999999999994</c:v>
                </c:pt>
                <c:pt idx="719">
                  <c:v>78.7</c:v>
                </c:pt>
                <c:pt idx="720">
                  <c:v>77.33</c:v>
                </c:pt>
                <c:pt idx="721">
                  <c:v>77.989999999999995</c:v>
                </c:pt>
                <c:pt idx="722">
                  <c:v>78.59</c:v>
                </c:pt>
                <c:pt idx="723">
                  <c:v>79.209999999999994</c:v>
                </c:pt>
                <c:pt idx="724">
                  <c:v>81.63</c:v>
                </c:pt>
                <c:pt idx="725">
                  <c:v>82.19</c:v>
                </c:pt>
                <c:pt idx="726">
                  <c:v>82</c:v>
                </c:pt>
                <c:pt idx="727">
                  <c:v>82.77</c:v>
                </c:pt>
                <c:pt idx="728">
                  <c:v>81.599999999999994</c:v>
                </c:pt>
                <c:pt idx="729">
                  <c:v>82.86</c:v>
                </c:pt>
                <c:pt idx="730">
                  <c:v>83.47</c:v>
                </c:pt>
                <c:pt idx="731">
                  <c:v>83.56</c:v>
                </c:pt>
                <c:pt idx="732">
                  <c:v>82.34</c:v>
                </c:pt>
                <c:pt idx="733">
                  <c:v>83.03</c:v>
                </c:pt>
                <c:pt idx="734">
                  <c:v>83.67</c:v>
                </c:pt>
                <c:pt idx="735">
                  <c:v>81.62</c:v>
                </c:pt>
                <c:pt idx="736">
                  <c:v>82.53</c:v>
                </c:pt>
                <c:pt idx="737">
                  <c:v>83.65</c:v>
                </c:pt>
                <c:pt idx="738">
                  <c:v>83.68</c:v>
                </c:pt>
                <c:pt idx="739">
                  <c:v>83.62</c:v>
                </c:pt>
                <c:pt idx="740">
                  <c:v>83.55</c:v>
                </c:pt>
                <c:pt idx="741">
                  <c:v>82.8</c:v>
                </c:pt>
                <c:pt idx="742">
                  <c:v>82.04</c:v>
                </c:pt>
                <c:pt idx="743">
                  <c:v>82.96</c:v>
                </c:pt>
                <c:pt idx="744">
                  <c:v>82.96</c:v>
                </c:pt>
                <c:pt idx="745">
                  <c:v>82.08</c:v>
                </c:pt>
                <c:pt idx="746">
                  <c:v>82.21</c:v>
                </c:pt>
                <c:pt idx="747">
                  <c:v>81.92</c:v>
                </c:pt>
                <c:pt idx="748">
                  <c:v>84.03</c:v>
                </c:pt>
                <c:pt idx="749">
                  <c:v>85.42</c:v>
                </c:pt>
                <c:pt idx="750">
                  <c:v>85.34</c:v>
                </c:pt>
                <c:pt idx="751">
                  <c:v>86.89</c:v>
                </c:pt>
                <c:pt idx="752">
                  <c:v>87.38</c:v>
                </c:pt>
                <c:pt idx="753">
                  <c:v>85.95</c:v>
                </c:pt>
                <c:pt idx="754">
                  <c:v>85.78</c:v>
                </c:pt>
                <c:pt idx="755">
                  <c:v>85.43</c:v>
                </c:pt>
                <c:pt idx="756">
                  <c:v>86.75</c:v>
                </c:pt>
                <c:pt idx="757">
                  <c:v>86.25</c:v>
                </c:pt>
                <c:pt idx="758">
                  <c:v>86.09</c:v>
                </c:pt>
                <c:pt idx="759">
                  <c:v>87.48</c:v>
                </c:pt>
                <c:pt idx="760">
                  <c:v>87.42</c:v>
                </c:pt>
                <c:pt idx="761">
                  <c:v>88.92</c:v>
                </c:pt>
                <c:pt idx="762">
                  <c:v>89.35</c:v>
                </c:pt>
                <c:pt idx="763">
                  <c:v>90.65</c:v>
                </c:pt>
                <c:pt idx="764">
                  <c:v>91.17</c:v>
                </c:pt>
                <c:pt idx="765">
                  <c:v>90.38</c:v>
                </c:pt>
                <c:pt idx="766">
                  <c:v>89.42</c:v>
                </c:pt>
                <c:pt idx="767">
                  <c:v>90.48</c:v>
                </c:pt>
                <c:pt idx="768">
                  <c:v>89.74</c:v>
                </c:pt>
                <c:pt idx="769">
                  <c:v>90.45</c:v>
                </c:pt>
                <c:pt idx="770">
                  <c:v>90.1</c:v>
                </c:pt>
                <c:pt idx="771">
                  <c:v>90.02</c:v>
                </c:pt>
                <c:pt idx="772">
                  <c:v>87.29</c:v>
                </c:pt>
                <c:pt idx="773">
                  <c:v>87.11</c:v>
                </c:pt>
                <c:pt idx="774">
                  <c:v>87.29</c:v>
                </c:pt>
                <c:pt idx="775">
                  <c:v>87</c:v>
                </c:pt>
                <c:pt idx="776">
                  <c:v>88.42</c:v>
                </c:pt>
                <c:pt idx="777">
                  <c:v>88.02</c:v>
                </c:pt>
                <c:pt idx="778">
                  <c:v>89.01</c:v>
                </c:pt>
                <c:pt idx="779">
                  <c:v>89.5</c:v>
                </c:pt>
                <c:pt idx="780">
                  <c:v>88.4</c:v>
                </c:pt>
                <c:pt idx="781">
                  <c:v>87.86</c:v>
                </c:pt>
                <c:pt idx="782">
                  <c:v>83.44</c:v>
                </c:pt>
                <c:pt idx="783">
                  <c:v>83.67</c:v>
                </c:pt>
                <c:pt idx="784">
                  <c:v>82.96</c:v>
                </c:pt>
                <c:pt idx="785">
                  <c:v>83.33</c:v>
                </c:pt>
                <c:pt idx="786">
                  <c:v>83.16</c:v>
                </c:pt>
                <c:pt idx="787">
                  <c:v>83.58</c:v>
                </c:pt>
                <c:pt idx="788">
                  <c:v>83.88</c:v>
                </c:pt>
                <c:pt idx="789">
                  <c:v>82.79</c:v>
                </c:pt>
                <c:pt idx="790">
                  <c:v>83.36</c:v>
                </c:pt>
                <c:pt idx="791">
                  <c:v>82.38</c:v>
                </c:pt>
                <c:pt idx="792">
                  <c:v>82.75</c:v>
                </c:pt>
                <c:pt idx="793">
                  <c:v>83.27</c:v>
                </c:pt>
                <c:pt idx="794">
                  <c:v>83.98</c:v>
                </c:pt>
                <c:pt idx="795">
                  <c:v>83.71</c:v>
                </c:pt>
                <c:pt idx="796">
                  <c:v>82.88</c:v>
                </c:pt>
                <c:pt idx="797">
                  <c:v>81.900000000000006</c:v>
                </c:pt>
                <c:pt idx="798">
                  <c:v>81.36</c:v>
                </c:pt>
                <c:pt idx="799">
                  <c:v>82.12</c:v>
                </c:pt>
                <c:pt idx="800">
                  <c:v>83.1</c:v>
                </c:pt>
                <c:pt idx="801">
                  <c:v>84.22</c:v>
                </c:pt>
                <c:pt idx="802">
                  <c:v>83.6</c:v>
                </c:pt>
                <c:pt idx="803">
                  <c:v>81.86</c:v>
                </c:pt>
                <c:pt idx="804">
                  <c:v>81.62</c:v>
                </c:pt>
                <c:pt idx="805">
                  <c:v>78.36</c:v>
                </c:pt>
                <c:pt idx="806">
                  <c:v>77.52</c:v>
                </c:pt>
                <c:pt idx="807">
                  <c:v>78.41</c:v>
                </c:pt>
                <c:pt idx="808">
                  <c:v>79.87</c:v>
                </c:pt>
                <c:pt idx="809">
                  <c:v>79.62</c:v>
                </c:pt>
                <c:pt idx="810">
                  <c:v>81.63</c:v>
                </c:pt>
                <c:pt idx="811">
                  <c:v>81.92</c:v>
                </c:pt>
                <c:pt idx="812">
                  <c:v>82.6</c:v>
                </c:pt>
                <c:pt idx="813">
                  <c:v>82.75</c:v>
                </c:pt>
                <c:pt idx="814">
                  <c:v>82.62</c:v>
                </c:pt>
                <c:pt idx="815">
                  <c:v>84.25</c:v>
                </c:pt>
                <c:pt idx="816">
                  <c:v>85.33</c:v>
                </c:pt>
                <c:pt idx="817">
                  <c:v>85.07</c:v>
                </c:pt>
                <c:pt idx="818">
                  <c:v>85.71</c:v>
                </c:pt>
                <c:pt idx="819">
                  <c:v>85.24</c:v>
                </c:pt>
                <c:pt idx="820">
                  <c:v>86.01</c:v>
                </c:pt>
                <c:pt idx="821">
                  <c:v>85.01</c:v>
                </c:pt>
                <c:pt idx="822">
                  <c:v>85.25</c:v>
                </c:pt>
                <c:pt idx="823">
                  <c:v>86.39</c:v>
                </c:pt>
                <c:pt idx="824">
                  <c:v>86.41</c:v>
                </c:pt>
                <c:pt idx="825">
                  <c:v>86.6</c:v>
                </c:pt>
                <c:pt idx="826">
                  <c:v>86.24</c:v>
                </c:pt>
                <c:pt idx="827">
                  <c:v>87.34</c:v>
                </c:pt>
                <c:pt idx="828">
                  <c:v>87.43</c:v>
                </c:pt>
                <c:pt idx="829">
                  <c:v>86.54</c:v>
                </c:pt>
                <c:pt idx="830">
                  <c:v>85.75</c:v>
                </c:pt>
                <c:pt idx="831">
                  <c:v>84.66</c:v>
                </c:pt>
                <c:pt idx="832">
                  <c:v>85.08</c:v>
                </c:pt>
                <c:pt idx="833">
                  <c:v>85.4</c:v>
                </c:pt>
                <c:pt idx="834">
                  <c:v>85.03</c:v>
                </c:pt>
                <c:pt idx="835">
                  <c:v>84.85</c:v>
                </c:pt>
                <c:pt idx="836">
                  <c:v>83.73</c:v>
                </c:pt>
                <c:pt idx="837">
                  <c:v>85.08</c:v>
                </c:pt>
                <c:pt idx="838">
                  <c:v>85.11</c:v>
                </c:pt>
                <c:pt idx="839">
                  <c:v>82.63</c:v>
                </c:pt>
                <c:pt idx="840">
                  <c:v>82.4</c:v>
                </c:pt>
                <c:pt idx="841">
                  <c:v>81.010000000000005</c:v>
                </c:pt>
                <c:pt idx="842">
                  <c:v>81.709999999999994</c:v>
                </c:pt>
                <c:pt idx="843">
                  <c:v>82.37</c:v>
                </c:pt>
                <c:pt idx="844">
                  <c:v>81.13</c:v>
                </c:pt>
                <c:pt idx="845">
                  <c:v>79.78</c:v>
                </c:pt>
                <c:pt idx="846">
                  <c:v>78.63</c:v>
                </c:pt>
                <c:pt idx="847">
                  <c:v>80.72</c:v>
                </c:pt>
                <c:pt idx="848">
                  <c:v>79.52</c:v>
                </c:pt>
                <c:pt idx="849">
                  <c:v>76.81</c:v>
                </c:pt>
                <c:pt idx="850">
                  <c:v>76.3</c:v>
                </c:pt>
                <c:pt idx="851">
                  <c:v>76.48</c:v>
                </c:pt>
                <c:pt idx="852">
                  <c:v>78.33</c:v>
                </c:pt>
                <c:pt idx="853">
                  <c:v>79.16</c:v>
                </c:pt>
                <c:pt idx="854">
                  <c:v>79.66</c:v>
                </c:pt>
                <c:pt idx="855">
                  <c:v>82.3</c:v>
                </c:pt>
                <c:pt idx="856">
                  <c:v>80.69</c:v>
                </c:pt>
                <c:pt idx="857">
                  <c:v>79.760000000000005</c:v>
                </c:pt>
                <c:pt idx="858">
                  <c:v>81.040000000000006</c:v>
                </c:pt>
                <c:pt idx="859">
                  <c:v>79.680000000000007</c:v>
                </c:pt>
                <c:pt idx="860">
                  <c:v>77.66</c:v>
                </c:pt>
                <c:pt idx="861">
                  <c:v>77.2</c:v>
                </c:pt>
                <c:pt idx="862">
                  <c:v>76.05</c:v>
                </c:pt>
                <c:pt idx="863">
                  <c:v>77.22</c:v>
                </c:pt>
                <c:pt idx="864">
                  <c:v>79.02</c:v>
                </c:pt>
                <c:pt idx="865">
                  <c:v>81.430000000000007</c:v>
                </c:pt>
                <c:pt idx="866">
                  <c:v>79.55</c:v>
                </c:pt>
                <c:pt idx="867">
                  <c:v>78.650000000000006</c:v>
                </c:pt>
                <c:pt idx="868">
                  <c:v>79.94</c:v>
                </c:pt>
                <c:pt idx="869">
                  <c:v>78.8</c:v>
                </c:pt>
                <c:pt idx="870">
                  <c:v>77.52</c:v>
                </c:pt>
                <c:pt idx="871">
                  <c:v>73.75</c:v>
                </c:pt>
                <c:pt idx="872">
                  <c:v>72.7</c:v>
                </c:pt>
                <c:pt idx="873">
                  <c:v>72.69</c:v>
                </c:pt>
                <c:pt idx="874">
                  <c:v>71.06</c:v>
                </c:pt>
                <c:pt idx="875">
                  <c:v>71.84</c:v>
                </c:pt>
                <c:pt idx="876">
                  <c:v>69.19</c:v>
                </c:pt>
                <c:pt idx="877">
                  <c:v>70.61</c:v>
                </c:pt>
                <c:pt idx="878">
                  <c:v>71.97</c:v>
                </c:pt>
                <c:pt idx="879">
                  <c:v>71.61</c:v>
                </c:pt>
                <c:pt idx="880">
                  <c:v>72.75</c:v>
                </c:pt>
                <c:pt idx="881">
                  <c:v>73.7</c:v>
                </c:pt>
                <c:pt idx="882">
                  <c:v>73.650000000000006</c:v>
                </c:pt>
                <c:pt idx="883">
                  <c:v>74.88</c:v>
                </c:pt>
                <c:pt idx="884">
                  <c:v>74.489999999999995</c:v>
                </c:pt>
                <c:pt idx="885">
                  <c:v>73.900000000000006</c:v>
                </c:pt>
                <c:pt idx="886">
                  <c:v>75.17</c:v>
                </c:pt>
                <c:pt idx="887">
                  <c:v>73.459999999999994</c:v>
                </c:pt>
                <c:pt idx="888">
                  <c:v>71.599999999999994</c:v>
                </c:pt>
                <c:pt idx="889">
                  <c:v>71.98</c:v>
                </c:pt>
                <c:pt idx="890">
                  <c:v>71.77</c:v>
                </c:pt>
                <c:pt idx="891">
                  <c:v>73.56</c:v>
                </c:pt>
                <c:pt idx="892">
                  <c:v>73.900000000000006</c:v>
                </c:pt>
                <c:pt idx="893">
                  <c:v>77.62</c:v>
                </c:pt>
                <c:pt idx="894">
                  <c:v>78.05</c:v>
                </c:pt>
                <c:pt idx="895">
                  <c:v>80.930000000000007</c:v>
                </c:pt>
                <c:pt idx="896">
                  <c:v>77.180000000000007</c:v>
                </c:pt>
                <c:pt idx="897">
                  <c:v>76.58</c:v>
                </c:pt>
                <c:pt idx="898">
                  <c:v>79.400000000000006</c:v>
                </c:pt>
                <c:pt idx="899">
                  <c:v>79.040000000000006</c:v>
                </c:pt>
                <c:pt idx="900">
                  <c:v>77.459999999999994</c:v>
                </c:pt>
                <c:pt idx="901">
                  <c:v>74.25</c:v>
                </c:pt>
                <c:pt idx="902">
                  <c:v>74.22</c:v>
                </c:pt>
                <c:pt idx="903">
                  <c:v>74.45</c:v>
                </c:pt>
                <c:pt idx="904">
                  <c:v>73.06</c:v>
                </c:pt>
                <c:pt idx="905">
                  <c:v>74.290000000000006</c:v>
                </c:pt>
                <c:pt idx="906">
                  <c:v>76.040000000000006</c:v>
                </c:pt>
                <c:pt idx="907">
                  <c:v>74.959999999999994</c:v>
                </c:pt>
                <c:pt idx="908">
                  <c:v>74.38</c:v>
                </c:pt>
                <c:pt idx="909">
                  <c:v>76.05</c:v>
                </c:pt>
                <c:pt idx="910">
                  <c:v>71.42</c:v>
                </c:pt>
                <c:pt idx="911">
                  <c:v>71.12</c:v>
                </c:pt>
                <c:pt idx="912">
                  <c:v>72.55</c:v>
                </c:pt>
                <c:pt idx="913">
                  <c:v>73.16</c:v>
                </c:pt>
                <c:pt idx="914">
                  <c:v>73.099999999999994</c:v>
                </c:pt>
                <c:pt idx="915">
                  <c:v>75.08</c:v>
                </c:pt>
                <c:pt idx="916">
                  <c:v>75.53</c:v>
                </c:pt>
                <c:pt idx="917">
                  <c:v>74.92</c:v>
                </c:pt>
                <c:pt idx="918">
                  <c:v>75.63</c:v>
                </c:pt>
                <c:pt idx="919">
                  <c:v>73.87</c:v>
                </c:pt>
                <c:pt idx="920">
                  <c:v>71.83</c:v>
                </c:pt>
                <c:pt idx="921">
                  <c:v>71.89</c:v>
                </c:pt>
                <c:pt idx="922">
                  <c:v>72.28</c:v>
                </c:pt>
                <c:pt idx="923">
                  <c:v>72.56</c:v>
                </c:pt>
                <c:pt idx="924">
                  <c:v>71.040000000000006</c:v>
                </c:pt>
                <c:pt idx="925">
                  <c:v>73.3</c:v>
                </c:pt>
                <c:pt idx="926">
                  <c:v>73.31</c:v>
                </c:pt>
                <c:pt idx="927">
                  <c:v>72.81</c:v>
                </c:pt>
                <c:pt idx="928">
                  <c:v>74.23</c:v>
                </c:pt>
                <c:pt idx="929">
                  <c:v>75.17</c:v>
                </c:pt>
                <c:pt idx="930">
                  <c:v>73.010000000000005</c:v>
                </c:pt>
                <c:pt idx="931">
                  <c:v>72.81</c:v>
                </c:pt>
                <c:pt idx="932">
                  <c:v>72.83</c:v>
                </c:pt>
                <c:pt idx="933">
                  <c:v>73.28</c:v>
                </c:pt>
                <c:pt idx="934">
                  <c:v>72.94</c:v>
                </c:pt>
                <c:pt idx="935">
                  <c:v>71.83</c:v>
                </c:pt>
                <c:pt idx="936">
                  <c:v>73.62</c:v>
                </c:pt>
                <c:pt idx="937">
                  <c:v>72.31</c:v>
                </c:pt>
                <c:pt idx="938">
                  <c:v>72.09</c:v>
                </c:pt>
                <c:pt idx="939">
                  <c:v>71.12</c:v>
                </c:pt>
                <c:pt idx="940">
                  <c:v>72.14</c:v>
                </c:pt>
                <c:pt idx="941">
                  <c:v>72.19</c:v>
                </c:pt>
                <c:pt idx="942">
                  <c:v>73.52</c:v>
                </c:pt>
                <c:pt idx="943">
                  <c:v>73.41</c:v>
                </c:pt>
                <c:pt idx="944">
                  <c:v>74.489999999999995</c:v>
                </c:pt>
                <c:pt idx="945">
                  <c:v>73.91</c:v>
                </c:pt>
                <c:pt idx="946">
                  <c:v>73.19</c:v>
                </c:pt>
                <c:pt idx="947">
                  <c:v>73.39</c:v>
                </c:pt>
                <c:pt idx="948">
                  <c:v>72.88</c:v>
                </c:pt>
                <c:pt idx="949">
                  <c:v>72.94</c:v>
                </c:pt>
                <c:pt idx="950">
                  <c:v>72.63</c:v>
                </c:pt>
                <c:pt idx="951">
                  <c:v>73.58</c:v>
                </c:pt>
                <c:pt idx="952">
                  <c:v>73.260000000000005</c:v>
                </c:pt>
                <c:pt idx="953">
                  <c:v>74.17</c:v>
                </c:pt>
                <c:pt idx="954">
                  <c:v>74.39</c:v>
                </c:pt>
                <c:pt idx="955">
                  <c:v>74.64</c:v>
                </c:pt>
                <c:pt idx="956">
                  <c:v>75.930000000000007</c:v>
                </c:pt>
                <c:pt idx="957">
                  <c:v>76.510000000000005</c:v>
                </c:pt>
                <c:pt idx="958">
                  <c:v>76.3</c:v>
                </c:pt>
                <c:pt idx="959">
                  <c:v>77.05</c:v>
                </c:pt>
                <c:pt idx="960">
                  <c:v>76.16</c:v>
                </c:pt>
                <c:pt idx="961">
                  <c:v>76.92</c:v>
                </c:pt>
                <c:pt idx="962">
                  <c:v>79.760000000000005</c:v>
                </c:pt>
                <c:pt idx="963">
                  <c:v>81.010000000000005</c:v>
                </c:pt>
                <c:pt idx="964">
                  <c:v>79.92</c:v>
                </c:pt>
                <c:pt idx="965">
                  <c:v>82.03</c:v>
                </c:pt>
                <c:pt idx="966">
                  <c:v>81.290000000000006</c:v>
                </c:pt>
                <c:pt idx="967">
                  <c:v>80.790000000000006</c:v>
                </c:pt>
                <c:pt idx="968">
                  <c:v>80.150000000000006</c:v>
                </c:pt>
                <c:pt idx="969">
                  <c:v>79.290000000000006</c:v>
                </c:pt>
                <c:pt idx="970">
                  <c:v>79</c:v>
                </c:pt>
                <c:pt idx="971">
                  <c:v>78.290000000000006</c:v>
                </c:pt>
                <c:pt idx="972">
                  <c:v>78.5</c:v>
                </c:pt>
                <c:pt idx="973">
                  <c:v>77.08</c:v>
                </c:pt>
                <c:pt idx="974">
                  <c:v>77.489999999999995</c:v>
                </c:pt>
                <c:pt idx="975">
                  <c:v>76.58</c:v>
                </c:pt>
                <c:pt idx="976">
                  <c:v>76.87</c:v>
                </c:pt>
                <c:pt idx="977">
                  <c:v>76.760000000000005</c:v>
                </c:pt>
                <c:pt idx="978">
                  <c:v>75.959999999999994</c:v>
                </c:pt>
                <c:pt idx="979">
                  <c:v>76.2</c:v>
                </c:pt>
                <c:pt idx="980">
                  <c:v>74.61</c:v>
                </c:pt>
                <c:pt idx="981">
                  <c:v>74.290000000000006</c:v>
                </c:pt>
                <c:pt idx="982">
                  <c:v>74.66</c:v>
                </c:pt>
                <c:pt idx="983">
                  <c:v>75.87</c:v>
                </c:pt>
                <c:pt idx="984">
                  <c:v>77</c:v>
                </c:pt>
                <c:pt idx="985">
                  <c:v>75.180000000000007</c:v>
                </c:pt>
                <c:pt idx="986">
                  <c:v>75.02</c:v>
                </c:pt>
                <c:pt idx="987">
                  <c:v>74.739999999999995</c:v>
                </c:pt>
                <c:pt idx="988">
                  <c:v>75.22</c:v>
                </c:pt>
                <c:pt idx="989">
                  <c:v>75.84</c:v>
                </c:pt>
                <c:pt idx="990">
                  <c:v>76.040000000000006</c:v>
                </c:pt>
                <c:pt idx="991">
                  <c:v>76.48</c:v>
                </c:pt>
                <c:pt idx="992">
                  <c:v>74.430000000000007</c:v>
                </c:pt>
                <c:pt idx="993">
                  <c:v>74.78</c:v>
                </c:pt>
                <c:pt idx="994">
                  <c:v>73.02</c:v>
                </c:pt>
                <c:pt idx="995">
                  <c:v>72.53</c:v>
                </c:pt>
                <c:pt idx="996">
                  <c:v>74.040000000000006</c:v>
                </c:pt>
                <c:pt idx="997">
                  <c:v>73.180000000000007</c:v>
                </c:pt>
                <c:pt idx="998">
                  <c:v>71.62</c:v>
                </c:pt>
                <c:pt idx="999">
                  <c:v>71.040000000000006</c:v>
                </c:pt>
                <c:pt idx="1000">
                  <c:v>69.3</c:v>
                </c:pt>
                <c:pt idx="1001">
                  <c:v>69.459999999999994</c:v>
                </c:pt>
                <c:pt idx="1002">
                  <c:v>70.36</c:v>
                </c:pt>
                <c:pt idx="1003">
                  <c:v>69.28</c:v>
                </c:pt>
                <c:pt idx="1004">
                  <c:v>69.56</c:v>
                </c:pt>
                <c:pt idx="1005">
                  <c:v>70.95</c:v>
                </c:pt>
                <c:pt idx="1006">
                  <c:v>69.88</c:v>
                </c:pt>
                <c:pt idx="1007">
                  <c:v>70.58</c:v>
                </c:pt>
                <c:pt idx="1008">
                  <c:v>71.069999999999993</c:v>
                </c:pt>
                <c:pt idx="1009">
                  <c:v>70.56</c:v>
                </c:pt>
                <c:pt idx="1010">
                  <c:v>70.78</c:v>
                </c:pt>
                <c:pt idx="1011">
                  <c:v>72</c:v>
                </c:pt>
                <c:pt idx="1012">
                  <c:v>72.16</c:v>
                </c:pt>
                <c:pt idx="1013">
                  <c:v>73</c:v>
                </c:pt>
                <c:pt idx="1014">
                  <c:v>73.02</c:v>
                </c:pt>
                <c:pt idx="1015">
                  <c:v>73.790000000000006</c:v>
                </c:pt>
                <c:pt idx="1016">
                  <c:v>74.03</c:v>
                </c:pt>
                <c:pt idx="1017">
                  <c:v>73.63</c:v>
                </c:pt>
                <c:pt idx="1018">
                  <c:v>74.739999999999995</c:v>
                </c:pt>
                <c:pt idx="1019">
                  <c:v>74.489999999999995</c:v>
                </c:pt>
                <c:pt idx="1020">
                  <c:v>74.95</c:v>
                </c:pt>
                <c:pt idx="1021">
                  <c:v>70.14</c:v>
                </c:pt>
                <c:pt idx="1022">
                  <c:v>65.58</c:v>
                </c:pt>
                <c:pt idx="1023">
                  <c:v>64.209999999999994</c:v>
                </c:pt>
                <c:pt idx="1024">
                  <c:v>62.82</c:v>
                </c:pt>
                <c:pt idx="1025">
                  <c:v>65.48</c:v>
                </c:pt>
                <c:pt idx="1026">
                  <c:v>63.33</c:v>
                </c:pt>
                <c:pt idx="1027">
                  <c:v>64.760000000000005</c:v>
                </c:pt>
                <c:pt idx="1028">
                  <c:v>64.88</c:v>
                </c:pt>
                <c:pt idx="1029">
                  <c:v>64.67</c:v>
                </c:pt>
                <c:pt idx="1030">
                  <c:v>65.849999999999994</c:v>
                </c:pt>
                <c:pt idx="1031">
                  <c:v>67.959999999999994</c:v>
                </c:pt>
                <c:pt idx="1032">
                  <c:v>66.260000000000005</c:v>
                </c:pt>
                <c:pt idx="1033">
                  <c:v>67.44</c:v>
                </c:pt>
                <c:pt idx="1034">
                  <c:v>66.12</c:v>
                </c:pt>
                <c:pt idx="1035">
                  <c:v>66.55</c:v>
                </c:pt>
                <c:pt idx="1036">
                  <c:v>66.87</c:v>
                </c:pt>
                <c:pt idx="1037">
                  <c:v>65.86</c:v>
                </c:pt>
                <c:pt idx="1038">
                  <c:v>64.25</c:v>
                </c:pt>
                <c:pt idx="1039">
                  <c:v>63.12</c:v>
                </c:pt>
                <c:pt idx="1040">
                  <c:v>62.13</c:v>
                </c:pt>
                <c:pt idx="1041">
                  <c:v>61.29</c:v>
                </c:pt>
                <c:pt idx="1042">
                  <c:v>60.23</c:v>
                </c:pt>
                <c:pt idx="1043">
                  <c:v>62.15</c:v>
                </c:pt>
                <c:pt idx="1044">
                  <c:v>61.12</c:v>
                </c:pt>
                <c:pt idx="1045">
                  <c:v>62.84</c:v>
                </c:pt>
                <c:pt idx="1046">
                  <c:v>63.91</c:v>
                </c:pt>
                <c:pt idx="1047">
                  <c:v>64.959999999999994</c:v>
                </c:pt>
                <c:pt idx="1048">
                  <c:v>66.63</c:v>
                </c:pt>
                <c:pt idx="1049">
                  <c:v>66.09</c:v>
                </c:pt>
                <c:pt idx="1050">
                  <c:v>64.53</c:v>
                </c:pt>
                <c:pt idx="1051">
                  <c:v>65.41</c:v>
                </c:pt>
                <c:pt idx="1052">
                  <c:v>65.540000000000006</c:v>
                </c:pt>
                <c:pt idx="1053">
                  <c:v>65.38</c:v>
                </c:pt>
                <c:pt idx="1054">
                  <c:v>64.91</c:v>
                </c:pt>
                <c:pt idx="1055">
                  <c:v>64.44</c:v>
                </c:pt>
                <c:pt idx="1056">
                  <c:v>64.78</c:v>
                </c:pt>
                <c:pt idx="1057">
                  <c:v>64.739999999999995</c:v>
                </c:pt>
                <c:pt idx="1058">
                  <c:v>64.09</c:v>
                </c:pt>
                <c:pt idx="1059">
                  <c:v>64.900000000000006</c:v>
                </c:pt>
                <c:pt idx="1060">
                  <c:v>64.150000000000006</c:v>
                </c:pt>
                <c:pt idx="1061">
                  <c:v>63.9</c:v>
                </c:pt>
                <c:pt idx="1062">
                  <c:v>64.63</c:v>
                </c:pt>
                <c:pt idx="1063">
                  <c:v>65.63</c:v>
                </c:pt>
                <c:pt idx="1064">
                  <c:v>64.86</c:v>
                </c:pt>
                <c:pt idx="1065">
                  <c:v>65.34</c:v>
                </c:pt>
                <c:pt idx="1066">
                  <c:v>66.47</c:v>
                </c:pt>
                <c:pt idx="1067">
                  <c:v>67.040000000000006</c:v>
                </c:pt>
                <c:pt idx="1068">
                  <c:v>66.87</c:v>
                </c:pt>
                <c:pt idx="1069">
                  <c:v>69.77</c:v>
                </c:pt>
                <c:pt idx="1070">
                  <c:v>69.36</c:v>
                </c:pt>
                <c:pt idx="1071">
                  <c:v>74.23</c:v>
                </c:pt>
                <c:pt idx="1072">
                  <c:v>73.23</c:v>
                </c:pt>
                <c:pt idx="1073">
                  <c:v>76.45</c:v>
                </c:pt>
                <c:pt idx="1074">
                  <c:v>76.7</c:v>
                </c:pt>
                <c:pt idx="1075">
                  <c:v>78.849999999999994</c:v>
                </c:pt>
                <c:pt idx="1076">
                  <c:v>77.010000000000005</c:v>
                </c:pt>
                <c:pt idx="1077">
                  <c:v>71.48</c:v>
                </c:pt>
                <c:pt idx="1078">
                  <c:v>67.14</c:v>
                </c:pt>
                <c:pt idx="1079">
                  <c:v>67.680000000000007</c:v>
                </c:pt>
                <c:pt idx="1080">
                  <c:v>67.73</c:v>
                </c:pt>
                <c:pt idx="1081">
                  <c:v>67.77</c:v>
                </c:pt>
                <c:pt idx="1082">
                  <c:v>67.61</c:v>
                </c:pt>
                <c:pt idx="1083">
                  <c:v>67.11</c:v>
                </c:pt>
                <c:pt idx="1084">
                  <c:v>69.11</c:v>
                </c:pt>
                <c:pt idx="1085">
                  <c:v>68.8</c:v>
                </c:pt>
                <c:pt idx="1086">
                  <c:v>68.3</c:v>
                </c:pt>
                <c:pt idx="1087">
                  <c:v>69.58</c:v>
                </c:pt>
                <c:pt idx="1088">
                  <c:v>70.150000000000006</c:v>
                </c:pt>
                <c:pt idx="1089">
                  <c:v>70.19</c:v>
                </c:pt>
                <c:pt idx="1090">
                  <c:v>68.64</c:v>
                </c:pt>
                <c:pt idx="1091">
                  <c:v>70.36</c:v>
                </c:pt>
                <c:pt idx="1092">
                  <c:v>69.209999999999994</c:v>
                </c:pt>
                <c:pt idx="1093">
                  <c:v>68.709999999999994</c:v>
                </c:pt>
                <c:pt idx="1094">
                  <c:v>68.52</c:v>
                </c:pt>
                <c:pt idx="1095">
                  <c:v>69.52</c:v>
                </c:pt>
                <c:pt idx="1096">
                  <c:v>69.28</c:v>
                </c:pt>
                <c:pt idx="1097">
                  <c:v>69.209999999999994</c:v>
                </c:pt>
                <c:pt idx="1098">
                  <c:v>68.59</c:v>
                </c:pt>
                <c:pt idx="1099">
                  <c:v>68.510000000000005</c:v>
                </c:pt>
                <c:pt idx="1100">
                  <c:v>69.180000000000007</c:v>
                </c:pt>
                <c:pt idx="1101">
                  <c:v>68.44</c:v>
                </c:pt>
                <c:pt idx="1102">
                  <c:v>70.040000000000006</c:v>
                </c:pt>
                <c:pt idx="1103">
                  <c:v>72.510000000000005</c:v>
                </c:pt>
                <c:pt idx="1104">
                  <c:v>73.239999999999995</c:v>
                </c:pt>
                <c:pt idx="1105">
                  <c:v>72.53</c:v>
                </c:pt>
                <c:pt idx="1106">
                  <c:v>69.67</c:v>
                </c:pt>
                <c:pt idx="1107">
                  <c:v>68.760000000000005</c:v>
                </c:pt>
                <c:pt idx="1108">
                  <c:v>67.64</c:v>
                </c:pt>
                <c:pt idx="1109">
                  <c:v>66.89</c:v>
                </c:pt>
                <c:pt idx="1110">
                  <c:v>66.430000000000007</c:v>
                </c:pt>
                <c:pt idx="1111">
                  <c:v>66.59</c:v>
                </c:pt>
                <c:pt idx="1112">
                  <c:v>66.63</c:v>
                </c:pt>
                <c:pt idx="1113">
                  <c:v>66.12</c:v>
                </c:pt>
                <c:pt idx="1114">
                  <c:v>65.63</c:v>
                </c:pt>
                <c:pt idx="1115">
                  <c:v>66.84</c:v>
                </c:pt>
                <c:pt idx="1116">
                  <c:v>65.849999999999994</c:v>
                </c:pt>
                <c:pt idx="1117">
                  <c:v>66.599999999999994</c:v>
                </c:pt>
                <c:pt idx="1118">
                  <c:v>65.790000000000006</c:v>
                </c:pt>
                <c:pt idx="1119">
                  <c:v>66.84</c:v>
                </c:pt>
                <c:pt idx="1120">
                  <c:v>67.67</c:v>
                </c:pt>
                <c:pt idx="1121">
                  <c:v>67.73</c:v>
                </c:pt>
                <c:pt idx="1122">
                  <c:v>68.8</c:v>
                </c:pt>
                <c:pt idx="1123">
                  <c:v>67.22</c:v>
                </c:pt>
                <c:pt idx="1124">
                  <c:v>68.05</c:v>
                </c:pt>
                <c:pt idx="1125">
                  <c:v>68.62</c:v>
                </c:pt>
                <c:pt idx="1126">
                  <c:v>68.12</c:v>
                </c:pt>
                <c:pt idx="1127">
                  <c:v>68.150000000000006</c:v>
                </c:pt>
                <c:pt idx="1128">
                  <c:v>69.14</c:v>
                </c:pt>
                <c:pt idx="1129">
                  <c:v>67.599999999999994</c:v>
                </c:pt>
                <c:pt idx="1130">
                  <c:v>66.989999999999995</c:v>
                </c:pt>
                <c:pt idx="1131">
                  <c:v>65.5</c:v>
                </c:pt>
                <c:pt idx="1132">
                  <c:v>66.02</c:v>
                </c:pt>
                <c:pt idx="1133">
                  <c:v>66.39</c:v>
                </c:pt>
                <c:pt idx="1134">
                  <c:v>67.489999999999995</c:v>
                </c:pt>
                <c:pt idx="1135">
                  <c:v>66.37</c:v>
                </c:pt>
                <c:pt idx="1136">
                  <c:v>66.989999999999995</c:v>
                </c:pt>
                <c:pt idx="1137">
                  <c:v>67.44</c:v>
                </c:pt>
                <c:pt idx="1138">
                  <c:v>68.47</c:v>
                </c:pt>
                <c:pt idx="1139">
                  <c:v>67.95</c:v>
                </c:pt>
                <c:pt idx="1140">
                  <c:v>67.44</c:v>
                </c:pt>
                <c:pt idx="1141">
                  <c:v>66.680000000000007</c:v>
                </c:pt>
                <c:pt idx="1142">
                  <c:v>66.569999999999993</c:v>
                </c:pt>
                <c:pt idx="1143">
                  <c:v>67.63</c:v>
                </c:pt>
                <c:pt idx="1144">
                  <c:v>69.31</c:v>
                </c:pt>
                <c:pt idx="1145">
                  <c:v>69.42</c:v>
                </c:pt>
                <c:pt idx="1146">
                  <c:v>70.13</c:v>
                </c:pt>
                <c:pt idx="1147">
                  <c:v>67.97</c:v>
                </c:pt>
                <c:pt idx="1148">
                  <c:v>67.02</c:v>
                </c:pt>
                <c:pt idx="1149">
                  <c:v>65.349999999999994</c:v>
                </c:pt>
                <c:pt idx="1150">
                  <c:v>64.11</c:v>
                </c:pt>
                <c:pt idx="1151">
                  <c:v>64.53</c:v>
                </c:pt>
                <c:pt idx="1152">
                  <c:v>65.47</c:v>
                </c:pt>
                <c:pt idx="1153">
                  <c:v>65.45</c:v>
                </c:pt>
                <c:pt idx="1154">
                  <c:v>66.25</c:v>
                </c:pt>
                <c:pt idx="1155">
                  <c:v>65.22</c:v>
                </c:pt>
                <c:pt idx="1156">
                  <c:v>62.73</c:v>
                </c:pt>
                <c:pt idx="1157">
                  <c:v>63.32</c:v>
                </c:pt>
                <c:pt idx="1158">
                  <c:v>62.39</c:v>
                </c:pt>
                <c:pt idx="1159">
                  <c:v>61.91</c:v>
                </c:pt>
                <c:pt idx="1160">
                  <c:v>61.06</c:v>
                </c:pt>
                <c:pt idx="1161">
                  <c:v>61.29</c:v>
                </c:pt>
                <c:pt idx="1162">
                  <c:v>61.01</c:v>
                </c:pt>
                <c:pt idx="1163">
                  <c:v>61.32</c:v>
                </c:pt>
                <c:pt idx="1164">
                  <c:v>62.59</c:v>
                </c:pt>
                <c:pt idx="1165">
                  <c:v>65.989999999999995</c:v>
                </c:pt>
                <c:pt idx="1166">
                  <c:v>65.94</c:v>
                </c:pt>
                <c:pt idx="1167">
                  <c:v>65.62</c:v>
                </c:pt>
                <c:pt idx="1168">
                  <c:v>64.400000000000006</c:v>
                </c:pt>
                <c:pt idx="1169">
                  <c:v>64.92</c:v>
                </c:pt>
                <c:pt idx="1170">
                  <c:v>65</c:v>
                </c:pt>
                <c:pt idx="1171">
                  <c:v>65.069999999999993</c:v>
                </c:pt>
                <c:pt idx="1172">
                  <c:v>64.89</c:v>
                </c:pt>
                <c:pt idx="1173">
                  <c:v>64.44</c:v>
                </c:pt>
                <c:pt idx="1174">
                  <c:v>63.52</c:v>
                </c:pt>
                <c:pt idx="1175">
                  <c:v>63.38</c:v>
                </c:pt>
                <c:pt idx="1176">
                  <c:v>63.63</c:v>
                </c:pt>
                <c:pt idx="1177">
                  <c:v>64.06</c:v>
                </c:pt>
                <c:pt idx="1178">
                  <c:v>65.16</c:v>
                </c:pt>
                <c:pt idx="1179">
                  <c:v>62.71</c:v>
                </c:pt>
                <c:pt idx="1180">
                  <c:v>63.01</c:v>
                </c:pt>
                <c:pt idx="1181">
                  <c:v>64.39</c:v>
                </c:pt>
                <c:pt idx="1182">
                  <c:v>64.2</c:v>
                </c:pt>
                <c:pt idx="1183">
                  <c:v>64.89</c:v>
                </c:pt>
                <c:pt idx="1184">
                  <c:v>63.51</c:v>
                </c:pt>
                <c:pt idx="1185">
                  <c:v>63.38</c:v>
                </c:pt>
                <c:pt idx="1186">
                  <c:v>62.56</c:v>
                </c:pt>
                <c:pt idx="1187">
                  <c:v>63.37</c:v>
                </c:pt>
                <c:pt idx="1188">
                  <c:v>62.48</c:v>
                </c:pt>
                <c:pt idx="1189">
                  <c:v>63.13</c:v>
                </c:pt>
                <c:pt idx="1190">
                  <c:v>63.34</c:v>
                </c:pt>
                <c:pt idx="1191">
                  <c:v>63.2</c:v>
                </c:pt>
                <c:pt idx="1192">
                  <c:v>63.17</c:v>
                </c:pt>
                <c:pt idx="1193">
                  <c:v>62.45</c:v>
                </c:pt>
                <c:pt idx="1194">
                  <c:v>62.67</c:v>
                </c:pt>
                <c:pt idx="1195">
                  <c:v>63.26</c:v>
                </c:pt>
                <c:pt idx="1196">
                  <c:v>63.75</c:v>
                </c:pt>
                <c:pt idx="1197">
                  <c:v>62.49</c:v>
                </c:pt>
                <c:pt idx="1198">
                  <c:v>61.94</c:v>
                </c:pt>
                <c:pt idx="1199">
                  <c:v>62.21</c:v>
                </c:pt>
                <c:pt idx="1200">
                  <c:v>61.28</c:v>
                </c:pt>
                <c:pt idx="1201">
                  <c:v>61.12</c:v>
                </c:pt>
                <c:pt idx="1202">
                  <c:v>60.56</c:v>
                </c:pt>
                <c:pt idx="1203">
                  <c:v>58.92</c:v>
                </c:pt>
                <c:pt idx="1204">
                  <c:v>59.68</c:v>
                </c:pt>
                <c:pt idx="1205">
                  <c:v>59.82</c:v>
                </c:pt>
                <c:pt idx="1206">
                  <c:v>60.47</c:v>
                </c:pt>
                <c:pt idx="1207">
                  <c:v>62.07</c:v>
                </c:pt>
                <c:pt idx="1208">
                  <c:v>62.38</c:v>
                </c:pt>
                <c:pt idx="1209">
                  <c:v>62.24</c:v>
                </c:pt>
                <c:pt idx="1210">
                  <c:v>60.64</c:v>
                </c:pt>
                <c:pt idx="1211">
                  <c:v>61.94</c:v>
                </c:pt>
                <c:pt idx="1212">
                  <c:v>61.92</c:v>
                </c:pt>
                <c:pt idx="1213">
                  <c:v>60.85</c:v>
                </c:pt>
                <c:pt idx="1214">
                  <c:v>60.75</c:v>
                </c:pt>
                <c:pt idx="1215">
                  <c:v>61.76</c:v>
                </c:pt>
                <c:pt idx="1216">
                  <c:v>60.7</c:v>
                </c:pt>
                <c:pt idx="1217">
                  <c:v>59.96</c:v>
                </c:pt>
                <c:pt idx="1218">
                  <c:v>61.99</c:v>
                </c:pt>
                <c:pt idx="1219">
                  <c:v>63.34</c:v>
                </c:pt>
                <c:pt idx="1220">
                  <c:v>63.87</c:v>
                </c:pt>
                <c:pt idx="1221">
                  <c:v>65.47</c:v>
                </c:pt>
                <c:pt idx="1222">
                  <c:v>66.52</c:v>
                </c:pt>
                <c:pt idx="1223">
                  <c:v>63.76</c:v>
                </c:pt>
                <c:pt idx="1224">
                  <c:v>64.13</c:v>
                </c:pt>
                <c:pt idx="1225">
                  <c:v>63.94</c:v>
                </c:pt>
                <c:pt idx="1226">
                  <c:v>64.92</c:v>
                </c:pt>
                <c:pt idx="1227">
                  <c:v>65.239999999999995</c:v>
                </c:pt>
                <c:pt idx="1228">
                  <c:v>64.06</c:v>
                </c:pt>
                <c:pt idx="1229">
                  <c:v>65.88</c:v>
                </c:pt>
                <c:pt idx="1230">
                  <c:v>65.59</c:v>
                </c:pt>
                <c:pt idx="1231">
                  <c:v>67.569999999999993</c:v>
                </c:pt>
                <c:pt idx="1232">
                  <c:v>68.400000000000006</c:v>
                </c:pt>
                <c:pt idx="1233">
                  <c:v>70.709999999999994</c:v>
                </c:pt>
                <c:pt idx="1234">
                  <c:v>70.69</c:v>
                </c:pt>
                <c:pt idx="1235">
                  <c:v>66.3</c:v>
                </c:pt>
                <c:pt idx="1236">
                  <c:v>67.33</c:v>
                </c:pt>
                <c:pt idx="1237">
                  <c:v>69.459999999999994</c:v>
                </c:pt>
                <c:pt idx="1238">
                  <c:v>67.55</c:v>
                </c:pt>
                <c:pt idx="1239">
                  <c:v>68.05</c:v>
                </c:pt>
                <c:pt idx="1240">
                  <c:v>69.040000000000006</c:v>
                </c:pt>
                <c:pt idx="1241">
                  <c:v>68.8</c:v>
                </c:pt>
                <c:pt idx="1242">
                  <c:v>69.400000000000006</c:v>
                </c:pt>
                <c:pt idx="1243">
                  <c:v>67.52</c:v>
                </c:pt>
                <c:pt idx="1244">
                  <c:v>67.75</c:v>
                </c:pt>
                <c:pt idx="1245">
                  <c:v>68.650000000000006</c:v>
                </c:pt>
                <c:pt idx="1246">
                  <c:v>67.42</c:v>
                </c:pt>
                <c:pt idx="1247">
                  <c:v>70.349999999999994</c:v>
                </c:pt>
                <c:pt idx="1248">
                  <c:v>71.66</c:v>
                </c:pt>
                <c:pt idx="1249">
                  <c:v>71.760000000000005</c:v>
                </c:pt>
                <c:pt idx="1250">
                  <c:v>71.489999999999995</c:v>
                </c:pt>
                <c:pt idx="1251">
                  <c:v>70.77</c:v>
                </c:pt>
                <c:pt idx="1252">
                  <c:v>70.849999999999994</c:v>
                </c:pt>
                <c:pt idx="1253">
                  <c:v>70.75</c:v>
                </c:pt>
                <c:pt idx="1254">
                  <c:v>72.48</c:v>
                </c:pt>
                <c:pt idx="1255">
                  <c:v>77.739999999999995</c:v>
                </c:pt>
                <c:pt idx="1256">
                  <c:v>81.400000000000006</c:v>
                </c:pt>
                <c:pt idx="1257">
                  <c:v>81.400000000000006</c:v>
                </c:pt>
                <c:pt idx="1258">
                  <c:v>85.41</c:v>
                </c:pt>
                <c:pt idx="1259">
                  <c:v>92.69</c:v>
                </c:pt>
                <c:pt idx="1260">
                  <c:v>98.96</c:v>
                </c:pt>
                <c:pt idx="1261">
                  <c:v>87.8</c:v>
                </c:pt>
                <c:pt idx="1262">
                  <c:v>91.98</c:v>
                </c:pt>
                <c:pt idx="1263">
                  <c:v>100.46</c:v>
                </c:pt>
                <c:pt idx="1264">
                  <c:v>103.14</c:v>
                </c:pt>
                <c:pt idx="1265">
                  <c:v>100.21</c:v>
                </c:pt>
                <c:pt idx="1266">
                  <c:v>103.42</c:v>
                </c:pt>
                <c:pt idx="1267">
                  <c:v>107.38</c:v>
                </c:pt>
                <c:pt idx="1268">
                  <c:v>108.65</c:v>
                </c:pt>
                <c:pt idx="1269">
                  <c:v>112.19</c:v>
                </c:pt>
                <c:pt idx="1270">
                  <c:v>99.94</c:v>
                </c:pt>
                <c:pt idx="1271">
                  <c:v>104.49</c:v>
                </c:pt>
                <c:pt idx="1272">
                  <c:v>102.22</c:v>
                </c:pt>
                <c:pt idx="1273">
                  <c:v>108.01</c:v>
                </c:pt>
                <c:pt idx="1274">
                  <c:v>112.57</c:v>
                </c:pt>
                <c:pt idx="1275">
                  <c:v>112.78</c:v>
                </c:pt>
                <c:pt idx="1276">
                  <c:v>118.35</c:v>
                </c:pt>
                <c:pt idx="1277">
                  <c:v>101.16</c:v>
                </c:pt>
                <c:pt idx="1278">
                  <c:v>109.03</c:v>
                </c:pt>
                <c:pt idx="1279">
                  <c:v>109.77</c:v>
                </c:pt>
                <c:pt idx="1280">
                  <c:v>109.27</c:v>
                </c:pt>
                <c:pt idx="1281">
                  <c:v>94.75</c:v>
                </c:pt>
                <c:pt idx="1282">
                  <c:v>95.92</c:v>
                </c:pt>
                <c:pt idx="1283">
                  <c:v>95.2</c:v>
                </c:pt>
                <c:pt idx="1284">
                  <c:v>99.36</c:v>
                </c:pt>
                <c:pt idx="1285">
                  <c:v>94.79</c:v>
                </c:pt>
                <c:pt idx="1286">
                  <c:v>94.93</c:v>
                </c:pt>
                <c:pt idx="1287">
                  <c:v>99.39</c:v>
                </c:pt>
                <c:pt idx="1288">
                  <c:v>90.38</c:v>
                </c:pt>
                <c:pt idx="1289">
                  <c:v>95.48</c:v>
                </c:pt>
                <c:pt idx="1290">
                  <c:v>98.48</c:v>
                </c:pt>
                <c:pt idx="1291">
                  <c:v>99.19</c:v>
                </c:pt>
              </c:numCache>
            </c:numRef>
          </c:val>
          <c:smooth val="0"/>
          <c:extLst>
            <c:ext xmlns:c16="http://schemas.microsoft.com/office/drawing/2014/chart" uri="{C3380CC4-5D6E-409C-BE32-E72D297353CC}">
              <c16:uniqueId val="{00000000-FE0D-4299-AC5C-1E0625FD4CAD}"/>
            </c:ext>
          </c:extLst>
        </c:ser>
        <c:dLbls>
          <c:showLegendKey val="0"/>
          <c:showVal val="0"/>
          <c:showCatName val="0"/>
          <c:showSerName val="0"/>
          <c:showPercent val="0"/>
          <c:showBubbleSize val="0"/>
        </c:dLbls>
        <c:smooth val="0"/>
        <c:axId val="463435184"/>
        <c:axId val="463439504"/>
      </c:lineChart>
      <c:dateAx>
        <c:axId val="463435184"/>
        <c:scaling>
          <c:orientation val="minMax"/>
        </c:scaling>
        <c:delete val="0"/>
        <c:axPos val="b"/>
        <c:numFmt formatCode="dd/m/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463439504"/>
        <c:crosses val="autoZero"/>
        <c:auto val="1"/>
        <c:lblOffset val="100"/>
        <c:baseTimeUnit val="days"/>
      </c:dateAx>
      <c:valAx>
        <c:axId val="463439504"/>
        <c:scaling>
          <c:orientation val="minMax"/>
          <c:min val="50"/>
        </c:scaling>
        <c:delete val="0"/>
        <c:axPos val="l"/>
        <c:title>
          <c:tx>
            <c:rich>
              <a:bodyPr rot="-5400000" spcFirstLastPara="1" vertOverflow="ellipsis" vert="horz" wrap="square" anchor="ctr" anchorCtr="1"/>
              <a:lstStyle/>
              <a:p>
                <a:pPr>
                  <a:defRPr sz="900" b="0" i="0" u="none" strike="noStrike" kern="1200" baseline="0">
                    <a:solidFill>
                      <a:schemeClr val="bg1"/>
                    </a:solidFill>
                    <a:latin typeface="+mn-lt"/>
                    <a:ea typeface="+mn-ea"/>
                    <a:cs typeface="+mn-cs"/>
                  </a:defRPr>
                </a:pPr>
                <a:r>
                  <a:rPr lang="en-US"/>
                  <a:t>USD/barrel</a:t>
                </a:r>
              </a:p>
            </c:rich>
          </c:tx>
          <c:overlay val="0"/>
          <c:spPr>
            <a:noFill/>
            <a:ln>
              <a:noFill/>
            </a:ln>
            <a:effectLst/>
          </c:spPr>
          <c:txPr>
            <a:bodyPr rot="-54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463435184"/>
        <c:crosses val="autoZero"/>
        <c:crossBetween val="between"/>
      </c:valAx>
      <c:spPr>
        <a:noFill/>
        <a:ln>
          <a:noFill/>
        </a:ln>
        <a:effectLst/>
      </c:spPr>
    </c:plotArea>
    <c:plotVisOnly val="1"/>
    <c:dispBlanksAs val="gap"/>
    <c:showDLblsOverMax val="0"/>
  </c:chart>
  <c:spPr>
    <a:noFill/>
    <a:ln>
      <a:noFill/>
    </a:ln>
    <a:effectLst/>
  </c:spPr>
  <c:txPr>
    <a:bodyPr/>
    <a:lstStyle/>
    <a:p>
      <a:pPr>
        <a:defRPr sz="900">
          <a:solidFill>
            <a:schemeClr val="bg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'Global Interest Rates'!$K$1</c:f>
              <c:strCache>
                <c:ptCount val="1"/>
                <c:pt idx="0">
                  <c:v>US Federal Funds Target Rate</c:v>
                </c:pt>
              </c:strCache>
            </c:strRef>
          </c:tx>
          <c:spPr>
            <a:ln w="28575" cap="rnd">
              <a:solidFill>
                <a:srgbClr val="1D5181"/>
              </a:solidFill>
              <a:round/>
            </a:ln>
            <a:effectLst/>
          </c:spPr>
          <c:marker>
            <c:symbol val="none"/>
          </c:marker>
          <c:cat>
            <c:numRef>
              <c:f>'Global Interest Rates'!$J$2:$J$25</c:f>
              <c:numCache>
                <c:formatCode>m/d/yyyy</c:formatCode>
                <c:ptCount val="24"/>
                <c:pt idx="0">
                  <c:v>45412</c:v>
                </c:pt>
                <c:pt idx="1">
                  <c:v>45443</c:v>
                </c:pt>
                <c:pt idx="2">
                  <c:v>45473</c:v>
                </c:pt>
                <c:pt idx="3">
                  <c:v>45504</c:v>
                </c:pt>
                <c:pt idx="4">
                  <c:v>45535</c:v>
                </c:pt>
                <c:pt idx="5">
                  <c:v>45565</c:v>
                </c:pt>
                <c:pt idx="6">
                  <c:v>45596</c:v>
                </c:pt>
                <c:pt idx="7">
                  <c:v>45626</c:v>
                </c:pt>
                <c:pt idx="8">
                  <c:v>45657</c:v>
                </c:pt>
                <c:pt idx="9">
                  <c:v>45688</c:v>
                </c:pt>
                <c:pt idx="10">
                  <c:v>45716</c:v>
                </c:pt>
                <c:pt idx="11">
                  <c:v>45747</c:v>
                </c:pt>
                <c:pt idx="12">
                  <c:v>45777</c:v>
                </c:pt>
                <c:pt idx="13">
                  <c:v>45808</c:v>
                </c:pt>
                <c:pt idx="14">
                  <c:v>45838</c:v>
                </c:pt>
                <c:pt idx="15">
                  <c:v>45869</c:v>
                </c:pt>
                <c:pt idx="16">
                  <c:v>45900</c:v>
                </c:pt>
                <c:pt idx="17">
                  <c:v>45930</c:v>
                </c:pt>
                <c:pt idx="18">
                  <c:v>45961</c:v>
                </c:pt>
                <c:pt idx="19">
                  <c:v>45991</c:v>
                </c:pt>
                <c:pt idx="20">
                  <c:v>46022</c:v>
                </c:pt>
                <c:pt idx="21">
                  <c:v>46053</c:v>
                </c:pt>
                <c:pt idx="22">
                  <c:v>46081</c:v>
                </c:pt>
                <c:pt idx="23">
                  <c:v>46112</c:v>
                </c:pt>
              </c:numCache>
            </c:numRef>
          </c:cat>
          <c:val>
            <c:numRef>
              <c:f>'Global Interest Rates'!$K$2:$K$25</c:f>
              <c:numCache>
                <c:formatCode>0.00%</c:formatCode>
                <c:ptCount val="24"/>
                <c:pt idx="0">
                  <c:v>5.5E-2</c:v>
                </c:pt>
                <c:pt idx="1">
                  <c:v>5.5E-2</c:v>
                </c:pt>
                <c:pt idx="2">
                  <c:v>5.5E-2</c:v>
                </c:pt>
                <c:pt idx="3">
                  <c:v>5.5E-2</c:v>
                </c:pt>
                <c:pt idx="4">
                  <c:v>5.5E-2</c:v>
                </c:pt>
                <c:pt idx="5">
                  <c:v>0.05</c:v>
                </c:pt>
                <c:pt idx="6">
                  <c:v>0.05</c:v>
                </c:pt>
                <c:pt idx="7">
                  <c:v>4.7500000000000001E-2</c:v>
                </c:pt>
                <c:pt idx="8">
                  <c:v>4.4999999999999998E-2</c:v>
                </c:pt>
                <c:pt idx="9">
                  <c:v>4.4999999999999998E-2</c:v>
                </c:pt>
                <c:pt idx="10">
                  <c:v>4.4999999999999998E-2</c:v>
                </c:pt>
                <c:pt idx="11">
                  <c:v>4.4999999999999998E-2</c:v>
                </c:pt>
                <c:pt idx="12">
                  <c:v>4.4999999999999998E-2</c:v>
                </c:pt>
                <c:pt idx="13">
                  <c:v>4.4999999999999998E-2</c:v>
                </c:pt>
                <c:pt idx="14">
                  <c:v>4.4999999999999998E-2</c:v>
                </c:pt>
                <c:pt idx="15">
                  <c:v>4.4999999999999998E-2</c:v>
                </c:pt>
                <c:pt idx="16">
                  <c:v>4.4999999999999998E-2</c:v>
                </c:pt>
                <c:pt idx="17">
                  <c:v>4.2500000000000003E-2</c:v>
                </c:pt>
                <c:pt idx="18">
                  <c:v>0.04</c:v>
                </c:pt>
                <c:pt idx="19">
                  <c:v>0.04</c:v>
                </c:pt>
                <c:pt idx="20">
                  <c:v>3.7499999999999999E-2</c:v>
                </c:pt>
                <c:pt idx="21">
                  <c:v>3.7499999999999999E-2</c:v>
                </c:pt>
                <c:pt idx="22">
                  <c:v>3.7499999999999999E-2</c:v>
                </c:pt>
                <c:pt idx="23">
                  <c:v>3.7499999999999999E-2</c:v>
                </c:pt>
              </c:numCache>
            </c:numRef>
          </c:val>
          <c:smooth val="0"/>
          <c:extLst>
            <c:ext xmlns:c16="http://schemas.microsoft.com/office/drawing/2014/chart" uri="{C3380CC4-5D6E-409C-BE32-E72D297353CC}">
              <c16:uniqueId val="{00000000-B770-4F67-A538-A590D578B4A9}"/>
            </c:ext>
          </c:extLst>
        </c:ser>
        <c:ser>
          <c:idx val="1"/>
          <c:order val="1"/>
          <c:tx>
            <c:strRef>
              <c:f>'Global Interest Rates'!$L$1</c:f>
              <c:strCache>
                <c:ptCount val="1"/>
                <c:pt idx="0">
                  <c:v>UK Bank Rate</c:v>
                </c:pt>
              </c:strCache>
            </c:strRef>
          </c:tx>
          <c:spPr>
            <a:ln w="28575" cap="rnd">
              <a:solidFill>
                <a:schemeClr val="tx2">
                  <a:lumMod val="25000"/>
                  <a:lumOff val="75000"/>
                </a:schemeClr>
              </a:solidFill>
              <a:round/>
            </a:ln>
            <a:effectLst/>
          </c:spPr>
          <c:marker>
            <c:symbol val="none"/>
          </c:marker>
          <c:cat>
            <c:numRef>
              <c:f>'Global Interest Rates'!$J$2:$J$25</c:f>
              <c:numCache>
                <c:formatCode>m/d/yyyy</c:formatCode>
                <c:ptCount val="24"/>
                <c:pt idx="0">
                  <c:v>45412</c:v>
                </c:pt>
                <c:pt idx="1">
                  <c:v>45443</c:v>
                </c:pt>
                <c:pt idx="2">
                  <c:v>45473</c:v>
                </c:pt>
                <c:pt idx="3">
                  <c:v>45504</c:v>
                </c:pt>
                <c:pt idx="4">
                  <c:v>45535</c:v>
                </c:pt>
                <c:pt idx="5">
                  <c:v>45565</c:v>
                </c:pt>
                <c:pt idx="6">
                  <c:v>45596</c:v>
                </c:pt>
                <c:pt idx="7">
                  <c:v>45626</c:v>
                </c:pt>
                <c:pt idx="8">
                  <c:v>45657</c:v>
                </c:pt>
                <c:pt idx="9">
                  <c:v>45688</c:v>
                </c:pt>
                <c:pt idx="10">
                  <c:v>45716</c:v>
                </c:pt>
                <c:pt idx="11">
                  <c:v>45747</c:v>
                </c:pt>
                <c:pt idx="12">
                  <c:v>45777</c:v>
                </c:pt>
                <c:pt idx="13">
                  <c:v>45808</c:v>
                </c:pt>
                <c:pt idx="14">
                  <c:v>45838</c:v>
                </c:pt>
                <c:pt idx="15">
                  <c:v>45869</c:v>
                </c:pt>
                <c:pt idx="16">
                  <c:v>45900</c:v>
                </c:pt>
                <c:pt idx="17">
                  <c:v>45930</c:v>
                </c:pt>
                <c:pt idx="18">
                  <c:v>45961</c:v>
                </c:pt>
                <c:pt idx="19">
                  <c:v>45991</c:v>
                </c:pt>
                <c:pt idx="20">
                  <c:v>46022</c:v>
                </c:pt>
                <c:pt idx="21">
                  <c:v>46053</c:v>
                </c:pt>
                <c:pt idx="22">
                  <c:v>46081</c:v>
                </c:pt>
                <c:pt idx="23">
                  <c:v>46112</c:v>
                </c:pt>
              </c:numCache>
            </c:numRef>
          </c:cat>
          <c:val>
            <c:numRef>
              <c:f>'Global Interest Rates'!$L$2:$L$25</c:f>
              <c:numCache>
                <c:formatCode>0.00%</c:formatCode>
                <c:ptCount val="24"/>
                <c:pt idx="0">
                  <c:v>5.2499999999999998E-2</c:v>
                </c:pt>
                <c:pt idx="1">
                  <c:v>5.2499999999999998E-2</c:v>
                </c:pt>
                <c:pt idx="2">
                  <c:v>5.2499999999999998E-2</c:v>
                </c:pt>
                <c:pt idx="3">
                  <c:v>5.2499999999999998E-2</c:v>
                </c:pt>
                <c:pt idx="4">
                  <c:v>0.05</c:v>
                </c:pt>
                <c:pt idx="5">
                  <c:v>0.05</c:v>
                </c:pt>
                <c:pt idx="6">
                  <c:v>0.05</c:v>
                </c:pt>
                <c:pt idx="7">
                  <c:v>4.7500000000000001E-2</c:v>
                </c:pt>
                <c:pt idx="8">
                  <c:v>4.7500000000000001E-2</c:v>
                </c:pt>
                <c:pt idx="9">
                  <c:v>4.7500000000000001E-2</c:v>
                </c:pt>
                <c:pt idx="10">
                  <c:v>4.4999999999999998E-2</c:v>
                </c:pt>
                <c:pt idx="11">
                  <c:v>4.4999999999999998E-2</c:v>
                </c:pt>
                <c:pt idx="12">
                  <c:v>4.4999999999999998E-2</c:v>
                </c:pt>
                <c:pt idx="13">
                  <c:v>4.2500000000000003E-2</c:v>
                </c:pt>
                <c:pt idx="14">
                  <c:v>4.2500000000000003E-2</c:v>
                </c:pt>
                <c:pt idx="15">
                  <c:v>4.2500000000000003E-2</c:v>
                </c:pt>
                <c:pt idx="16">
                  <c:v>0.04</c:v>
                </c:pt>
                <c:pt idx="17">
                  <c:v>0.04</c:v>
                </c:pt>
                <c:pt idx="18">
                  <c:v>0.04</c:v>
                </c:pt>
                <c:pt idx="19">
                  <c:v>0.04</c:v>
                </c:pt>
                <c:pt idx="20">
                  <c:v>3.7499999999999999E-2</c:v>
                </c:pt>
                <c:pt idx="21">
                  <c:v>3.7499999999999999E-2</c:v>
                </c:pt>
                <c:pt idx="22">
                  <c:v>3.7499999999999999E-2</c:v>
                </c:pt>
                <c:pt idx="23">
                  <c:v>3.7499999999999999E-2</c:v>
                </c:pt>
              </c:numCache>
            </c:numRef>
          </c:val>
          <c:smooth val="0"/>
          <c:extLst>
            <c:ext xmlns:c16="http://schemas.microsoft.com/office/drawing/2014/chart" uri="{C3380CC4-5D6E-409C-BE32-E72D297353CC}">
              <c16:uniqueId val="{00000001-B770-4F67-A538-A590D578B4A9}"/>
            </c:ext>
          </c:extLst>
        </c:ser>
        <c:ser>
          <c:idx val="2"/>
          <c:order val="2"/>
          <c:tx>
            <c:strRef>
              <c:f>'Global Interest Rates'!$M$1</c:f>
              <c:strCache>
                <c:ptCount val="1"/>
                <c:pt idx="0">
                  <c:v>Eurozone Deposit Rate</c:v>
                </c:pt>
              </c:strCache>
            </c:strRef>
          </c:tx>
          <c:spPr>
            <a:ln w="28575" cap="rnd">
              <a:solidFill>
                <a:srgbClr val="FFC000"/>
              </a:solidFill>
              <a:round/>
            </a:ln>
            <a:effectLst/>
          </c:spPr>
          <c:marker>
            <c:symbol val="none"/>
          </c:marker>
          <c:cat>
            <c:numRef>
              <c:f>'Global Interest Rates'!$J$2:$J$25</c:f>
              <c:numCache>
                <c:formatCode>m/d/yyyy</c:formatCode>
                <c:ptCount val="24"/>
                <c:pt idx="0">
                  <c:v>45412</c:v>
                </c:pt>
                <c:pt idx="1">
                  <c:v>45443</c:v>
                </c:pt>
                <c:pt idx="2">
                  <c:v>45473</c:v>
                </c:pt>
                <c:pt idx="3">
                  <c:v>45504</c:v>
                </c:pt>
                <c:pt idx="4">
                  <c:v>45535</c:v>
                </c:pt>
                <c:pt idx="5">
                  <c:v>45565</c:v>
                </c:pt>
                <c:pt idx="6">
                  <c:v>45596</c:v>
                </c:pt>
                <c:pt idx="7">
                  <c:v>45626</c:v>
                </c:pt>
                <c:pt idx="8">
                  <c:v>45657</c:v>
                </c:pt>
                <c:pt idx="9">
                  <c:v>45688</c:v>
                </c:pt>
                <c:pt idx="10">
                  <c:v>45716</c:v>
                </c:pt>
                <c:pt idx="11">
                  <c:v>45747</c:v>
                </c:pt>
                <c:pt idx="12">
                  <c:v>45777</c:v>
                </c:pt>
                <c:pt idx="13">
                  <c:v>45808</c:v>
                </c:pt>
                <c:pt idx="14">
                  <c:v>45838</c:v>
                </c:pt>
                <c:pt idx="15">
                  <c:v>45869</c:v>
                </c:pt>
                <c:pt idx="16">
                  <c:v>45900</c:v>
                </c:pt>
                <c:pt idx="17">
                  <c:v>45930</c:v>
                </c:pt>
                <c:pt idx="18">
                  <c:v>45961</c:v>
                </c:pt>
                <c:pt idx="19">
                  <c:v>45991</c:v>
                </c:pt>
                <c:pt idx="20">
                  <c:v>46022</c:v>
                </c:pt>
                <c:pt idx="21">
                  <c:v>46053</c:v>
                </c:pt>
                <c:pt idx="22">
                  <c:v>46081</c:v>
                </c:pt>
                <c:pt idx="23">
                  <c:v>46112</c:v>
                </c:pt>
              </c:numCache>
            </c:numRef>
          </c:cat>
          <c:val>
            <c:numRef>
              <c:f>'Global Interest Rates'!$M$2:$M$25</c:f>
              <c:numCache>
                <c:formatCode>0.00%</c:formatCode>
                <c:ptCount val="24"/>
                <c:pt idx="0">
                  <c:v>0.04</c:v>
                </c:pt>
                <c:pt idx="1">
                  <c:v>0.04</c:v>
                </c:pt>
                <c:pt idx="2">
                  <c:v>3.7499999999999999E-2</c:v>
                </c:pt>
                <c:pt idx="3">
                  <c:v>3.7499999999999999E-2</c:v>
                </c:pt>
                <c:pt idx="4">
                  <c:v>3.7499999999999999E-2</c:v>
                </c:pt>
                <c:pt idx="5">
                  <c:v>3.5000000000000003E-2</c:v>
                </c:pt>
                <c:pt idx="6">
                  <c:v>3.5000000000000003E-2</c:v>
                </c:pt>
                <c:pt idx="7">
                  <c:v>3.2500000000000001E-2</c:v>
                </c:pt>
                <c:pt idx="8">
                  <c:v>0.03</c:v>
                </c:pt>
                <c:pt idx="9">
                  <c:v>0.03</c:v>
                </c:pt>
                <c:pt idx="10">
                  <c:v>2.75E-2</c:v>
                </c:pt>
                <c:pt idx="11">
                  <c:v>2.5000000000000001E-2</c:v>
                </c:pt>
                <c:pt idx="12">
                  <c:v>2.5000000000000001E-2</c:v>
                </c:pt>
                <c:pt idx="13">
                  <c:v>2.2499999999999999E-2</c:v>
                </c:pt>
                <c:pt idx="14">
                  <c:v>0.02</c:v>
                </c:pt>
                <c:pt idx="15">
                  <c:v>0.02</c:v>
                </c:pt>
                <c:pt idx="16">
                  <c:v>0.02</c:v>
                </c:pt>
                <c:pt idx="17">
                  <c:v>0.02</c:v>
                </c:pt>
                <c:pt idx="18">
                  <c:v>0.02</c:v>
                </c:pt>
                <c:pt idx="19">
                  <c:v>0.02</c:v>
                </c:pt>
                <c:pt idx="20">
                  <c:v>0.02</c:v>
                </c:pt>
                <c:pt idx="21">
                  <c:v>0.02</c:v>
                </c:pt>
                <c:pt idx="22">
                  <c:v>0.02</c:v>
                </c:pt>
                <c:pt idx="23">
                  <c:v>0.02</c:v>
                </c:pt>
              </c:numCache>
            </c:numRef>
          </c:val>
          <c:smooth val="0"/>
          <c:extLst>
            <c:ext xmlns:c16="http://schemas.microsoft.com/office/drawing/2014/chart" uri="{C3380CC4-5D6E-409C-BE32-E72D297353CC}">
              <c16:uniqueId val="{00000002-B770-4F67-A538-A590D578B4A9}"/>
            </c:ext>
          </c:extLst>
        </c:ser>
        <c:ser>
          <c:idx val="3"/>
          <c:order val="3"/>
          <c:tx>
            <c:strRef>
              <c:f>'Global Interest Rates'!$N$1</c:f>
              <c:strCache>
                <c:ptCount val="1"/>
                <c:pt idx="0">
                  <c:v>Eurozone Main Refinancing Rate</c:v>
                </c:pt>
              </c:strCache>
            </c:strRef>
          </c:tx>
          <c:spPr>
            <a:ln w="28575" cap="rnd">
              <a:solidFill>
                <a:schemeClr val="accent2"/>
              </a:solidFill>
              <a:round/>
            </a:ln>
            <a:effectLst/>
          </c:spPr>
          <c:marker>
            <c:symbol val="none"/>
          </c:marker>
          <c:cat>
            <c:numRef>
              <c:f>'Global Interest Rates'!$J$2:$J$25</c:f>
              <c:numCache>
                <c:formatCode>m/d/yyyy</c:formatCode>
                <c:ptCount val="24"/>
                <c:pt idx="0">
                  <c:v>45412</c:v>
                </c:pt>
                <c:pt idx="1">
                  <c:v>45443</c:v>
                </c:pt>
                <c:pt idx="2">
                  <c:v>45473</c:v>
                </c:pt>
                <c:pt idx="3">
                  <c:v>45504</c:v>
                </c:pt>
                <c:pt idx="4">
                  <c:v>45535</c:v>
                </c:pt>
                <c:pt idx="5">
                  <c:v>45565</c:v>
                </c:pt>
                <c:pt idx="6">
                  <c:v>45596</c:v>
                </c:pt>
                <c:pt idx="7">
                  <c:v>45626</c:v>
                </c:pt>
                <c:pt idx="8">
                  <c:v>45657</c:v>
                </c:pt>
                <c:pt idx="9">
                  <c:v>45688</c:v>
                </c:pt>
                <c:pt idx="10">
                  <c:v>45716</c:v>
                </c:pt>
                <c:pt idx="11">
                  <c:v>45747</c:v>
                </c:pt>
                <c:pt idx="12">
                  <c:v>45777</c:v>
                </c:pt>
                <c:pt idx="13">
                  <c:v>45808</c:v>
                </c:pt>
                <c:pt idx="14">
                  <c:v>45838</c:v>
                </c:pt>
                <c:pt idx="15">
                  <c:v>45869</c:v>
                </c:pt>
                <c:pt idx="16">
                  <c:v>45900</c:v>
                </c:pt>
                <c:pt idx="17">
                  <c:v>45930</c:v>
                </c:pt>
                <c:pt idx="18">
                  <c:v>45961</c:v>
                </c:pt>
                <c:pt idx="19">
                  <c:v>45991</c:v>
                </c:pt>
                <c:pt idx="20">
                  <c:v>46022</c:v>
                </c:pt>
                <c:pt idx="21">
                  <c:v>46053</c:v>
                </c:pt>
                <c:pt idx="22">
                  <c:v>46081</c:v>
                </c:pt>
                <c:pt idx="23">
                  <c:v>46112</c:v>
                </c:pt>
              </c:numCache>
            </c:numRef>
          </c:cat>
          <c:val>
            <c:numRef>
              <c:f>'Global Interest Rates'!$N$2:$N$25</c:f>
              <c:numCache>
                <c:formatCode>0.00%</c:formatCode>
                <c:ptCount val="24"/>
                <c:pt idx="0">
                  <c:v>4.4999999999999998E-2</c:v>
                </c:pt>
                <c:pt idx="1">
                  <c:v>4.4999999999999998E-2</c:v>
                </c:pt>
                <c:pt idx="2">
                  <c:v>4.2500000000000003E-2</c:v>
                </c:pt>
                <c:pt idx="3">
                  <c:v>4.2500000000000003E-2</c:v>
                </c:pt>
                <c:pt idx="4">
                  <c:v>4.2500000000000003E-2</c:v>
                </c:pt>
                <c:pt idx="5">
                  <c:v>3.6499999999999998E-2</c:v>
                </c:pt>
                <c:pt idx="6">
                  <c:v>3.6499999999999998E-2</c:v>
                </c:pt>
                <c:pt idx="7">
                  <c:v>3.4000000000000002E-2</c:v>
                </c:pt>
                <c:pt idx="8">
                  <c:v>3.15E-2</c:v>
                </c:pt>
                <c:pt idx="9">
                  <c:v>3.15E-2</c:v>
                </c:pt>
                <c:pt idx="10">
                  <c:v>2.8999999999999998E-2</c:v>
                </c:pt>
                <c:pt idx="11">
                  <c:v>2.6499999999999999E-2</c:v>
                </c:pt>
                <c:pt idx="12">
                  <c:v>2.6499999999999999E-2</c:v>
                </c:pt>
                <c:pt idx="13">
                  <c:v>2.4E-2</c:v>
                </c:pt>
                <c:pt idx="14">
                  <c:v>2.1499999999999998E-2</c:v>
                </c:pt>
                <c:pt idx="15">
                  <c:v>2.1499999999999998E-2</c:v>
                </c:pt>
                <c:pt idx="16">
                  <c:v>2.1499999999999998E-2</c:v>
                </c:pt>
                <c:pt idx="17">
                  <c:v>2.1499999999999998E-2</c:v>
                </c:pt>
                <c:pt idx="18">
                  <c:v>2.1499999999999998E-2</c:v>
                </c:pt>
                <c:pt idx="19">
                  <c:v>2.1499999999999998E-2</c:v>
                </c:pt>
                <c:pt idx="20">
                  <c:v>2.1499999999999998E-2</c:v>
                </c:pt>
                <c:pt idx="21">
                  <c:v>2.1499999999999998E-2</c:v>
                </c:pt>
                <c:pt idx="22">
                  <c:v>2.1499999999999998E-2</c:v>
                </c:pt>
                <c:pt idx="23">
                  <c:v>2.1499999999999998E-2</c:v>
                </c:pt>
              </c:numCache>
            </c:numRef>
          </c:val>
          <c:smooth val="0"/>
          <c:extLst>
            <c:ext xmlns:c16="http://schemas.microsoft.com/office/drawing/2014/chart" uri="{C3380CC4-5D6E-409C-BE32-E72D297353CC}">
              <c16:uniqueId val="{00000003-B770-4F67-A538-A590D578B4A9}"/>
            </c:ext>
          </c:extLst>
        </c:ser>
        <c:ser>
          <c:idx val="4"/>
          <c:order val="4"/>
          <c:tx>
            <c:strRef>
              <c:f>'Global Interest Rates'!$O$1</c:f>
              <c:strCache>
                <c:ptCount val="1"/>
                <c:pt idx="0">
                  <c:v>China 5 Year Loan Prime Rate</c:v>
                </c:pt>
              </c:strCache>
            </c:strRef>
          </c:tx>
          <c:spPr>
            <a:ln w="28575" cap="rnd">
              <a:solidFill>
                <a:srgbClr val="F70942"/>
              </a:solidFill>
              <a:round/>
            </a:ln>
            <a:effectLst/>
          </c:spPr>
          <c:marker>
            <c:symbol val="none"/>
          </c:marker>
          <c:cat>
            <c:numRef>
              <c:f>'Global Interest Rates'!$J$2:$J$25</c:f>
              <c:numCache>
                <c:formatCode>m/d/yyyy</c:formatCode>
                <c:ptCount val="24"/>
                <c:pt idx="0">
                  <c:v>45412</c:v>
                </c:pt>
                <c:pt idx="1">
                  <c:v>45443</c:v>
                </c:pt>
                <c:pt idx="2">
                  <c:v>45473</c:v>
                </c:pt>
                <c:pt idx="3">
                  <c:v>45504</c:v>
                </c:pt>
                <c:pt idx="4">
                  <c:v>45535</c:v>
                </c:pt>
                <c:pt idx="5">
                  <c:v>45565</c:v>
                </c:pt>
                <c:pt idx="6">
                  <c:v>45596</c:v>
                </c:pt>
                <c:pt idx="7">
                  <c:v>45626</c:v>
                </c:pt>
                <c:pt idx="8">
                  <c:v>45657</c:v>
                </c:pt>
                <c:pt idx="9">
                  <c:v>45688</c:v>
                </c:pt>
                <c:pt idx="10">
                  <c:v>45716</c:v>
                </c:pt>
                <c:pt idx="11">
                  <c:v>45747</c:v>
                </c:pt>
                <c:pt idx="12">
                  <c:v>45777</c:v>
                </c:pt>
                <c:pt idx="13">
                  <c:v>45808</c:v>
                </c:pt>
                <c:pt idx="14">
                  <c:v>45838</c:v>
                </c:pt>
                <c:pt idx="15">
                  <c:v>45869</c:v>
                </c:pt>
                <c:pt idx="16">
                  <c:v>45900</c:v>
                </c:pt>
                <c:pt idx="17">
                  <c:v>45930</c:v>
                </c:pt>
                <c:pt idx="18">
                  <c:v>45961</c:v>
                </c:pt>
                <c:pt idx="19">
                  <c:v>45991</c:v>
                </c:pt>
                <c:pt idx="20">
                  <c:v>46022</c:v>
                </c:pt>
                <c:pt idx="21">
                  <c:v>46053</c:v>
                </c:pt>
                <c:pt idx="22">
                  <c:v>46081</c:v>
                </c:pt>
                <c:pt idx="23">
                  <c:v>46112</c:v>
                </c:pt>
              </c:numCache>
            </c:numRef>
          </c:cat>
          <c:val>
            <c:numRef>
              <c:f>'Global Interest Rates'!$O$2:$O$25</c:f>
              <c:numCache>
                <c:formatCode>0.00%</c:formatCode>
                <c:ptCount val="24"/>
                <c:pt idx="0">
                  <c:v>3.95E-2</c:v>
                </c:pt>
                <c:pt idx="1">
                  <c:v>3.95E-2</c:v>
                </c:pt>
                <c:pt idx="2">
                  <c:v>3.95E-2</c:v>
                </c:pt>
                <c:pt idx="3">
                  <c:v>3.85E-2</c:v>
                </c:pt>
                <c:pt idx="4">
                  <c:v>3.85E-2</c:v>
                </c:pt>
                <c:pt idx="5">
                  <c:v>3.85E-2</c:v>
                </c:pt>
                <c:pt idx="6">
                  <c:v>3.6000000000000004E-2</c:v>
                </c:pt>
                <c:pt idx="7">
                  <c:v>3.6000000000000004E-2</c:v>
                </c:pt>
                <c:pt idx="8">
                  <c:v>3.6000000000000004E-2</c:v>
                </c:pt>
                <c:pt idx="9">
                  <c:v>3.6000000000000004E-2</c:v>
                </c:pt>
                <c:pt idx="10">
                  <c:v>3.6000000000000004E-2</c:v>
                </c:pt>
                <c:pt idx="11">
                  <c:v>3.6000000000000004E-2</c:v>
                </c:pt>
                <c:pt idx="12">
                  <c:v>3.6000000000000004E-2</c:v>
                </c:pt>
                <c:pt idx="13">
                  <c:v>3.5000000000000003E-2</c:v>
                </c:pt>
                <c:pt idx="14">
                  <c:v>3.5000000000000003E-2</c:v>
                </c:pt>
                <c:pt idx="15">
                  <c:v>3.5000000000000003E-2</c:v>
                </c:pt>
                <c:pt idx="16">
                  <c:v>3.5000000000000003E-2</c:v>
                </c:pt>
                <c:pt idx="17">
                  <c:v>3.5000000000000003E-2</c:v>
                </c:pt>
                <c:pt idx="18">
                  <c:v>3.5000000000000003E-2</c:v>
                </c:pt>
                <c:pt idx="19">
                  <c:v>3.5000000000000003E-2</c:v>
                </c:pt>
                <c:pt idx="20">
                  <c:v>3.5000000000000003E-2</c:v>
                </c:pt>
                <c:pt idx="21">
                  <c:v>3.5000000000000003E-2</c:v>
                </c:pt>
                <c:pt idx="22">
                  <c:v>3.5000000000000003E-2</c:v>
                </c:pt>
                <c:pt idx="23">
                  <c:v>3.5000000000000003E-2</c:v>
                </c:pt>
              </c:numCache>
            </c:numRef>
          </c:val>
          <c:smooth val="0"/>
          <c:extLst>
            <c:ext xmlns:c16="http://schemas.microsoft.com/office/drawing/2014/chart" uri="{C3380CC4-5D6E-409C-BE32-E72D297353CC}">
              <c16:uniqueId val="{00000004-B770-4F67-A538-A590D578B4A9}"/>
            </c:ext>
          </c:extLst>
        </c:ser>
        <c:dLbls>
          <c:showLegendKey val="0"/>
          <c:showVal val="0"/>
          <c:showCatName val="0"/>
          <c:showSerName val="0"/>
          <c:showPercent val="0"/>
          <c:showBubbleSize val="0"/>
        </c:dLbls>
        <c:smooth val="0"/>
        <c:axId val="1982166768"/>
        <c:axId val="1982162448"/>
      </c:lineChart>
      <c:dateAx>
        <c:axId val="198216676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crossAx val="1982162448"/>
        <c:crosses val="autoZero"/>
        <c:auto val="1"/>
        <c:lblOffset val="100"/>
        <c:baseTimeUnit val="months"/>
      </c:dateAx>
      <c:valAx>
        <c:axId val="1982162448"/>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crossAx val="1982166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sz="600">
          <a:solidFill>
            <a:schemeClr val="bg1"/>
          </a:solidFill>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2080278166007197E-2"/>
          <c:y val="4.5463938830336843E-2"/>
          <c:w val="0.90107045520484008"/>
          <c:h val="0.63579902791134368"/>
        </c:manualLayout>
      </c:layout>
      <c:lineChart>
        <c:grouping val="standard"/>
        <c:varyColors val="0"/>
        <c:ser>
          <c:idx val="1"/>
          <c:order val="0"/>
          <c:tx>
            <c:strRef>
              <c:f>'Global Inflation'!$J$1</c:f>
              <c:strCache>
                <c:ptCount val="1"/>
                <c:pt idx="0">
                  <c:v>US headline inflation</c:v>
                </c:pt>
              </c:strCache>
            </c:strRef>
          </c:tx>
          <c:spPr>
            <a:ln w="28575" cap="rnd">
              <a:solidFill>
                <a:srgbClr val="1D5181"/>
              </a:solidFill>
              <a:round/>
            </a:ln>
            <a:effectLst/>
          </c:spPr>
          <c:marker>
            <c:symbol val="none"/>
          </c:marker>
          <c:cat>
            <c:numRef>
              <c:f>'Global Inflation'!$I$12:$I$38</c:f>
              <c:numCache>
                <c:formatCode>m/d/yyyy</c:formatCode>
                <c:ptCount val="27"/>
                <c:pt idx="0">
                  <c:v>45351</c:v>
                </c:pt>
                <c:pt idx="1">
                  <c:v>45382</c:v>
                </c:pt>
                <c:pt idx="2">
                  <c:v>45412</c:v>
                </c:pt>
                <c:pt idx="3">
                  <c:v>45443</c:v>
                </c:pt>
                <c:pt idx="4">
                  <c:v>45473</c:v>
                </c:pt>
                <c:pt idx="5">
                  <c:v>45504</c:v>
                </c:pt>
                <c:pt idx="6">
                  <c:v>45535</c:v>
                </c:pt>
                <c:pt idx="7">
                  <c:v>45565</c:v>
                </c:pt>
                <c:pt idx="8">
                  <c:v>45596</c:v>
                </c:pt>
                <c:pt idx="9">
                  <c:v>45626</c:v>
                </c:pt>
                <c:pt idx="10">
                  <c:v>45657</c:v>
                </c:pt>
                <c:pt idx="11">
                  <c:v>45688</c:v>
                </c:pt>
                <c:pt idx="12">
                  <c:v>45716</c:v>
                </c:pt>
                <c:pt idx="13">
                  <c:v>45747</c:v>
                </c:pt>
                <c:pt idx="14">
                  <c:v>45777</c:v>
                </c:pt>
                <c:pt idx="15">
                  <c:v>45808</c:v>
                </c:pt>
                <c:pt idx="16">
                  <c:v>45838</c:v>
                </c:pt>
                <c:pt idx="17">
                  <c:v>45869</c:v>
                </c:pt>
                <c:pt idx="18">
                  <c:v>45900</c:v>
                </c:pt>
                <c:pt idx="19">
                  <c:v>45930</c:v>
                </c:pt>
                <c:pt idx="20">
                  <c:v>45961</c:v>
                </c:pt>
                <c:pt idx="21">
                  <c:v>45991</c:v>
                </c:pt>
                <c:pt idx="22">
                  <c:v>46022</c:v>
                </c:pt>
                <c:pt idx="23">
                  <c:v>46053</c:v>
                </c:pt>
                <c:pt idx="24">
                  <c:v>46081</c:v>
                </c:pt>
                <c:pt idx="25">
                  <c:v>46112</c:v>
                </c:pt>
                <c:pt idx="26">
                  <c:v>46142</c:v>
                </c:pt>
              </c:numCache>
            </c:numRef>
          </c:cat>
          <c:val>
            <c:numRef>
              <c:f>'Global Inflation'!$J$12:$J$38</c:f>
              <c:numCache>
                <c:formatCode>0.0%</c:formatCode>
                <c:ptCount val="27"/>
                <c:pt idx="0">
                  <c:v>3.1570000000000001E-2</c:v>
                </c:pt>
                <c:pt idx="1">
                  <c:v>3.4869999999999998E-2</c:v>
                </c:pt>
                <c:pt idx="2">
                  <c:v>3.3610000000000001E-2</c:v>
                </c:pt>
                <c:pt idx="3">
                  <c:v>3.2440000000000004E-2</c:v>
                </c:pt>
                <c:pt idx="4">
                  <c:v>2.9700000000000001E-2</c:v>
                </c:pt>
                <c:pt idx="5">
                  <c:v>2.9409999999999999E-2</c:v>
                </c:pt>
                <c:pt idx="6">
                  <c:v>2.6070000000000003E-2</c:v>
                </c:pt>
                <c:pt idx="7">
                  <c:v>2.426E-2</c:v>
                </c:pt>
                <c:pt idx="8">
                  <c:v>2.579E-2</c:v>
                </c:pt>
                <c:pt idx="9">
                  <c:v>2.7189999999999999E-2</c:v>
                </c:pt>
                <c:pt idx="10">
                  <c:v>2.8709999999999999E-2</c:v>
                </c:pt>
                <c:pt idx="11">
                  <c:v>2.9910000000000003E-2</c:v>
                </c:pt>
                <c:pt idx="12">
                  <c:v>2.802E-2</c:v>
                </c:pt>
                <c:pt idx="13">
                  <c:v>2.3820000000000001E-2</c:v>
                </c:pt>
                <c:pt idx="14">
                  <c:v>2.3250000000000003E-2</c:v>
                </c:pt>
                <c:pt idx="15">
                  <c:v>2.3769999999999999E-2</c:v>
                </c:pt>
                <c:pt idx="16">
                  <c:v>2.6800000000000001E-2</c:v>
                </c:pt>
                <c:pt idx="17">
                  <c:v>2.743E-2</c:v>
                </c:pt>
                <c:pt idx="18">
                  <c:v>2.9389999999999999E-2</c:v>
                </c:pt>
                <c:pt idx="19">
                  <c:v>3.023E-2</c:v>
                </c:pt>
                <c:pt idx="21">
                  <c:v>2.6960000000000001E-2</c:v>
                </c:pt>
                <c:pt idx="22">
                  <c:v>2.6530000000000001E-2</c:v>
                </c:pt>
                <c:pt idx="23">
                  <c:v>2.3910000000000001E-2</c:v>
                </c:pt>
                <c:pt idx="24">
                  <c:v>2.4340000000000001E-2</c:v>
                </c:pt>
                <c:pt idx="25">
                  <c:v>3.286E-2</c:v>
                </c:pt>
              </c:numCache>
            </c:numRef>
          </c:val>
          <c:smooth val="0"/>
          <c:extLst>
            <c:ext xmlns:c16="http://schemas.microsoft.com/office/drawing/2014/chart" uri="{C3380CC4-5D6E-409C-BE32-E72D297353CC}">
              <c16:uniqueId val="{00000000-1443-49B9-A382-398D73C86110}"/>
            </c:ext>
          </c:extLst>
        </c:ser>
        <c:ser>
          <c:idx val="0"/>
          <c:order val="1"/>
          <c:tx>
            <c:strRef>
              <c:f>'Global Inflation'!$K$1</c:f>
              <c:strCache>
                <c:ptCount val="1"/>
                <c:pt idx="0">
                  <c:v>Eurozone headline inflation</c:v>
                </c:pt>
              </c:strCache>
            </c:strRef>
          </c:tx>
          <c:spPr>
            <a:ln w="28575" cap="rnd">
              <a:solidFill>
                <a:srgbClr val="FFC000"/>
              </a:solidFill>
              <a:round/>
            </a:ln>
            <a:effectLst/>
          </c:spPr>
          <c:marker>
            <c:symbol val="none"/>
          </c:marker>
          <c:cat>
            <c:numRef>
              <c:f>'Global Inflation'!$I$12:$I$38</c:f>
              <c:numCache>
                <c:formatCode>m/d/yyyy</c:formatCode>
                <c:ptCount val="27"/>
                <c:pt idx="0">
                  <c:v>45351</c:v>
                </c:pt>
                <c:pt idx="1">
                  <c:v>45382</c:v>
                </c:pt>
                <c:pt idx="2">
                  <c:v>45412</c:v>
                </c:pt>
                <c:pt idx="3">
                  <c:v>45443</c:v>
                </c:pt>
                <c:pt idx="4">
                  <c:v>45473</c:v>
                </c:pt>
                <c:pt idx="5">
                  <c:v>45504</c:v>
                </c:pt>
                <c:pt idx="6">
                  <c:v>45535</c:v>
                </c:pt>
                <c:pt idx="7">
                  <c:v>45565</c:v>
                </c:pt>
                <c:pt idx="8">
                  <c:v>45596</c:v>
                </c:pt>
                <c:pt idx="9">
                  <c:v>45626</c:v>
                </c:pt>
                <c:pt idx="10">
                  <c:v>45657</c:v>
                </c:pt>
                <c:pt idx="11">
                  <c:v>45688</c:v>
                </c:pt>
                <c:pt idx="12">
                  <c:v>45716</c:v>
                </c:pt>
                <c:pt idx="13">
                  <c:v>45747</c:v>
                </c:pt>
                <c:pt idx="14">
                  <c:v>45777</c:v>
                </c:pt>
                <c:pt idx="15">
                  <c:v>45808</c:v>
                </c:pt>
                <c:pt idx="16">
                  <c:v>45838</c:v>
                </c:pt>
                <c:pt idx="17">
                  <c:v>45869</c:v>
                </c:pt>
                <c:pt idx="18">
                  <c:v>45900</c:v>
                </c:pt>
                <c:pt idx="19">
                  <c:v>45930</c:v>
                </c:pt>
                <c:pt idx="20">
                  <c:v>45961</c:v>
                </c:pt>
                <c:pt idx="21">
                  <c:v>45991</c:v>
                </c:pt>
                <c:pt idx="22">
                  <c:v>46022</c:v>
                </c:pt>
                <c:pt idx="23">
                  <c:v>46053</c:v>
                </c:pt>
                <c:pt idx="24">
                  <c:v>46081</c:v>
                </c:pt>
                <c:pt idx="25">
                  <c:v>46112</c:v>
                </c:pt>
                <c:pt idx="26">
                  <c:v>46142</c:v>
                </c:pt>
              </c:numCache>
            </c:numRef>
          </c:cat>
          <c:val>
            <c:numRef>
              <c:f>'Global Inflation'!$K$12:$K$38</c:f>
              <c:numCache>
                <c:formatCode>0.0%</c:formatCode>
                <c:ptCount val="27"/>
                <c:pt idx="0">
                  <c:v>2.6000000000000002E-2</c:v>
                </c:pt>
                <c:pt idx="1">
                  <c:v>2.4E-2</c:v>
                </c:pt>
                <c:pt idx="2">
                  <c:v>2.4E-2</c:v>
                </c:pt>
                <c:pt idx="3">
                  <c:v>2.6000000000000002E-2</c:v>
                </c:pt>
                <c:pt idx="4">
                  <c:v>2.5000000000000001E-2</c:v>
                </c:pt>
                <c:pt idx="5">
                  <c:v>2.6000000000000002E-2</c:v>
                </c:pt>
                <c:pt idx="6">
                  <c:v>2.2000000000000002E-2</c:v>
                </c:pt>
                <c:pt idx="7">
                  <c:v>1.7000000000000001E-2</c:v>
                </c:pt>
                <c:pt idx="8">
                  <c:v>0.02</c:v>
                </c:pt>
                <c:pt idx="9">
                  <c:v>2.2000000000000002E-2</c:v>
                </c:pt>
                <c:pt idx="10">
                  <c:v>2.4E-2</c:v>
                </c:pt>
                <c:pt idx="11">
                  <c:v>2.5000000000000001E-2</c:v>
                </c:pt>
                <c:pt idx="12">
                  <c:v>2.3E-2</c:v>
                </c:pt>
                <c:pt idx="13">
                  <c:v>2.2000000000000002E-2</c:v>
                </c:pt>
                <c:pt idx="14">
                  <c:v>2.2000000000000002E-2</c:v>
                </c:pt>
                <c:pt idx="15">
                  <c:v>1.9E-2</c:v>
                </c:pt>
                <c:pt idx="16">
                  <c:v>0.02</c:v>
                </c:pt>
                <c:pt idx="17">
                  <c:v>0.02</c:v>
                </c:pt>
                <c:pt idx="18">
                  <c:v>0.02</c:v>
                </c:pt>
                <c:pt idx="19">
                  <c:v>2.2000000000000002E-2</c:v>
                </c:pt>
                <c:pt idx="20">
                  <c:v>2.1000000000000001E-2</c:v>
                </c:pt>
                <c:pt idx="21">
                  <c:v>2.1000000000000001E-2</c:v>
                </c:pt>
                <c:pt idx="22">
                  <c:v>0.02</c:v>
                </c:pt>
                <c:pt idx="23">
                  <c:v>1.7000000000000001E-2</c:v>
                </c:pt>
                <c:pt idx="24">
                  <c:v>1.9E-2</c:v>
                </c:pt>
                <c:pt idx="25">
                  <c:v>2.6000000000000002E-2</c:v>
                </c:pt>
              </c:numCache>
            </c:numRef>
          </c:val>
          <c:smooth val="0"/>
          <c:extLst>
            <c:ext xmlns:c16="http://schemas.microsoft.com/office/drawing/2014/chart" uri="{C3380CC4-5D6E-409C-BE32-E72D297353CC}">
              <c16:uniqueId val="{00000001-1443-49B9-A382-398D73C86110}"/>
            </c:ext>
          </c:extLst>
        </c:ser>
        <c:ser>
          <c:idx val="2"/>
          <c:order val="2"/>
          <c:tx>
            <c:strRef>
              <c:f>'Global Inflation'!$M$1</c:f>
              <c:strCache>
                <c:ptCount val="1"/>
                <c:pt idx="0">
                  <c:v>UK headline inflation</c:v>
                </c:pt>
              </c:strCache>
            </c:strRef>
          </c:tx>
          <c:spPr>
            <a:ln w="28575" cap="rnd">
              <a:solidFill>
                <a:schemeClr val="tx2">
                  <a:lumMod val="25000"/>
                  <a:lumOff val="75000"/>
                </a:schemeClr>
              </a:solidFill>
              <a:round/>
            </a:ln>
            <a:effectLst/>
          </c:spPr>
          <c:marker>
            <c:symbol val="none"/>
          </c:marker>
          <c:cat>
            <c:numRef>
              <c:f>'Global Inflation'!$I$12:$I$38</c:f>
              <c:numCache>
                <c:formatCode>m/d/yyyy</c:formatCode>
                <c:ptCount val="27"/>
                <c:pt idx="0">
                  <c:v>45351</c:v>
                </c:pt>
                <c:pt idx="1">
                  <c:v>45382</c:v>
                </c:pt>
                <c:pt idx="2">
                  <c:v>45412</c:v>
                </c:pt>
                <c:pt idx="3">
                  <c:v>45443</c:v>
                </c:pt>
                <c:pt idx="4">
                  <c:v>45473</c:v>
                </c:pt>
                <c:pt idx="5">
                  <c:v>45504</c:v>
                </c:pt>
                <c:pt idx="6">
                  <c:v>45535</c:v>
                </c:pt>
                <c:pt idx="7">
                  <c:v>45565</c:v>
                </c:pt>
                <c:pt idx="8">
                  <c:v>45596</c:v>
                </c:pt>
                <c:pt idx="9">
                  <c:v>45626</c:v>
                </c:pt>
                <c:pt idx="10">
                  <c:v>45657</c:v>
                </c:pt>
                <c:pt idx="11">
                  <c:v>45688</c:v>
                </c:pt>
                <c:pt idx="12">
                  <c:v>45716</c:v>
                </c:pt>
                <c:pt idx="13">
                  <c:v>45747</c:v>
                </c:pt>
                <c:pt idx="14">
                  <c:v>45777</c:v>
                </c:pt>
                <c:pt idx="15">
                  <c:v>45808</c:v>
                </c:pt>
                <c:pt idx="16">
                  <c:v>45838</c:v>
                </c:pt>
                <c:pt idx="17">
                  <c:v>45869</c:v>
                </c:pt>
                <c:pt idx="18">
                  <c:v>45900</c:v>
                </c:pt>
                <c:pt idx="19">
                  <c:v>45930</c:v>
                </c:pt>
                <c:pt idx="20">
                  <c:v>45961</c:v>
                </c:pt>
                <c:pt idx="21">
                  <c:v>45991</c:v>
                </c:pt>
                <c:pt idx="22">
                  <c:v>46022</c:v>
                </c:pt>
                <c:pt idx="23">
                  <c:v>46053</c:v>
                </c:pt>
                <c:pt idx="24">
                  <c:v>46081</c:v>
                </c:pt>
                <c:pt idx="25">
                  <c:v>46112</c:v>
                </c:pt>
                <c:pt idx="26">
                  <c:v>46142</c:v>
                </c:pt>
              </c:numCache>
            </c:numRef>
          </c:cat>
          <c:val>
            <c:numRef>
              <c:f>'Global Inflation'!$M$12:$M$38</c:f>
              <c:numCache>
                <c:formatCode>0.0%</c:formatCode>
                <c:ptCount val="27"/>
                <c:pt idx="0">
                  <c:v>3.4000000000000002E-2</c:v>
                </c:pt>
                <c:pt idx="1">
                  <c:v>3.2000000000000001E-2</c:v>
                </c:pt>
                <c:pt idx="2">
                  <c:v>2.3E-2</c:v>
                </c:pt>
                <c:pt idx="3">
                  <c:v>0.02</c:v>
                </c:pt>
                <c:pt idx="4">
                  <c:v>0.02</c:v>
                </c:pt>
                <c:pt idx="5">
                  <c:v>2.2000000000000002E-2</c:v>
                </c:pt>
                <c:pt idx="6">
                  <c:v>2.2000000000000002E-2</c:v>
                </c:pt>
                <c:pt idx="7">
                  <c:v>1.7000000000000001E-2</c:v>
                </c:pt>
                <c:pt idx="8">
                  <c:v>2.3E-2</c:v>
                </c:pt>
                <c:pt idx="9">
                  <c:v>2.6000000000000002E-2</c:v>
                </c:pt>
                <c:pt idx="10">
                  <c:v>2.5000000000000001E-2</c:v>
                </c:pt>
                <c:pt idx="11">
                  <c:v>0.03</c:v>
                </c:pt>
                <c:pt idx="12">
                  <c:v>2.7999999999999997E-2</c:v>
                </c:pt>
                <c:pt idx="13">
                  <c:v>2.6000000000000002E-2</c:v>
                </c:pt>
                <c:pt idx="14">
                  <c:v>3.5000000000000003E-2</c:v>
                </c:pt>
                <c:pt idx="15">
                  <c:v>3.4000000000000002E-2</c:v>
                </c:pt>
                <c:pt idx="16">
                  <c:v>3.6000000000000004E-2</c:v>
                </c:pt>
                <c:pt idx="17">
                  <c:v>3.7999999999999999E-2</c:v>
                </c:pt>
                <c:pt idx="18">
                  <c:v>3.7999999999999999E-2</c:v>
                </c:pt>
                <c:pt idx="19">
                  <c:v>3.7999999999999999E-2</c:v>
                </c:pt>
                <c:pt idx="20">
                  <c:v>3.6000000000000004E-2</c:v>
                </c:pt>
                <c:pt idx="21">
                  <c:v>3.2000000000000001E-2</c:v>
                </c:pt>
                <c:pt idx="22">
                  <c:v>3.4000000000000002E-2</c:v>
                </c:pt>
                <c:pt idx="23">
                  <c:v>0.03</c:v>
                </c:pt>
                <c:pt idx="24">
                  <c:v>0.03</c:v>
                </c:pt>
              </c:numCache>
            </c:numRef>
          </c:val>
          <c:smooth val="0"/>
          <c:extLst>
            <c:ext xmlns:c16="http://schemas.microsoft.com/office/drawing/2014/chart" uri="{C3380CC4-5D6E-409C-BE32-E72D297353CC}">
              <c16:uniqueId val="{00000002-1443-49B9-A382-398D73C86110}"/>
            </c:ext>
          </c:extLst>
        </c:ser>
        <c:ser>
          <c:idx val="3"/>
          <c:order val="3"/>
          <c:tx>
            <c:strRef>
              <c:f>'Global Inflation'!$N$1</c:f>
              <c:strCache>
                <c:ptCount val="1"/>
                <c:pt idx="0">
                  <c:v>China</c:v>
                </c:pt>
              </c:strCache>
            </c:strRef>
          </c:tx>
          <c:spPr>
            <a:ln w="28575" cap="rnd">
              <a:solidFill>
                <a:srgbClr val="F70942"/>
              </a:solidFill>
              <a:round/>
            </a:ln>
            <a:effectLst/>
          </c:spPr>
          <c:marker>
            <c:symbol val="none"/>
          </c:marker>
          <c:cat>
            <c:numRef>
              <c:f>'Global Inflation'!$I$12:$I$38</c:f>
              <c:numCache>
                <c:formatCode>m/d/yyyy</c:formatCode>
                <c:ptCount val="27"/>
                <c:pt idx="0">
                  <c:v>45351</c:v>
                </c:pt>
                <c:pt idx="1">
                  <c:v>45382</c:v>
                </c:pt>
                <c:pt idx="2">
                  <c:v>45412</c:v>
                </c:pt>
                <c:pt idx="3">
                  <c:v>45443</c:v>
                </c:pt>
                <c:pt idx="4">
                  <c:v>45473</c:v>
                </c:pt>
                <c:pt idx="5">
                  <c:v>45504</c:v>
                </c:pt>
                <c:pt idx="6">
                  <c:v>45535</c:v>
                </c:pt>
                <c:pt idx="7">
                  <c:v>45565</c:v>
                </c:pt>
                <c:pt idx="8">
                  <c:v>45596</c:v>
                </c:pt>
                <c:pt idx="9">
                  <c:v>45626</c:v>
                </c:pt>
                <c:pt idx="10">
                  <c:v>45657</c:v>
                </c:pt>
                <c:pt idx="11">
                  <c:v>45688</c:v>
                </c:pt>
                <c:pt idx="12">
                  <c:v>45716</c:v>
                </c:pt>
                <c:pt idx="13">
                  <c:v>45747</c:v>
                </c:pt>
                <c:pt idx="14">
                  <c:v>45777</c:v>
                </c:pt>
                <c:pt idx="15">
                  <c:v>45808</c:v>
                </c:pt>
                <c:pt idx="16">
                  <c:v>45838</c:v>
                </c:pt>
                <c:pt idx="17">
                  <c:v>45869</c:v>
                </c:pt>
                <c:pt idx="18">
                  <c:v>45900</c:v>
                </c:pt>
                <c:pt idx="19">
                  <c:v>45930</c:v>
                </c:pt>
                <c:pt idx="20">
                  <c:v>45961</c:v>
                </c:pt>
                <c:pt idx="21">
                  <c:v>45991</c:v>
                </c:pt>
                <c:pt idx="22">
                  <c:v>46022</c:v>
                </c:pt>
                <c:pt idx="23">
                  <c:v>46053</c:v>
                </c:pt>
                <c:pt idx="24">
                  <c:v>46081</c:v>
                </c:pt>
                <c:pt idx="25">
                  <c:v>46112</c:v>
                </c:pt>
                <c:pt idx="26">
                  <c:v>46142</c:v>
                </c:pt>
              </c:numCache>
            </c:numRef>
          </c:cat>
          <c:val>
            <c:numRef>
              <c:f>'Global Inflation'!$N$12:$N$38</c:f>
              <c:numCache>
                <c:formatCode>0.0%</c:formatCode>
                <c:ptCount val="27"/>
                <c:pt idx="0">
                  <c:v>6.9999999999999993E-3</c:v>
                </c:pt>
                <c:pt idx="1">
                  <c:v>1E-3</c:v>
                </c:pt>
                <c:pt idx="2">
                  <c:v>3.0000000000000001E-3</c:v>
                </c:pt>
                <c:pt idx="3">
                  <c:v>3.0000000000000001E-3</c:v>
                </c:pt>
                <c:pt idx="4">
                  <c:v>2E-3</c:v>
                </c:pt>
                <c:pt idx="5">
                  <c:v>5.0000000000000001E-3</c:v>
                </c:pt>
                <c:pt idx="6">
                  <c:v>6.0000000000000001E-3</c:v>
                </c:pt>
                <c:pt idx="7">
                  <c:v>4.0000000000000001E-3</c:v>
                </c:pt>
                <c:pt idx="8">
                  <c:v>3.0000000000000001E-3</c:v>
                </c:pt>
                <c:pt idx="9">
                  <c:v>2E-3</c:v>
                </c:pt>
                <c:pt idx="10">
                  <c:v>1E-3</c:v>
                </c:pt>
                <c:pt idx="11">
                  <c:v>5.0000000000000001E-3</c:v>
                </c:pt>
                <c:pt idx="12">
                  <c:v>-6.9999999999999993E-3</c:v>
                </c:pt>
                <c:pt idx="13">
                  <c:v>-1E-3</c:v>
                </c:pt>
                <c:pt idx="14">
                  <c:v>-1E-3</c:v>
                </c:pt>
                <c:pt idx="15">
                  <c:v>-1E-3</c:v>
                </c:pt>
                <c:pt idx="16">
                  <c:v>1E-3</c:v>
                </c:pt>
                <c:pt idx="17">
                  <c:v>0</c:v>
                </c:pt>
                <c:pt idx="18">
                  <c:v>-4.0000000000000001E-3</c:v>
                </c:pt>
                <c:pt idx="19">
                  <c:v>-3.0000000000000001E-3</c:v>
                </c:pt>
                <c:pt idx="20">
                  <c:v>2E-3</c:v>
                </c:pt>
                <c:pt idx="21">
                  <c:v>6.9999999999999993E-3</c:v>
                </c:pt>
                <c:pt idx="22">
                  <c:v>8.0000000000000002E-3</c:v>
                </c:pt>
                <c:pt idx="23">
                  <c:v>2E-3</c:v>
                </c:pt>
                <c:pt idx="24">
                  <c:v>1.3000000000000001E-2</c:v>
                </c:pt>
                <c:pt idx="25">
                  <c:v>0.01</c:v>
                </c:pt>
              </c:numCache>
            </c:numRef>
          </c:val>
          <c:smooth val="0"/>
          <c:extLst>
            <c:ext xmlns:c16="http://schemas.microsoft.com/office/drawing/2014/chart" uri="{C3380CC4-5D6E-409C-BE32-E72D297353CC}">
              <c16:uniqueId val="{00000003-1443-49B9-A382-398D73C86110}"/>
            </c:ext>
          </c:extLst>
        </c:ser>
        <c:dLbls>
          <c:showLegendKey val="0"/>
          <c:showVal val="0"/>
          <c:showCatName val="0"/>
          <c:showSerName val="0"/>
          <c:showPercent val="0"/>
          <c:showBubbleSize val="0"/>
        </c:dLbls>
        <c:smooth val="0"/>
        <c:axId val="457535551"/>
        <c:axId val="457536031"/>
      </c:lineChart>
      <c:dateAx>
        <c:axId val="457535551"/>
        <c:scaling>
          <c:orientation val="minMax"/>
        </c:scaling>
        <c:delete val="0"/>
        <c:axPos val="b"/>
        <c:numFmt formatCode="m/d/yyyy" sourceLinked="1"/>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crossAx val="457536031"/>
        <c:crosses val="autoZero"/>
        <c:auto val="1"/>
        <c:lblOffset val="100"/>
        <c:baseTimeUnit val="months"/>
      </c:dateAx>
      <c:valAx>
        <c:axId val="457536031"/>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crossAx val="457535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sz="600">
          <a:solidFill>
            <a:schemeClr val="bg1"/>
          </a:solidFill>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720" b="0" i="0" u="none" strike="noStrike" kern="1200" spc="0" baseline="0">
                <a:solidFill>
                  <a:schemeClr val="bg1"/>
                </a:solidFill>
                <a:latin typeface="+mn-lt"/>
                <a:ea typeface="+mn-ea"/>
                <a:cs typeface="+mn-cs"/>
              </a:defRPr>
            </a:pPr>
            <a:r>
              <a:rPr lang="en-US"/>
              <a:t>US GDP q/q saar</a:t>
            </a:r>
          </a:p>
        </c:rich>
      </c:tx>
      <c:overlay val="0"/>
      <c:spPr>
        <a:noFill/>
        <a:ln>
          <a:noFill/>
        </a:ln>
        <a:effectLst/>
      </c:spPr>
      <c:txPr>
        <a:bodyPr rot="0" spcFirstLastPara="1" vertOverflow="ellipsis" vert="horz" wrap="square" anchor="ctr" anchorCtr="1"/>
        <a:lstStyle/>
        <a:p>
          <a:pPr>
            <a:defRPr sz="720" b="0" i="0" u="none" strike="noStrike" kern="1200" spc="0" baseline="0">
              <a:solidFill>
                <a:schemeClr val="bg1"/>
              </a:solidFill>
              <a:latin typeface="+mn-lt"/>
              <a:ea typeface="+mn-ea"/>
              <a:cs typeface="+mn-cs"/>
            </a:defRPr>
          </a:pPr>
          <a:endParaRPr lang="en-US"/>
        </a:p>
      </c:txPr>
    </c:title>
    <c:autoTitleDeleted val="0"/>
    <c:plotArea>
      <c:layout/>
      <c:barChart>
        <c:barDir val="col"/>
        <c:grouping val="stacked"/>
        <c:varyColors val="0"/>
        <c:ser>
          <c:idx val="0"/>
          <c:order val="0"/>
          <c:tx>
            <c:strRef>
              <c:f>'US GDP'!$K$1</c:f>
              <c:strCache>
                <c:ptCount val="1"/>
                <c:pt idx="0">
                  <c:v>Personal Consumption Expenditure</c:v>
                </c:pt>
              </c:strCache>
            </c:strRef>
          </c:tx>
          <c:spPr>
            <a:solidFill>
              <a:srgbClr val="008DF6"/>
            </a:solidFill>
            <a:ln>
              <a:noFill/>
            </a:ln>
            <a:effectLst/>
          </c:spPr>
          <c:invertIfNegative val="0"/>
          <c:cat>
            <c:strRef>
              <c:f>'US GDP'!$J$2:$J$5</c:f>
              <c:strCache>
                <c:ptCount val="4"/>
                <c:pt idx="0">
                  <c:v>Q1 2025</c:v>
                </c:pt>
                <c:pt idx="1">
                  <c:v>Q2 2025</c:v>
                </c:pt>
                <c:pt idx="2">
                  <c:v>Q3 2025</c:v>
                </c:pt>
                <c:pt idx="3">
                  <c:v>Q4 2025</c:v>
                </c:pt>
              </c:strCache>
            </c:strRef>
          </c:cat>
          <c:val>
            <c:numRef>
              <c:f>'US GDP'!$K$2:$K$5</c:f>
              <c:numCache>
                <c:formatCode>General</c:formatCode>
                <c:ptCount val="4"/>
                <c:pt idx="0">
                  <c:v>0.42</c:v>
                </c:pt>
                <c:pt idx="1">
                  <c:v>1.68</c:v>
                </c:pt>
                <c:pt idx="2">
                  <c:v>2.34</c:v>
                </c:pt>
                <c:pt idx="3">
                  <c:v>1.3</c:v>
                </c:pt>
              </c:numCache>
            </c:numRef>
          </c:val>
          <c:extLst>
            <c:ext xmlns:c16="http://schemas.microsoft.com/office/drawing/2014/chart" uri="{C3380CC4-5D6E-409C-BE32-E72D297353CC}">
              <c16:uniqueId val="{00000000-2F85-4701-8584-B2E03CAD4DFD}"/>
            </c:ext>
          </c:extLst>
        </c:ser>
        <c:ser>
          <c:idx val="1"/>
          <c:order val="1"/>
          <c:tx>
            <c:strRef>
              <c:f>'US GDP'!$L$1</c:f>
              <c:strCache>
                <c:ptCount val="1"/>
                <c:pt idx="0">
                  <c:v>Gross Private Domestic Investment</c:v>
                </c:pt>
              </c:strCache>
            </c:strRef>
          </c:tx>
          <c:spPr>
            <a:solidFill>
              <a:srgbClr val="1D5181"/>
            </a:solidFill>
            <a:ln>
              <a:noFill/>
            </a:ln>
            <a:effectLst/>
          </c:spPr>
          <c:invertIfNegative val="0"/>
          <c:cat>
            <c:strRef>
              <c:f>'US GDP'!$J$2:$J$5</c:f>
              <c:strCache>
                <c:ptCount val="4"/>
                <c:pt idx="0">
                  <c:v>Q1 2025</c:v>
                </c:pt>
                <c:pt idx="1">
                  <c:v>Q2 2025</c:v>
                </c:pt>
                <c:pt idx="2">
                  <c:v>Q3 2025</c:v>
                </c:pt>
                <c:pt idx="3">
                  <c:v>Q4 2025</c:v>
                </c:pt>
              </c:strCache>
            </c:strRef>
          </c:cat>
          <c:val>
            <c:numRef>
              <c:f>'US GDP'!$L$2:$L$5</c:f>
              <c:numCache>
                <c:formatCode>General</c:formatCode>
                <c:ptCount val="4"/>
                <c:pt idx="0">
                  <c:v>3.79</c:v>
                </c:pt>
                <c:pt idx="1">
                  <c:v>-2.66</c:v>
                </c:pt>
                <c:pt idx="2">
                  <c:v>0.03</c:v>
                </c:pt>
                <c:pt idx="3">
                  <c:v>0.4</c:v>
                </c:pt>
              </c:numCache>
            </c:numRef>
          </c:val>
          <c:extLst>
            <c:ext xmlns:c16="http://schemas.microsoft.com/office/drawing/2014/chart" uri="{C3380CC4-5D6E-409C-BE32-E72D297353CC}">
              <c16:uniqueId val="{00000001-2F85-4701-8584-B2E03CAD4DFD}"/>
            </c:ext>
          </c:extLst>
        </c:ser>
        <c:ser>
          <c:idx val="2"/>
          <c:order val="2"/>
          <c:tx>
            <c:strRef>
              <c:f>'US GDP'!$M$1</c:f>
              <c:strCache>
                <c:ptCount val="1"/>
                <c:pt idx="0">
                  <c:v>Government Consumption Expenditure</c:v>
                </c:pt>
              </c:strCache>
            </c:strRef>
          </c:tx>
          <c:spPr>
            <a:solidFill>
              <a:schemeClr val="accent4">
                <a:lumMod val="75000"/>
              </a:schemeClr>
            </a:solidFill>
            <a:ln>
              <a:noFill/>
            </a:ln>
            <a:effectLst/>
          </c:spPr>
          <c:invertIfNegative val="0"/>
          <c:cat>
            <c:strRef>
              <c:f>'US GDP'!$J$2:$J$5</c:f>
              <c:strCache>
                <c:ptCount val="4"/>
                <c:pt idx="0">
                  <c:v>Q1 2025</c:v>
                </c:pt>
                <c:pt idx="1">
                  <c:v>Q2 2025</c:v>
                </c:pt>
                <c:pt idx="2">
                  <c:v>Q3 2025</c:v>
                </c:pt>
                <c:pt idx="3">
                  <c:v>Q4 2025</c:v>
                </c:pt>
              </c:strCache>
            </c:strRef>
          </c:cat>
          <c:val>
            <c:numRef>
              <c:f>'US GDP'!$M$2:$M$5</c:f>
              <c:numCache>
                <c:formatCode>General</c:formatCode>
                <c:ptCount val="4"/>
                <c:pt idx="0">
                  <c:v>-0.17</c:v>
                </c:pt>
                <c:pt idx="1">
                  <c:v>-0.01</c:v>
                </c:pt>
                <c:pt idx="2">
                  <c:v>0.38</c:v>
                </c:pt>
                <c:pt idx="3">
                  <c:v>-0.99</c:v>
                </c:pt>
              </c:numCache>
            </c:numRef>
          </c:val>
          <c:extLst>
            <c:ext xmlns:c16="http://schemas.microsoft.com/office/drawing/2014/chart" uri="{C3380CC4-5D6E-409C-BE32-E72D297353CC}">
              <c16:uniqueId val="{00000002-2F85-4701-8584-B2E03CAD4DFD}"/>
            </c:ext>
          </c:extLst>
        </c:ser>
        <c:ser>
          <c:idx val="3"/>
          <c:order val="3"/>
          <c:tx>
            <c:strRef>
              <c:f>'US GDP'!$N$1</c:f>
              <c:strCache>
                <c:ptCount val="1"/>
                <c:pt idx="0">
                  <c:v>Exports</c:v>
                </c:pt>
              </c:strCache>
            </c:strRef>
          </c:tx>
          <c:spPr>
            <a:solidFill>
              <a:schemeClr val="bg1">
                <a:lumMod val="75000"/>
              </a:schemeClr>
            </a:solidFill>
            <a:ln>
              <a:noFill/>
            </a:ln>
            <a:effectLst/>
          </c:spPr>
          <c:invertIfNegative val="0"/>
          <c:cat>
            <c:strRef>
              <c:f>'US GDP'!$J$2:$J$5</c:f>
              <c:strCache>
                <c:ptCount val="4"/>
                <c:pt idx="0">
                  <c:v>Q1 2025</c:v>
                </c:pt>
                <c:pt idx="1">
                  <c:v>Q2 2025</c:v>
                </c:pt>
                <c:pt idx="2">
                  <c:v>Q3 2025</c:v>
                </c:pt>
                <c:pt idx="3">
                  <c:v>Q4 2025</c:v>
                </c:pt>
              </c:strCache>
            </c:strRef>
          </c:cat>
          <c:val>
            <c:numRef>
              <c:f>'US GDP'!$N$2:$N$5</c:f>
              <c:numCache>
                <c:formatCode>General</c:formatCode>
                <c:ptCount val="4"/>
                <c:pt idx="0">
                  <c:v>0.02</c:v>
                </c:pt>
                <c:pt idx="1">
                  <c:v>-0.2</c:v>
                </c:pt>
                <c:pt idx="2">
                  <c:v>1</c:v>
                </c:pt>
                <c:pt idx="3">
                  <c:v>-0.35</c:v>
                </c:pt>
              </c:numCache>
            </c:numRef>
          </c:val>
          <c:extLst>
            <c:ext xmlns:c16="http://schemas.microsoft.com/office/drawing/2014/chart" uri="{C3380CC4-5D6E-409C-BE32-E72D297353CC}">
              <c16:uniqueId val="{00000003-2F85-4701-8584-B2E03CAD4DFD}"/>
            </c:ext>
          </c:extLst>
        </c:ser>
        <c:ser>
          <c:idx val="4"/>
          <c:order val="4"/>
          <c:tx>
            <c:strRef>
              <c:f>'US GDP'!$O$1</c:f>
              <c:strCache>
                <c:ptCount val="1"/>
                <c:pt idx="0">
                  <c:v>Imports</c:v>
                </c:pt>
              </c:strCache>
            </c:strRef>
          </c:tx>
          <c:spPr>
            <a:solidFill>
              <a:schemeClr val="bg1">
                <a:lumMod val="50000"/>
              </a:schemeClr>
            </a:solidFill>
            <a:ln>
              <a:noFill/>
            </a:ln>
            <a:effectLst/>
          </c:spPr>
          <c:invertIfNegative val="0"/>
          <c:cat>
            <c:strRef>
              <c:f>'US GDP'!$J$2:$J$5</c:f>
              <c:strCache>
                <c:ptCount val="4"/>
                <c:pt idx="0">
                  <c:v>Q1 2025</c:v>
                </c:pt>
                <c:pt idx="1">
                  <c:v>Q2 2025</c:v>
                </c:pt>
                <c:pt idx="2">
                  <c:v>Q3 2025</c:v>
                </c:pt>
                <c:pt idx="3">
                  <c:v>Q4 2025</c:v>
                </c:pt>
              </c:strCache>
            </c:strRef>
          </c:cat>
          <c:val>
            <c:numRef>
              <c:f>'US GDP'!$O$2:$O$5</c:f>
              <c:numCache>
                <c:formatCode>General</c:formatCode>
                <c:ptCount val="4"/>
                <c:pt idx="0">
                  <c:v>-4.7</c:v>
                </c:pt>
                <c:pt idx="1">
                  <c:v>5.03</c:v>
                </c:pt>
                <c:pt idx="2">
                  <c:v>0.62</c:v>
                </c:pt>
                <c:pt idx="3">
                  <c:v>0.13</c:v>
                </c:pt>
              </c:numCache>
            </c:numRef>
          </c:val>
          <c:extLst>
            <c:ext xmlns:c16="http://schemas.microsoft.com/office/drawing/2014/chart" uri="{C3380CC4-5D6E-409C-BE32-E72D297353CC}">
              <c16:uniqueId val="{00000004-2F85-4701-8584-B2E03CAD4DFD}"/>
            </c:ext>
          </c:extLst>
        </c:ser>
        <c:dLbls>
          <c:showLegendKey val="0"/>
          <c:showVal val="0"/>
          <c:showCatName val="0"/>
          <c:showSerName val="0"/>
          <c:showPercent val="0"/>
          <c:showBubbleSize val="0"/>
        </c:dLbls>
        <c:gapWidth val="219"/>
        <c:overlap val="100"/>
        <c:axId val="408468015"/>
        <c:axId val="408470415"/>
      </c:barChart>
      <c:lineChart>
        <c:grouping val="standard"/>
        <c:varyColors val="0"/>
        <c:ser>
          <c:idx val="5"/>
          <c:order val="5"/>
          <c:tx>
            <c:strRef>
              <c:f>'US GDP'!$P$1</c:f>
              <c:strCache>
                <c:ptCount val="1"/>
                <c:pt idx="0">
                  <c:v>US GDP (q/q saar)</c:v>
                </c:pt>
              </c:strCache>
            </c:strRef>
          </c:tx>
          <c:spPr>
            <a:ln w="28575" cap="rnd">
              <a:solidFill>
                <a:sysClr val="window" lastClr="FFFFFF"/>
              </a:solidFill>
              <a:round/>
            </a:ln>
            <a:effectLst/>
          </c:spPr>
          <c:marker>
            <c:symbol val="circle"/>
            <c:size val="5"/>
            <c:spPr>
              <a:solidFill>
                <a:sysClr val="window" lastClr="FFFFFF"/>
              </a:solidFill>
              <a:ln w="9525">
                <a:noFill/>
              </a:ln>
              <a:effectLst/>
            </c:spPr>
          </c:marker>
          <c:dLbls>
            <c:numFmt formatCode="#,##0.0" sourceLinked="0"/>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'US GDP'!$J$2:$J$5</c:f>
              <c:strCache>
                <c:ptCount val="4"/>
                <c:pt idx="0">
                  <c:v>Q1 2025</c:v>
                </c:pt>
                <c:pt idx="1">
                  <c:v>Q2 2025</c:v>
                </c:pt>
                <c:pt idx="2">
                  <c:v>Q3 2025</c:v>
                </c:pt>
                <c:pt idx="3">
                  <c:v>Q4 2025</c:v>
                </c:pt>
              </c:strCache>
            </c:strRef>
          </c:cat>
          <c:val>
            <c:numRef>
              <c:f>'US GDP'!$P$2:$P$5</c:f>
              <c:numCache>
                <c:formatCode>General</c:formatCode>
                <c:ptCount val="4"/>
                <c:pt idx="0">
                  <c:v>-0.64800000000000002</c:v>
                </c:pt>
                <c:pt idx="1">
                  <c:v>3.8380000000000001</c:v>
                </c:pt>
                <c:pt idx="2">
                  <c:v>4.375</c:v>
                </c:pt>
                <c:pt idx="3">
                  <c:v>0.48199999999999998</c:v>
                </c:pt>
              </c:numCache>
            </c:numRef>
          </c:val>
          <c:smooth val="0"/>
          <c:extLst>
            <c:ext xmlns:c16="http://schemas.microsoft.com/office/drawing/2014/chart" uri="{C3380CC4-5D6E-409C-BE32-E72D297353CC}">
              <c16:uniqueId val="{00000005-2F85-4701-8584-B2E03CAD4DFD}"/>
            </c:ext>
          </c:extLst>
        </c:ser>
        <c:dLbls>
          <c:showLegendKey val="0"/>
          <c:showVal val="0"/>
          <c:showCatName val="0"/>
          <c:showSerName val="0"/>
          <c:showPercent val="0"/>
          <c:showBubbleSize val="0"/>
        </c:dLbls>
        <c:marker val="1"/>
        <c:smooth val="0"/>
        <c:axId val="408468015"/>
        <c:axId val="408470415"/>
      </c:lineChart>
      <c:catAx>
        <c:axId val="408468015"/>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crossAx val="408470415"/>
        <c:crosses val="autoZero"/>
        <c:auto val="1"/>
        <c:lblAlgn val="ctr"/>
        <c:lblOffset val="100"/>
        <c:noMultiLvlLbl val="0"/>
      </c:catAx>
      <c:valAx>
        <c:axId val="408470415"/>
        <c:scaling>
          <c:orientation val="minMax"/>
        </c:scaling>
        <c:delete val="0"/>
        <c:axPos val="l"/>
        <c:title>
          <c:tx>
            <c:rich>
              <a:bodyPr rot="-5400000" spcFirstLastPara="1" vertOverflow="ellipsis" vert="horz" wrap="square" anchor="ctr" anchorCtr="1"/>
              <a:lstStyle/>
              <a:p>
                <a:pPr>
                  <a:defRPr sz="600" b="0" i="0" u="none" strike="noStrike" kern="1200" baseline="0">
                    <a:solidFill>
                      <a:schemeClr val="bg1"/>
                    </a:solidFill>
                    <a:latin typeface="+mn-lt"/>
                    <a:ea typeface="+mn-ea"/>
                    <a:cs typeface="+mn-cs"/>
                  </a:defRPr>
                </a:pPr>
                <a:r>
                  <a:rPr lang="en-US"/>
                  <a:t>GDP Contribution (%)</a:t>
                </a:r>
              </a:p>
            </c:rich>
          </c:tx>
          <c:overlay val="0"/>
          <c:spPr>
            <a:noFill/>
            <a:ln>
              <a:noFill/>
            </a:ln>
            <a:effectLst/>
          </c:spPr>
          <c:txPr>
            <a:bodyPr rot="-54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crossAx val="4084680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sz="600">
          <a:solidFill>
            <a:schemeClr val="bg1"/>
          </a:solidFill>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720" b="0" i="0" u="none" strike="noStrike" kern="1200" spc="0" baseline="0">
                <a:solidFill>
                  <a:schemeClr val="bg1"/>
                </a:solidFill>
                <a:latin typeface="+mn-lt"/>
                <a:ea typeface="+mn-ea"/>
                <a:cs typeface="+mn-cs"/>
              </a:defRPr>
            </a:pPr>
            <a:r>
              <a:rPr lang="en-ZA"/>
              <a:t>China</a:t>
            </a:r>
            <a:r>
              <a:rPr lang="en-ZA" baseline="0"/>
              <a:t> GDP (y/y)</a:t>
            </a:r>
            <a:endParaRPr lang="en-ZA"/>
          </a:p>
        </c:rich>
      </c:tx>
      <c:overlay val="0"/>
      <c:spPr>
        <a:noFill/>
        <a:ln>
          <a:noFill/>
        </a:ln>
        <a:effectLst/>
      </c:spPr>
      <c:txPr>
        <a:bodyPr rot="0" spcFirstLastPara="1" vertOverflow="ellipsis" vert="horz" wrap="square" anchor="ctr" anchorCtr="1"/>
        <a:lstStyle/>
        <a:p>
          <a:pPr>
            <a:defRPr sz="720" b="0" i="0" u="none" strike="noStrike" kern="1200" spc="0" baseline="0">
              <a:solidFill>
                <a:schemeClr val="bg1"/>
              </a:solidFill>
              <a:latin typeface="+mn-lt"/>
              <a:ea typeface="+mn-ea"/>
              <a:cs typeface="+mn-cs"/>
            </a:defRPr>
          </a:pPr>
          <a:endParaRPr lang="en-ZA"/>
        </a:p>
      </c:txPr>
    </c:title>
    <c:autoTitleDeleted val="0"/>
    <c:plotArea>
      <c:layout/>
      <c:barChart>
        <c:barDir val="col"/>
        <c:grouping val="stacked"/>
        <c:varyColors val="0"/>
        <c:ser>
          <c:idx val="0"/>
          <c:order val="0"/>
          <c:tx>
            <c:strRef>
              <c:f>'China GDP'!$K$1</c:f>
              <c:strCache>
                <c:ptCount val="1"/>
                <c:pt idx="0">
                  <c:v>Gross Capital Formation</c:v>
                </c:pt>
              </c:strCache>
            </c:strRef>
          </c:tx>
          <c:spPr>
            <a:solidFill>
              <a:srgbClr val="C00000"/>
            </a:solidFill>
            <a:ln>
              <a:noFill/>
            </a:ln>
            <a:effectLst/>
          </c:spPr>
          <c:invertIfNegative val="0"/>
          <c:cat>
            <c:strRef>
              <c:f>'China GDP'!$J$3:$J$6</c:f>
              <c:strCache>
                <c:ptCount val="4"/>
                <c:pt idx="0">
                  <c:v>Q2 2025</c:v>
                </c:pt>
                <c:pt idx="1">
                  <c:v>Q3 2025</c:v>
                </c:pt>
                <c:pt idx="2">
                  <c:v>Q4 2025</c:v>
                </c:pt>
                <c:pt idx="3">
                  <c:v>Q1 2026</c:v>
                </c:pt>
              </c:strCache>
            </c:strRef>
          </c:cat>
          <c:val>
            <c:numRef>
              <c:f>'China GDP'!$K$3:$K$6</c:f>
              <c:numCache>
                <c:formatCode>General</c:formatCode>
                <c:ptCount val="4"/>
                <c:pt idx="0">
                  <c:v>1.26</c:v>
                </c:pt>
                <c:pt idx="1">
                  <c:v>0.76</c:v>
                </c:pt>
                <c:pt idx="2">
                  <c:v>0.72</c:v>
                </c:pt>
                <c:pt idx="3">
                  <c:v>1.9</c:v>
                </c:pt>
              </c:numCache>
            </c:numRef>
          </c:val>
          <c:extLst>
            <c:ext xmlns:c16="http://schemas.microsoft.com/office/drawing/2014/chart" uri="{C3380CC4-5D6E-409C-BE32-E72D297353CC}">
              <c16:uniqueId val="{00000000-A15E-4BB1-9753-5294C39A85B9}"/>
            </c:ext>
          </c:extLst>
        </c:ser>
        <c:ser>
          <c:idx val="1"/>
          <c:order val="1"/>
          <c:tx>
            <c:strRef>
              <c:f>'China GDP'!$L$1</c:f>
              <c:strCache>
                <c:ptCount val="1"/>
                <c:pt idx="0">
                  <c:v>Net Exports</c:v>
                </c:pt>
              </c:strCache>
            </c:strRef>
          </c:tx>
          <c:spPr>
            <a:solidFill>
              <a:srgbClr val="F70942"/>
            </a:solidFill>
            <a:ln>
              <a:noFill/>
            </a:ln>
            <a:effectLst/>
          </c:spPr>
          <c:invertIfNegative val="0"/>
          <c:cat>
            <c:strRef>
              <c:f>'China GDP'!$J$3:$J$6</c:f>
              <c:strCache>
                <c:ptCount val="4"/>
                <c:pt idx="0">
                  <c:v>Q2 2025</c:v>
                </c:pt>
                <c:pt idx="1">
                  <c:v>Q3 2025</c:v>
                </c:pt>
                <c:pt idx="2">
                  <c:v>Q4 2025</c:v>
                </c:pt>
                <c:pt idx="3">
                  <c:v>Q1 2026</c:v>
                </c:pt>
              </c:strCache>
            </c:strRef>
          </c:cat>
          <c:val>
            <c:numRef>
              <c:f>'China GDP'!$L$3:$L$6</c:f>
              <c:numCache>
                <c:formatCode>General</c:formatCode>
                <c:ptCount val="4"/>
                <c:pt idx="0">
                  <c:v>1.29</c:v>
                </c:pt>
                <c:pt idx="1">
                  <c:v>1.44</c:v>
                </c:pt>
                <c:pt idx="2">
                  <c:v>1.4</c:v>
                </c:pt>
                <c:pt idx="3">
                  <c:v>0.77</c:v>
                </c:pt>
              </c:numCache>
            </c:numRef>
          </c:val>
          <c:extLst>
            <c:ext xmlns:c16="http://schemas.microsoft.com/office/drawing/2014/chart" uri="{C3380CC4-5D6E-409C-BE32-E72D297353CC}">
              <c16:uniqueId val="{00000001-A15E-4BB1-9753-5294C39A85B9}"/>
            </c:ext>
          </c:extLst>
        </c:ser>
        <c:ser>
          <c:idx val="2"/>
          <c:order val="2"/>
          <c:tx>
            <c:strRef>
              <c:f>'China GDP'!$M$1</c:f>
              <c:strCache>
                <c:ptCount val="1"/>
                <c:pt idx="0">
                  <c:v>Final Consumption Expenditure</c:v>
                </c:pt>
              </c:strCache>
            </c:strRef>
          </c:tx>
          <c:spPr>
            <a:solidFill>
              <a:srgbClr val="FF9999"/>
            </a:solidFill>
            <a:ln>
              <a:noFill/>
            </a:ln>
            <a:effectLst/>
          </c:spPr>
          <c:invertIfNegative val="0"/>
          <c:cat>
            <c:strRef>
              <c:f>'China GDP'!$J$3:$J$6</c:f>
              <c:strCache>
                <c:ptCount val="4"/>
                <c:pt idx="0">
                  <c:v>Q2 2025</c:v>
                </c:pt>
                <c:pt idx="1">
                  <c:v>Q3 2025</c:v>
                </c:pt>
                <c:pt idx="2">
                  <c:v>Q4 2025</c:v>
                </c:pt>
                <c:pt idx="3">
                  <c:v>Q1 2026</c:v>
                </c:pt>
              </c:strCache>
            </c:strRef>
          </c:cat>
          <c:val>
            <c:numRef>
              <c:f>'China GDP'!$M$3:$M$6</c:f>
              <c:numCache>
                <c:formatCode>General</c:formatCode>
                <c:ptCount val="4"/>
                <c:pt idx="0">
                  <c:v>2.65</c:v>
                </c:pt>
                <c:pt idx="1">
                  <c:v>2.6</c:v>
                </c:pt>
                <c:pt idx="2">
                  <c:v>2.38</c:v>
                </c:pt>
                <c:pt idx="3">
                  <c:v>2.34</c:v>
                </c:pt>
              </c:numCache>
            </c:numRef>
          </c:val>
          <c:extLst>
            <c:ext xmlns:c16="http://schemas.microsoft.com/office/drawing/2014/chart" uri="{C3380CC4-5D6E-409C-BE32-E72D297353CC}">
              <c16:uniqueId val="{00000002-A15E-4BB1-9753-5294C39A85B9}"/>
            </c:ext>
          </c:extLst>
        </c:ser>
        <c:dLbls>
          <c:showLegendKey val="0"/>
          <c:showVal val="0"/>
          <c:showCatName val="0"/>
          <c:showSerName val="0"/>
          <c:showPercent val="0"/>
          <c:showBubbleSize val="0"/>
        </c:dLbls>
        <c:gapWidth val="150"/>
        <c:overlap val="100"/>
        <c:axId val="408468015"/>
        <c:axId val="408470415"/>
      </c:barChart>
      <c:lineChart>
        <c:grouping val="standard"/>
        <c:varyColors val="0"/>
        <c:ser>
          <c:idx val="3"/>
          <c:order val="3"/>
          <c:tx>
            <c:strRef>
              <c:f>'China GDP'!$N$1</c:f>
              <c:strCache>
                <c:ptCount val="1"/>
                <c:pt idx="0">
                  <c:v>China GDP (y/y)</c:v>
                </c:pt>
              </c:strCache>
            </c:strRef>
          </c:tx>
          <c:spPr>
            <a:ln w="19050" cap="rnd">
              <a:solidFill>
                <a:sysClr val="window" lastClr="FFFFFF"/>
              </a:solidFill>
              <a:round/>
            </a:ln>
            <a:effectLst/>
          </c:spPr>
          <c:marker>
            <c:symbol val="circle"/>
            <c:size val="5"/>
            <c:spPr>
              <a:solidFill>
                <a:sysClr val="window" lastClr="FFFFFF"/>
              </a:solidFill>
              <a:ln w="9525">
                <a:noFill/>
              </a:ln>
              <a:effectLst/>
            </c:spPr>
          </c:marker>
          <c:dLbls>
            <c:numFmt formatCode="#,##0.0" sourceLinked="0"/>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'China GDP'!$J$3:$J$6</c:f>
              <c:strCache>
                <c:ptCount val="4"/>
                <c:pt idx="0">
                  <c:v>Q2 2025</c:v>
                </c:pt>
                <c:pt idx="1">
                  <c:v>Q3 2025</c:v>
                </c:pt>
                <c:pt idx="2">
                  <c:v>Q4 2025</c:v>
                </c:pt>
                <c:pt idx="3">
                  <c:v>Q1 2026</c:v>
                </c:pt>
              </c:strCache>
            </c:strRef>
          </c:cat>
          <c:val>
            <c:numRef>
              <c:f>'China GDP'!$N$3:$N$6</c:f>
              <c:numCache>
                <c:formatCode>General</c:formatCode>
                <c:ptCount val="4"/>
                <c:pt idx="0">
                  <c:v>5.2</c:v>
                </c:pt>
                <c:pt idx="1">
                  <c:v>4.8</c:v>
                </c:pt>
                <c:pt idx="2">
                  <c:v>4.5</c:v>
                </c:pt>
                <c:pt idx="3">
                  <c:v>5</c:v>
                </c:pt>
              </c:numCache>
            </c:numRef>
          </c:val>
          <c:smooth val="0"/>
          <c:extLst>
            <c:ext xmlns:c16="http://schemas.microsoft.com/office/drawing/2014/chart" uri="{C3380CC4-5D6E-409C-BE32-E72D297353CC}">
              <c16:uniqueId val="{00000003-A15E-4BB1-9753-5294C39A85B9}"/>
            </c:ext>
          </c:extLst>
        </c:ser>
        <c:dLbls>
          <c:showLegendKey val="0"/>
          <c:showVal val="0"/>
          <c:showCatName val="0"/>
          <c:showSerName val="0"/>
          <c:showPercent val="0"/>
          <c:showBubbleSize val="0"/>
        </c:dLbls>
        <c:marker val="1"/>
        <c:smooth val="0"/>
        <c:axId val="408468015"/>
        <c:axId val="408470415"/>
      </c:lineChart>
      <c:catAx>
        <c:axId val="408468015"/>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crossAx val="408470415"/>
        <c:crosses val="autoZero"/>
        <c:auto val="1"/>
        <c:lblAlgn val="ctr"/>
        <c:lblOffset val="100"/>
        <c:noMultiLvlLbl val="0"/>
      </c:catAx>
      <c:valAx>
        <c:axId val="408470415"/>
        <c:scaling>
          <c:orientation val="minMax"/>
        </c:scaling>
        <c:delete val="0"/>
        <c:axPos val="l"/>
        <c:title>
          <c:tx>
            <c:rich>
              <a:bodyPr rot="-5400000" spcFirstLastPara="1" vertOverflow="ellipsis" vert="horz" wrap="square" anchor="ctr" anchorCtr="1"/>
              <a:lstStyle/>
              <a:p>
                <a:pPr>
                  <a:defRPr sz="600" b="0" i="0" u="none" strike="noStrike" kern="1200" baseline="0">
                    <a:solidFill>
                      <a:schemeClr val="bg1"/>
                    </a:solidFill>
                    <a:latin typeface="+mn-lt"/>
                    <a:ea typeface="+mn-ea"/>
                    <a:cs typeface="+mn-cs"/>
                  </a:defRPr>
                </a:pPr>
                <a:r>
                  <a:rPr lang="en-US"/>
                  <a:t>GDP Contribution (%)</a:t>
                </a:r>
              </a:p>
            </c:rich>
          </c:tx>
          <c:overlay val="0"/>
          <c:spPr>
            <a:noFill/>
            <a:ln>
              <a:noFill/>
            </a:ln>
            <a:effectLst/>
          </c:spPr>
          <c:txPr>
            <a:bodyPr rot="-54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crossAx val="4084680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sz="600">
          <a:solidFill>
            <a:schemeClr val="bg1"/>
          </a:solidFill>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42411B-DFB0-43DA-BDEB-503A96E62EC5}" type="datetimeFigureOut">
              <a:rPr lang="en-ZA" smtClean="0"/>
              <a:t>2026/05/30</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3EA154-345D-4E39-8CEB-1CBE3F1E4188}" type="slidenum">
              <a:rPr lang="en-ZA" smtClean="0"/>
              <a:t>‹#›</a:t>
            </a:fld>
            <a:endParaRPr lang="en-ZA"/>
          </a:p>
        </p:txBody>
      </p:sp>
    </p:spTree>
    <p:extLst>
      <p:ext uri="{BB962C8B-B14F-4D97-AF65-F5344CB8AC3E}">
        <p14:creationId xmlns:p14="http://schemas.microsoft.com/office/powerpoint/2010/main" val="4197885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48BD6-5160-DCAD-C6B1-AA42E73E63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02B3B5-89B6-7121-0222-2F6A4ECA87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C4AB4C-A5EF-7C2C-A067-9D856950FB30}"/>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C0B62FFD-653D-81EE-4F52-34691D5FFBF3}"/>
              </a:ext>
            </a:extLst>
          </p:cNvPr>
          <p:cNvSpPr>
            <a:spLocks noGrp="1"/>
          </p:cNvSpPr>
          <p:nvPr>
            <p:ph type="sldNum" sz="quarter" idx="5"/>
          </p:nvPr>
        </p:nvSpPr>
        <p:spPr/>
        <p:txBody>
          <a:bodyPr/>
          <a:lstStyle/>
          <a:p>
            <a:fld id="{CA77D5F9-D050-4DB1-A3D6-D58924ABD864}" type="slidenum">
              <a:rPr lang="en-GB" smtClean="0"/>
              <a:pPr/>
              <a:t>8</a:t>
            </a:fld>
            <a:endParaRPr lang="en-GB"/>
          </a:p>
        </p:txBody>
      </p:sp>
    </p:spTree>
    <p:extLst>
      <p:ext uri="{BB962C8B-B14F-4D97-AF65-F5344CB8AC3E}">
        <p14:creationId xmlns:p14="http://schemas.microsoft.com/office/powerpoint/2010/main" val="2108032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3EA154-345D-4E39-8CEB-1CBE3F1E4188}" type="slidenum">
              <a:rPr lang="en-ZA" smtClean="0"/>
              <a:t>12</a:t>
            </a:fld>
            <a:endParaRPr lang="en-ZA"/>
          </a:p>
        </p:txBody>
      </p:sp>
    </p:spTree>
    <p:extLst>
      <p:ext uri="{BB962C8B-B14F-4D97-AF65-F5344CB8AC3E}">
        <p14:creationId xmlns:p14="http://schemas.microsoft.com/office/powerpoint/2010/main" val="578980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4C01D-3FFE-A0E4-B719-5BF98AF9D3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EC5CD9-962D-04DB-BB8B-5E6806E1F4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16B3E7-F49D-7978-F183-64BAAFC077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4E91BEB-1C1A-F07E-4E59-3D8CDDF007DC}"/>
              </a:ext>
            </a:extLst>
          </p:cNvPr>
          <p:cNvSpPr>
            <a:spLocks noGrp="1"/>
          </p:cNvSpPr>
          <p:nvPr>
            <p:ph type="sldNum" sz="quarter" idx="5"/>
          </p:nvPr>
        </p:nvSpPr>
        <p:spPr/>
        <p:txBody>
          <a:bodyPr/>
          <a:lstStyle/>
          <a:p>
            <a:fld id="{CA77D5F9-D050-4DB1-A3D6-D58924ABD864}" type="slidenum">
              <a:rPr lang="en-GB" smtClean="0"/>
              <a:pPr/>
              <a:t>18</a:t>
            </a:fld>
            <a:endParaRPr lang="en-GB"/>
          </a:p>
        </p:txBody>
      </p:sp>
    </p:spTree>
    <p:extLst>
      <p:ext uri="{BB962C8B-B14F-4D97-AF65-F5344CB8AC3E}">
        <p14:creationId xmlns:p14="http://schemas.microsoft.com/office/powerpoint/2010/main" val="1855623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1888D-A23A-A949-EF31-BA519A9683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2793EE-C2CF-3D46-9AF8-A41AA72716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434454-E020-05CF-DEF9-1EAAE72ED94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1AB875-D92D-9053-3C85-937C0596422A}"/>
              </a:ext>
            </a:extLst>
          </p:cNvPr>
          <p:cNvSpPr>
            <a:spLocks noGrp="1"/>
          </p:cNvSpPr>
          <p:nvPr>
            <p:ph type="sldNum" sz="quarter" idx="5"/>
          </p:nvPr>
        </p:nvSpPr>
        <p:spPr/>
        <p:txBody>
          <a:bodyPr/>
          <a:lstStyle/>
          <a:p>
            <a:fld id="{CA77D5F9-D050-4DB1-A3D6-D58924ABD864}" type="slidenum">
              <a:rPr lang="en-GB" smtClean="0"/>
              <a:pPr/>
              <a:t>19</a:t>
            </a:fld>
            <a:endParaRPr lang="en-GB"/>
          </a:p>
        </p:txBody>
      </p:sp>
    </p:spTree>
    <p:extLst>
      <p:ext uri="{BB962C8B-B14F-4D97-AF65-F5344CB8AC3E}">
        <p14:creationId xmlns:p14="http://schemas.microsoft.com/office/powerpoint/2010/main" val="1887508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77D5F9-D050-4DB1-A3D6-D58924ABD864}" type="slidenum">
              <a:rPr lang="en-GB" smtClean="0"/>
              <a:pPr/>
              <a:t>28</a:t>
            </a:fld>
            <a:endParaRPr lang="en-GB"/>
          </a:p>
        </p:txBody>
      </p:sp>
    </p:spTree>
    <p:extLst>
      <p:ext uri="{BB962C8B-B14F-4D97-AF65-F5344CB8AC3E}">
        <p14:creationId xmlns:p14="http://schemas.microsoft.com/office/powerpoint/2010/main" val="1841082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CA77D5F9-D050-4DB1-A3D6-D58924ABD864}" type="slidenum">
              <a:rPr lang="en-GB" smtClean="0"/>
              <a:pPr/>
              <a:t>30</a:t>
            </a:fld>
            <a:endParaRPr lang="en-GB"/>
          </a:p>
        </p:txBody>
      </p:sp>
    </p:spTree>
    <p:extLst>
      <p:ext uri="{BB962C8B-B14F-4D97-AF65-F5344CB8AC3E}">
        <p14:creationId xmlns:p14="http://schemas.microsoft.com/office/powerpoint/2010/main" val="617257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77D5F9-D050-4DB1-A3D6-D58924ABD864}" type="slidenum">
              <a:rPr lang="en-GB" smtClean="0"/>
              <a:pPr/>
              <a:t>33</a:t>
            </a:fld>
            <a:endParaRPr lang="en-GB"/>
          </a:p>
        </p:txBody>
      </p:sp>
    </p:spTree>
    <p:extLst>
      <p:ext uri="{BB962C8B-B14F-4D97-AF65-F5344CB8AC3E}">
        <p14:creationId xmlns:p14="http://schemas.microsoft.com/office/powerpoint/2010/main" val="37398940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AB8ED-B2D4-23EE-3D61-965342B18D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90A20932-92AA-52C8-12EC-D2F99F1DD5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A0A68430-3BBD-010E-2C5B-B7E55296B783}"/>
              </a:ext>
            </a:extLst>
          </p:cNvPr>
          <p:cNvSpPr>
            <a:spLocks noGrp="1"/>
          </p:cNvSpPr>
          <p:nvPr>
            <p:ph type="dt" sz="half" idx="10"/>
          </p:nvPr>
        </p:nvSpPr>
        <p:spPr/>
        <p:txBody>
          <a:bodyPr/>
          <a:lstStyle/>
          <a:p>
            <a:fld id="{1F90D101-D7EA-4AB8-B01F-15FD87BCB264}" type="datetime1">
              <a:rPr lang="en-ZA" smtClean="0"/>
              <a:t>2026/05/30</a:t>
            </a:fld>
            <a:endParaRPr lang="en-ZA"/>
          </a:p>
        </p:txBody>
      </p:sp>
      <p:sp>
        <p:nvSpPr>
          <p:cNvPr id="5" name="Footer Placeholder 4">
            <a:extLst>
              <a:ext uri="{FF2B5EF4-FFF2-40B4-BE49-F238E27FC236}">
                <a16:creationId xmlns:a16="http://schemas.microsoft.com/office/drawing/2014/main" id="{790C6130-147B-3D80-0263-13933B633F4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436483D-170F-E4A2-C19E-0444634307FB}"/>
              </a:ext>
            </a:extLst>
          </p:cNvPr>
          <p:cNvSpPr>
            <a:spLocks noGrp="1"/>
          </p:cNvSpPr>
          <p:nvPr>
            <p:ph type="sldNum" sz="quarter" idx="12"/>
          </p:nvPr>
        </p:nvSpPr>
        <p:spPr/>
        <p:txBody>
          <a:bodyPr/>
          <a:lstStyle/>
          <a:p>
            <a:fld id="{BCCE8747-AD4C-4D09-92DB-775D344EFD6C}" type="slidenum">
              <a:rPr lang="en-ZA" smtClean="0"/>
              <a:t>‹#›</a:t>
            </a:fld>
            <a:endParaRPr lang="en-ZA"/>
          </a:p>
        </p:txBody>
      </p:sp>
      <p:pic>
        <p:nvPicPr>
          <p:cNvPr id="7" name="Picture 6">
            <a:extLst>
              <a:ext uri="{FF2B5EF4-FFF2-40B4-BE49-F238E27FC236}">
                <a16:creationId xmlns:a16="http://schemas.microsoft.com/office/drawing/2014/main" id="{70FD487E-6D9E-9694-54AE-F04BA26258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6" y="0"/>
            <a:ext cx="12190028" cy="6858000"/>
          </a:xfrm>
          <a:prstGeom prst="rect">
            <a:avLst/>
          </a:prstGeom>
        </p:spPr>
      </p:pic>
      <p:pic>
        <p:nvPicPr>
          <p:cNvPr id="8" name="Picture 7">
            <a:extLst>
              <a:ext uri="{FF2B5EF4-FFF2-40B4-BE49-F238E27FC236}">
                <a16:creationId xmlns:a16="http://schemas.microsoft.com/office/drawing/2014/main" id="{0954B6FB-117F-4E07-1686-75DE1E06C12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0209" y="968804"/>
            <a:ext cx="9561904" cy="1130159"/>
          </a:xfrm>
          <a:prstGeom prst="rect">
            <a:avLst/>
          </a:prstGeom>
        </p:spPr>
      </p:pic>
      <p:pic>
        <p:nvPicPr>
          <p:cNvPr id="9" name="Picture 8">
            <a:extLst>
              <a:ext uri="{FF2B5EF4-FFF2-40B4-BE49-F238E27FC236}">
                <a16:creationId xmlns:a16="http://schemas.microsoft.com/office/drawing/2014/main" id="{99286CAB-8054-7849-F27E-C152EFB4C19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1451" y="1478939"/>
            <a:ext cx="7962882" cy="941164"/>
          </a:xfrm>
          <a:prstGeom prst="rect">
            <a:avLst/>
          </a:prstGeom>
        </p:spPr>
      </p:pic>
      <p:pic>
        <p:nvPicPr>
          <p:cNvPr id="10" name="Picture 9">
            <a:extLst>
              <a:ext uri="{FF2B5EF4-FFF2-40B4-BE49-F238E27FC236}">
                <a16:creationId xmlns:a16="http://schemas.microsoft.com/office/drawing/2014/main" id="{800259CE-7903-A36D-3312-DCD32D0B98B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23746" y="6132849"/>
            <a:ext cx="6127156" cy="724193"/>
          </a:xfrm>
          <a:prstGeom prst="rect">
            <a:avLst/>
          </a:prstGeom>
        </p:spPr>
      </p:pic>
      <p:pic>
        <p:nvPicPr>
          <p:cNvPr id="11" name="Picture 10">
            <a:extLst>
              <a:ext uri="{FF2B5EF4-FFF2-40B4-BE49-F238E27FC236}">
                <a16:creationId xmlns:a16="http://schemas.microsoft.com/office/drawing/2014/main" id="{7FE85EA5-7B8F-0A09-4090-D85B3E6E324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599022" y="2907624"/>
            <a:ext cx="4976604" cy="2081509"/>
          </a:xfrm>
          <a:prstGeom prst="rect">
            <a:avLst/>
          </a:prstGeom>
        </p:spPr>
      </p:pic>
    </p:spTree>
    <p:extLst>
      <p:ext uri="{BB962C8B-B14F-4D97-AF65-F5344CB8AC3E}">
        <p14:creationId xmlns:p14="http://schemas.microsoft.com/office/powerpoint/2010/main" val="3862492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9E42C-204A-02AE-2562-769D8B2DEF60}"/>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5E6BDE24-FD6A-199D-1101-AC978F9A41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B18C3D6-844C-E471-D2DC-FE705EEBE056}"/>
              </a:ext>
            </a:extLst>
          </p:cNvPr>
          <p:cNvSpPr>
            <a:spLocks noGrp="1"/>
          </p:cNvSpPr>
          <p:nvPr>
            <p:ph type="dt" sz="half" idx="10"/>
          </p:nvPr>
        </p:nvSpPr>
        <p:spPr/>
        <p:txBody>
          <a:bodyPr/>
          <a:lstStyle/>
          <a:p>
            <a:fld id="{17396CD1-DF57-4C88-AF82-322B7AD57830}" type="datetime1">
              <a:rPr lang="en-ZA" smtClean="0"/>
              <a:t>2026/05/30</a:t>
            </a:fld>
            <a:endParaRPr lang="en-ZA"/>
          </a:p>
        </p:txBody>
      </p:sp>
      <p:sp>
        <p:nvSpPr>
          <p:cNvPr id="5" name="Footer Placeholder 4">
            <a:extLst>
              <a:ext uri="{FF2B5EF4-FFF2-40B4-BE49-F238E27FC236}">
                <a16:creationId xmlns:a16="http://schemas.microsoft.com/office/drawing/2014/main" id="{5E020529-A7CB-507F-FAD7-C5E344D6001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2C9867F-A015-EC8E-3BCF-D67EA9B992AF}"/>
              </a:ext>
            </a:extLst>
          </p:cNvPr>
          <p:cNvSpPr>
            <a:spLocks noGrp="1"/>
          </p:cNvSpPr>
          <p:nvPr>
            <p:ph type="sldNum" sz="quarter" idx="12"/>
          </p:nvPr>
        </p:nvSpPr>
        <p:spPr/>
        <p:txBody>
          <a:bodyPr/>
          <a:lstStyle/>
          <a:p>
            <a:fld id="{BCCE8747-AD4C-4D09-92DB-775D344EFD6C}" type="slidenum">
              <a:rPr lang="en-ZA" smtClean="0"/>
              <a:t>‹#›</a:t>
            </a:fld>
            <a:endParaRPr lang="en-ZA"/>
          </a:p>
        </p:txBody>
      </p:sp>
    </p:spTree>
    <p:extLst>
      <p:ext uri="{BB962C8B-B14F-4D97-AF65-F5344CB8AC3E}">
        <p14:creationId xmlns:p14="http://schemas.microsoft.com/office/powerpoint/2010/main" val="70289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C61C40-F4DE-6CF3-C920-B798B45EA2D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1037390-E54B-C21E-2977-20F1C7B066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BD0B327-C4A6-3729-9D6D-C68144506B84}"/>
              </a:ext>
            </a:extLst>
          </p:cNvPr>
          <p:cNvSpPr>
            <a:spLocks noGrp="1"/>
          </p:cNvSpPr>
          <p:nvPr>
            <p:ph type="dt" sz="half" idx="10"/>
          </p:nvPr>
        </p:nvSpPr>
        <p:spPr/>
        <p:txBody>
          <a:bodyPr/>
          <a:lstStyle/>
          <a:p>
            <a:fld id="{1D0E8ACB-F4FE-4023-90AB-55A6C3075CF6}" type="datetime1">
              <a:rPr lang="en-ZA" smtClean="0"/>
              <a:t>2026/05/30</a:t>
            </a:fld>
            <a:endParaRPr lang="en-ZA"/>
          </a:p>
        </p:txBody>
      </p:sp>
      <p:sp>
        <p:nvSpPr>
          <p:cNvPr id="5" name="Footer Placeholder 4">
            <a:extLst>
              <a:ext uri="{FF2B5EF4-FFF2-40B4-BE49-F238E27FC236}">
                <a16:creationId xmlns:a16="http://schemas.microsoft.com/office/drawing/2014/main" id="{4152EAD0-D477-4D00-79F8-78E36E93535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FAA3FE7-6C8B-CB73-F678-61B75E6903AF}"/>
              </a:ext>
            </a:extLst>
          </p:cNvPr>
          <p:cNvSpPr>
            <a:spLocks noGrp="1"/>
          </p:cNvSpPr>
          <p:nvPr>
            <p:ph type="sldNum" sz="quarter" idx="12"/>
          </p:nvPr>
        </p:nvSpPr>
        <p:spPr/>
        <p:txBody>
          <a:bodyPr/>
          <a:lstStyle/>
          <a:p>
            <a:fld id="{BCCE8747-AD4C-4D09-92DB-775D344EFD6C}" type="slidenum">
              <a:rPr lang="en-ZA" smtClean="0"/>
              <a:t>‹#›</a:t>
            </a:fld>
            <a:endParaRPr lang="en-ZA"/>
          </a:p>
        </p:txBody>
      </p:sp>
    </p:spTree>
    <p:extLst>
      <p:ext uri="{BB962C8B-B14F-4D97-AF65-F5344CB8AC3E}">
        <p14:creationId xmlns:p14="http://schemas.microsoft.com/office/powerpoint/2010/main" val="2102970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African heartbeat patter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45ECA-5688-4A89-8C9A-A9AB33D211DF}"/>
              </a:ext>
            </a:extLst>
          </p:cNvPr>
          <p:cNvSpPr>
            <a:spLocks noGrp="1"/>
          </p:cNvSpPr>
          <p:nvPr>
            <p:ph type="ctrTitle" hasCustomPrompt="1"/>
          </p:nvPr>
        </p:nvSpPr>
        <p:spPr>
          <a:xfrm>
            <a:off x="381307" y="2338128"/>
            <a:ext cx="7166539" cy="1637364"/>
          </a:xfrm>
          <a:prstGeom prst="rect">
            <a:avLst/>
          </a:prstGeom>
        </p:spPr>
        <p:txBody>
          <a:bodyPr lIns="0" tIns="36000" rIns="36000" bIns="36000" anchor="b">
            <a:noAutofit/>
          </a:bodyPr>
          <a:lstStyle>
            <a:lvl1pPr algn="l">
              <a:defRPr sz="4250" b="1">
                <a:solidFill>
                  <a:schemeClr val="tx1"/>
                </a:solidFill>
                <a:latin typeface="Arial" panose="020B0604020202020204" pitchFamily="34" charset="0"/>
                <a:cs typeface="Arial" panose="020B0604020202020204" pitchFamily="34" charset="0"/>
              </a:defRPr>
            </a:lvl1pPr>
          </a:lstStyle>
          <a:p>
            <a:r>
              <a:rPr lang="en-US"/>
              <a:t>Add presentation title</a:t>
            </a:r>
            <a:endParaRPr lang="en-GB"/>
          </a:p>
        </p:txBody>
      </p:sp>
      <p:sp>
        <p:nvSpPr>
          <p:cNvPr id="3" name="Subtitle 2">
            <a:extLst>
              <a:ext uri="{FF2B5EF4-FFF2-40B4-BE49-F238E27FC236}">
                <a16:creationId xmlns:a16="http://schemas.microsoft.com/office/drawing/2014/main" id="{C7A7393E-2763-4FDE-8C90-450871B71FA6}"/>
              </a:ext>
            </a:extLst>
          </p:cNvPr>
          <p:cNvSpPr>
            <a:spLocks noGrp="1"/>
          </p:cNvSpPr>
          <p:nvPr>
            <p:ph type="subTitle" idx="1" hasCustomPrompt="1"/>
          </p:nvPr>
        </p:nvSpPr>
        <p:spPr>
          <a:xfrm>
            <a:off x="381307" y="4062245"/>
            <a:ext cx="7166539" cy="732413"/>
          </a:xfrm>
          <a:prstGeom prst="rect">
            <a:avLst/>
          </a:prstGeom>
        </p:spPr>
        <p:txBody>
          <a:bodyPr lIns="0" tIns="36000" rIns="36000" bIns="36000">
            <a:noAutofit/>
          </a:bodyPr>
          <a:lstStyle>
            <a:lvl1pPr marL="0" indent="0" algn="l">
              <a:lnSpc>
                <a:spcPct val="90000"/>
              </a:lnSpc>
              <a:buNone/>
              <a:defRPr sz="230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a:t>
            </a:r>
          </a:p>
        </p:txBody>
      </p:sp>
      <p:sp>
        <p:nvSpPr>
          <p:cNvPr id="34" name="Text Placeholder 33">
            <a:extLst>
              <a:ext uri="{FF2B5EF4-FFF2-40B4-BE49-F238E27FC236}">
                <a16:creationId xmlns:a16="http://schemas.microsoft.com/office/drawing/2014/main" id="{E3DFAA06-BCA8-4754-92E2-D4CD6336640A}"/>
              </a:ext>
            </a:extLst>
          </p:cNvPr>
          <p:cNvSpPr>
            <a:spLocks noGrp="1"/>
          </p:cNvSpPr>
          <p:nvPr>
            <p:ph type="body" sz="quarter" idx="11" hasCustomPrompt="1"/>
          </p:nvPr>
        </p:nvSpPr>
        <p:spPr>
          <a:xfrm>
            <a:off x="371475" y="5118265"/>
            <a:ext cx="7166539" cy="216000"/>
          </a:xfrm>
        </p:spPr>
        <p:txBody>
          <a:bodyPr lIns="0" tIns="0" rIns="0" bIns="0">
            <a:noAutofit/>
          </a:bodyPr>
          <a:lstStyle>
            <a:lvl1pPr marL="0" indent="0">
              <a:buNone/>
              <a:defRPr sz="1300">
                <a:solidFill>
                  <a:schemeClr val="tx1"/>
                </a:solidFill>
                <a:latin typeface="+mj-lt"/>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Add date</a:t>
            </a:r>
            <a:endParaRPr lang="en-GB"/>
          </a:p>
        </p:txBody>
      </p:sp>
      <p:sp>
        <p:nvSpPr>
          <p:cNvPr id="35" name="Text Placeholder 33">
            <a:extLst>
              <a:ext uri="{FF2B5EF4-FFF2-40B4-BE49-F238E27FC236}">
                <a16:creationId xmlns:a16="http://schemas.microsoft.com/office/drawing/2014/main" id="{99D270A3-CD1B-4C74-9532-388A93562569}"/>
              </a:ext>
            </a:extLst>
          </p:cNvPr>
          <p:cNvSpPr>
            <a:spLocks noGrp="1"/>
          </p:cNvSpPr>
          <p:nvPr>
            <p:ph type="body" sz="quarter" idx="12" hasCustomPrompt="1"/>
          </p:nvPr>
        </p:nvSpPr>
        <p:spPr>
          <a:xfrm>
            <a:off x="371475" y="5408646"/>
            <a:ext cx="7166539" cy="216000"/>
          </a:xfrm>
        </p:spPr>
        <p:txBody>
          <a:bodyPr lIns="0" tIns="0" rIns="0" bIns="0">
            <a:noAutofit/>
          </a:bodyPr>
          <a:lstStyle>
            <a:lvl1pPr marL="0" indent="0">
              <a:buNone/>
              <a:defRPr sz="1300">
                <a:solidFill>
                  <a:schemeClr val="tx1"/>
                </a:solidFill>
                <a:latin typeface="+mj-lt"/>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Add name and surname of presenter</a:t>
            </a:r>
            <a:endParaRPr lang="en-GB"/>
          </a:p>
        </p:txBody>
      </p:sp>
      <p:pic>
        <p:nvPicPr>
          <p:cNvPr id="5" name="Picture 4">
            <a:extLst>
              <a:ext uri="{FF2B5EF4-FFF2-40B4-BE49-F238E27FC236}">
                <a16:creationId xmlns:a16="http://schemas.microsoft.com/office/drawing/2014/main" id="{189D3720-8213-F3B6-B19A-32E20B18184D}"/>
              </a:ext>
            </a:extLst>
          </p:cNvPr>
          <p:cNvPicPr>
            <a:picLocks noChangeAspect="1"/>
          </p:cNvPicPr>
          <p:nvPr userDrawn="1"/>
        </p:nvPicPr>
        <p:blipFill>
          <a:blip r:embed="rId3"/>
          <a:srcRect l="6" r="6"/>
          <a:stretch/>
        </p:blipFill>
        <p:spPr>
          <a:xfrm>
            <a:off x="7241584" y="504261"/>
            <a:ext cx="4489167" cy="1305685"/>
          </a:xfrm>
          <a:prstGeom prst="rect">
            <a:avLst/>
          </a:prstGeom>
        </p:spPr>
      </p:pic>
      <p:grpSp>
        <p:nvGrpSpPr>
          <p:cNvPr id="4" name="Group 3">
            <a:extLst>
              <a:ext uri="{FF2B5EF4-FFF2-40B4-BE49-F238E27FC236}">
                <a16:creationId xmlns:a16="http://schemas.microsoft.com/office/drawing/2014/main" id="{CA1B8222-E6E5-F593-0551-98E992E9F8A9}"/>
              </a:ext>
            </a:extLst>
          </p:cNvPr>
          <p:cNvGrpSpPr/>
          <p:nvPr userDrawn="1"/>
        </p:nvGrpSpPr>
        <p:grpSpPr>
          <a:xfrm>
            <a:off x="12093433" y="-8879"/>
            <a:ext cx="107445" cy="6880196"/>
            <a:chOff x="9042207" y="-13238"/>
            <a:chExt cx="107305" cy="6871238"/>
          </a:xfrm>
        </p:grpSpPr>
        <p:sp>
          <p:nvSpPr>
            <p:cNvPr id="7" name="Rectangle 6">
              <a:extLst>
                <a:ext uri="{FF2B5EF4-FFF2-40B4-BE49-F238E27FC236}">
                  <a16:creationId xmlns:a16="http://schemas.microsoft.com/office/drawing/2014/main" id="{779DA734-BD92-EC1A-9433-CE672A774F15}"/>
                </a:ext>
              </a:extLst>
            </p:cNvPr>
            <p:cNvSpPr/>
            <p:nvPr userDrawn="1"/>
          </p:nvSpPr>
          <p:spPr>
            <a:xfrm>
              <a:off x="9042207" y="-13238"/>
              <a:ext cx="107305" cy="383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3E30007-DB12-0875-63F3-AC18B393D1D0}"/>
                </a:ext>
              </a:extLst>
            </p:cNvPr>
            <p:cNvSpPr/>
            <p:nvPr userDrawn="1"/>
          </p:nvSpPr>
          <p:spPr>
            <a:xfrm>
              <a:off x="9042207" y="368038"/>
              <a:ext cx="107305" cy="383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328AC55-0671-54D6-BD9F-1C06F1E22FD5}"/>
                </a:ext>
              </a:extLst>
            </p:cNvPr>
            <p:cNvSpPr/>
            <p:nvPr userDrawn="1"/>
          </p:nvSpPr>
          <p:spPr>
            <a:xfrm>
              <a:off x="9042207" y="749709"/>
              <a:ext cx="107305" cy="383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7BABAE5-F273-3C7A-9C9A-FF9F3E5FC46D}"/>
                </a:ext>
              </a:extLst>
            </p:cNvPr>
            <p:cNvSpPr/>
            <p:nvPr userDrawn="1"/>
          </p:nvSpPr>
          <p:spPr>
            <a:xfrm>
              <a:off x="9042207" y="1131380"/>
              <a:ext cx="107305" cy="383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ABFDCF7-0441-8660-0B7D-0579114AAE20}"/>
                </a:ext>
              </a:extLst>
            </p:cNvPr>
            <p:cNvSpPr/>
            <p:nvPr userDrawn="1"/>
          </p:nvSpPr>
          <p:spPr>
            <a:xfrm>
              <a:off x="9042207" y="1513051"/>
              <a:ext cx="107305" cy="383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AF4A679-8774-12D2-EA39-73371B12AABF}"/>
                </a:ext>
              </a:extLst>
            </p:cNvPr>
            <p:cNvSpPr/>
            <p:nvPr userDrawn="1"/>
          </p:nvSpPr>
          <p:spPr>
            <a:xfrm>
              <a:off x="9042207" y="1894722"/>
              <a:ext cx="107305" cy="383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3B28862-1410-E5FF-3DA2-77D63CA683D9}"/>
                </a:ext>
              </a:extLst>
            </p:cNvPr>
            <p:cNvSpPr/>
            <p:nvPr userDrawn="1"/>
          </p:nvSpPr>
          <p:spPr>
            <a:xfrm>
              <a:off x="9042207" y="2276393"/>
              <a:ext cx="107305" cy="383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200E103-E367-F836-27AD-431850B1507C}"/>
                </a:ext>
              </a:extLst>
            </p:cNvPr>
            <p:cNvSpPr/>
            <p:nvPr userDrawn="1"/>
          </p:nvSpPr>
          <p:spPr>
            <a:xfrm>
              <a:off x="9042207" y="2658064"/>
              <a:ext cx="107305" cy="383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46ED63-3F07-3F1B-EC45-74230256E76C}"/>
                </a:ext>
              </a:extLst>
            </p:cNvPr>
            <p:cNvSpPr/>
            <p:nvPr userDrawn="1"/>
          </p:nvSpPr>
          <p:spPr>
            <a:xfrm>
              <a:off x="9042207" y="3039735"/>
              <a:ext cx="107305" cy="383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F31290E-AAFD-313E-FC59-4B0480B0541C}"/>
                </a:ext>
              </a:extLst>
            </p:cNvPr>
            <p:cNvSpPr/>
            <p:nvPr userDrawn="1"/>
          </p:nvSpPr>
          <p:spPr>
            <a:xfrm>
              <a:off x="9042207" y="3421406"/>
              <a:ext cx="107305" cy="383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AE2100C-1F46-A57E-5E5B-3F7A03F53FE0}"/>
                </a:ext>
              </a:extLst>
            </p:cNvPr>
            <p:cNvSpPr/>
            <p:nvPr userDrawn="1"/>
          </p:nvSpPr>
          <p:spPr>
            <a:xfrm>
              <a:off x="9042207" y="3803077"/>
              <a:ext cx="107305" cy="383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E629AF6-AF08-2A4C-383B-9E0C6EF52C61}"/>
                </a:ext>
              </a:extLst>
            </p:cNvPr>
            <p:cNvSpPr/>
            <p:nvPr userDrawn="1"/>
          </p:nvSpPr>
          <p:spPr>
            <a:xfrm>
              <a:off x="9042207" y="4184748"/>
              <a:ext cx="107305" cy="383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EB295BC-25FE-9A13-5B9B-E7D07B787E7E}"/>
                </a:ext>
              </a:extLst>
            </p:cNvPr>
            <p:cNvSpPr/>
            <p:nvPr userDrawn="1"/>
          </p:nvSpPr>
          <p:spPr>
            <a:xfrm>
              <a:off x="9042207" y="4566419"/>
              <a:ext cx="107305" cy="383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B0A4663-4583-55FD-940E-5314A8AC8B7C}"/>
                </a:ext>
              </a:extLst>
            </p:cNvPr>
            <p:cNvSpPr/>
            <p:nvPr userDrawn="1"/>
          </p:nvSpPr>
          <p:spPr>
            <a:xfrm>
              <a:off x="9042207" y="4948090"/>
              <a:ext cx="107305" cy="383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8341867-D013-EF41-4BC0-A381AC9BA089}"/>
                </a:ext>
              </a:extLst>
            </p:cNvPr>
            <p:cNvSpPr/>
            <p:nvPr userDrawn="1"/>
          </p:nvSpPr>
          <p:spPr>
            <a:xfrm>
              <a:off x="9042207" y="5329761"/>
              <a:ext cx="107305" cy="383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E49E895-40BB-60AA-FA2F-1522B4D7B044}"/>
                </a:ext>
              </a:extLst>
            </p:cNvPr>
            <p:cNvSpPr/>
            <p:nvPr userDrawn="1"/>
          </p:nvSpPr>
          <p:spPr>
            <a:xfrm>
              <a:off x="9042207" y="5711432"/>
              <a:ext cx="107305" cy="383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2686F15-8307-81A0-5631-3FC2A06531D8}"/>
                </a:ext>
              </a:extLst>
            </p:cNvPr>
            <p:cNvSpPr/>
            <p:nvPr userDrawn="1"/>
          </p:nvSpPr>
          <p:spPr>
            <a:xfrm>
              <a:off x="9042207" y="6093103"/>
              <a:ext cx="107305" cy="383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A9AB2C3-A717-5993-AF3D-B0BDB6FA474F}"/>
                </a:ext>
              </a:extLst>
            </p:cNvPr>
            <p:cNvSpPr/>
            <p:nvPr userDrawn="1"/>
          </p:nvSpPr>
          <p:spPr>
            <a:xfrm>
              <a:off x="9042207" y="6474769"/>
              <a:ext cx="107305" cy="383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0484542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Numbered Divider Passion red">
    <p:bg>
      <p:bgPr>
        <a:solidFill>
          <a:schemeClr val="accent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DC5AC50-8F4D-2BB7-0CC0-5F625E1AD35E}"/>
              </a:ext>
            </a:extLst>
          </p:cNvPr>
          <p:cNvSpPr>
            <a:spLocks noGrp="1"/>
          </p:cNvSpPr>
          <p:nvPr>
            <p:ph type="ctrTitle" hasCustomPrompt="1"/>
          </p:nvPr>
        </p:nvSpPr>
        <p:spPr>
          <a:xfrm>
            <a:off x="371475" y="3086549"/>
            <a:ext cx="5552892" cy="875071"/>
          </a:xfrm>
          <a:prstGeom prst="rect">
            <a:avLst/>
          </a:prstGeom>
        </p:spPr>
        <p:txBody>
          <a:bodyPr lIns="0" tIns="0" rIns="0" bIns="0" anchor="b">
            <a:noAutofit/>
          </a:bodyPr>
          <a:lstStyle>
            <a:lvl1pPr algn="l">
              <a:defRPr sz="4300" b="1">
                <a:solidFill>
                  <a:schemeClr val="tx1"/>
                </a:solidFill>
                <a:latin typeface="Arial" panose="020B0604020202020204" pitchFamily="34" charset="0"/>
                <a:cs typeface="Arial" panose="020B0604020202020204" pitchFamily="34" charset="0"/>
              </a:defRPr>
            </a:lvl1pPr>
          </a:lstStyle>
          <a:p>
            <a:r>
              <a:rPr lang="en-US"/>
              <a:t>Add divider title</a:t>
            </a:r>
            <a:endParaRPr lang="en-GB"/>
          </a:p>
        </p:txBody>
      </p:sp>
      <p:sp>
        <p:nvSpPr>
          <p:cNvPr id="6" name="Subtitle 2">
            <a:extLst>
              <a:ext uri="{FF2B5EF4-FFF2-40B4-BE49-F238E27FC236}">
                <a16:creationId xmlns:a16="http://schemas.microsoft.com/office/drawing/2014/main" id="{EEAEE328-C386-F506-52D4-9D0371373ADF}"/>
              </a:ext>
            </a:extLst>
          </p:cNvPr>
          <p:cNvSpPr>
            <a:spLocks noGrp="1"/>
          </p:cNvSpPr>
          <p:nvPr>
            <p:ph type="subTitle" idx="1" hasCustomPrompt="1"/>
          </p:nvPr>
        </p:nvSpPr>
        <p:spPr>
          <a:xfrm>
            <a:off x="381307" y="4097219"/>
            <a:ext cx="5552892" cy="732413"/>
          </a:xfrm>
          <a:prstGeom prst="rect">
            <a:avLst/>
          </a:prstGeom>
        </p:spPr>
        <p:txBody>
          <a:bodyPr lIns="0" tIns="0" rIns="0" bIns="0">
            <a:noAutofit/>
          </a:bodyPr>
          <a:lstStyle>
            <a:lvl1pPr marL="0" indent="0" algn="l">
              <a:lnSpc>
                <a:spcPct val="90000"/>
              </a:lnSpc>
              <a:buNone/>
              <a:defRPr sz="230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a:t>
            </a:r>
          </a:p>
        </p:txBody>
      </p:sp>
      <p:sp>
        <p:nvSpPr>
          <p:cNvPr id="7" name="Text Placeholder 40">
            <a:extLst>
              <a:ext uri="{FF2B5EF4-FFF2-40B4-BE49-F238E27FC236}">
                <a16:creationId xmlns:a16="http://schemas.microsoft.com/office/drawing/2014/main" id="{AE3BD589-9B31-C92D-2D03-E0CE5FFD152C}"/>
              </a:ext>
            </a:extLst>
          </p:cNvPr>
          <p:cNvSpPr>
            <a:spLocks noGrp="1"/>
          </p:cNvSpPr>
          <p:nvPr>
            <p:ph type="body" sz="quarter" idx="10" hasCustomPrompt="1"/>
          </p:nvPr>
        </p:nvSpPr>
        <p:spPr>
          <a:xfrm>
            <a:off x="371475" y="1490630"/>
            <a:ext cx="2519362" cy="1595919"/>
          </a:xfrm>
        </p:spPr>
        <p:txBody>
          <a:bodyPr anchor="ctr">
            <a:noAutofit/>
          </a:bodyPr>
          <a:lstStyle>
            <a:lvl1pPr marL="0" indent="0" algn="l">
              <a:buNone/>
              <a:defRPr sz="12000" b="1">
                <a:solidFill>
                  <a:schemeClr val="tx1"/>
                </a:solidFill>
                <a:latin typeface="Arial" panose="020B0604020202020204" pitchFamily="34" charset="0"/>
                <a:cs typeface="Arial" panose="020B0604020202020204" pitchFamily="34" charset="0"/>
              </a:defRPr>
            </a:lvl1pPr>
          </a:lstStyle>
          <a:p>
            <a:pPr lvl="0"/>
            <a:r>
              <a:rPr lang="en-US"/>
              <a:t>00</a:t>
            </a:r>
            <a:endParaRPr lang="en-GB"/>
          </a:p>
        </p:txBody>
      </p:sp>
      <p:pic>
        <p:nvPicPr>
          <p:cNvPr id="9" name="Picture 8">
            <a:extLst>
              <a:ext uri="{FF2B5EF4-FFF2-40B4-BE49-F238E27FC236}">
                <a16:creationId xmlns:a16="http://schemas.microsoft.com/office/drawing/2014/main" id="{C94A64A3-8993-6524-5DDB-690A299132EF}"/>
              </a:ext>
            </a:extLst>
          </p:cNvPr>
          <p:cNvPicPr>
            <a:picLocks noChangeAspect="1"/>
          </p:cNvPicPr>
          <p:nvPr userDrawn="1"/>
        </p:nvPicPr>
        <p:blipFill>
          <a:blip r:embed="rId2"/>
          <a:srcRect l="6" r="6"/>
          <a:stretch/>
        </p:blipFill>
        <p:spPr>
          <a:xfrm>
            <a:off x="9785023" y="6138142"/>
            <a:ext cx="1911677" cy="556016"/>
          </a:xfrm>
          <a:prstGeom prst="rect">
            <a:avLst/>
          </a:prstGeom>
        </p:spPr>
      </p:pic>
      <p:grpSp>
        <p:nvGrpSpPr>
          <p:cNvPr id="2" name="Group 1">
            <a:extLst>
              <a:ext uri="{FF2B5EF4-FFF2-40B4-BE49-F238E27FC236}">
                <a16:creationId xmlns:a16="http://schemas.microsoft.com/office/drawing/2014/main" id="{0B392D6C-4A3B-C162-52E1-AAFBC331A674}"/>
              </a:ext>
            </a:extLst>
          </p:cNvPr>
          <p:cNvGrpSpPr/>
          <p:nvPr userDrawn="1"/>
        </p:nvGrpSpPr>
        <p:grpSpPr>
          <a:xfrm>
            <a:off x="12093433" y="-8879"/>
            <a:ext cx="107445" cy="6880196"/>
            <a:chOff x="9042207" y="-13238"/>
            <a:chExt cx="107305" cy="6871238"/>
          </a:xfrm>
        </p:grpSpPr>
        <p:sp>
          <p:nvSpPr>
            <p:cNvPr id="5" name="Rectangle 4">
              <a:extLst>
                <a:ext uri="{FF2B5EF4-FFF2-40B4-BE49-F238E27FC236}">
                  <a16:creationId xmlns:a16="http://schemas.microsoft.com/office/drawing/2014/main" id="{AF85107F-B886-26AB-BD1C-6D535CB02205}"/>
                </a:ext>
              </a:extLst>
            </p:cNvPr>
            <p:cNvSpPr/>
            <p:nvPr userDrawn="1"/>
          </p:nvSpPr>
          <p:spPr>
            <a:xfrm>
              <a:off x="9042207" y="-13238"/>
              <a:ext cx="107305" cy="383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AE0A508-AE88-BAD7-B243-EAA1AEDCD846}"/>
                </a:ext>
              </a:extLst>
            </p:cNvPr>
            <p:cNvSpPr/>
            <p:nvPr userDrawn="1"/>
          </p:nvSpPr>
          <p:spPr>
            <a:xfrm>
              <a:off x="9042207" y="368038"/>
              <a:ext cx="107305" cy="383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09C5667-51E9-2C6D-C461-B156B303AA15}"/>
                </a:ext>
              </a:extLst>
            </p:cNvPr>
            <p:cNvSpPr/>
            <p:nvPr userDrawn="1"/>
          </p:nvSpPr>
          <p:spPr>
            <a:xfrm>
              <a:off x="9042207" y="749709"/>
              <a:ext cx="107305" cy="383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2246E5C-75A3-52EA-AA41-ACE128870457}"/>
                </a:ext>
              </a:extLst>
            </p:cNvPr>
            <p:cNvSpPr/>
            <p:nvPr userDrawn="1"/>
          </p:nvSpPr>
          <p:spPr>
            <a:xfrm>
              <a:off x="9042207" y="1131380"/>
              <a:ext cx="107305" cy="383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37AD502-5A09-011C-7660-7B3156CD745D}"/>
                </a:ext>
              </a:extLst>
            </p:cNvPr>
            <p:cNvSpPr/>
            <p:nvPr userDrawn="1"/>
          </p:nvSpPr>
          <p:spPr>
            <a:xfrm>
              <a:off x="9042207" y="1513051"/>
              <a:ext cx="107305" cy="383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B6C785E-1335-F204-2694-FFA887693E86}"/>
                </a:ext>
              </a:extLst>
            </p:cNvPr>
            <p:cNvSpPr/>
            <p:nvPr userDrawn="1"/>
          </p:nvSpPr>
          <p:spPr>
            <a:xfrm>
              <a:off x="9042207" y="1894722"/>
              <a:ext cx="107305" cy="383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8EDDEE6-2212-19D7-8DE3-F8D91420AD4F}"/>
                </a:ext>
              </a:extLst>
            </p:cNvPr>
            <p:cNvSpPr/>
            <p:nvPr userDrawn="1"/>
          </p:nvSpPr>
          <p:spPr>
            <a:xfrm>
              <a:off x="9042207" y="2276393"/>
              <a:ext cx="107305" cy="383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396E582-CA5F-0652-1538-2392AA8401D2}"/>
                </a:ext>
              </a:extLst>
            </p:cNvPr>
            <p:cNvSpPr/>
            <p:nvPr userDrawn="1"/>
          </p:nvSpPr>
          <p:spPr>
            <a:xfrm>
              <a:off x="9042207" y="2658064"/>
              <a:ext cx="107305" cy="383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94E8E34-9E30-689C-FAD0-DC8D81804654}"/>
                </a:ext>
              </a:extLst>
            </p:cNvPr>
            <p:cNvSpPr/>
            <p:nvPr userDrawn="1"/>
          </p:nvSpPr>
          <p:spPr>
            <a:xfrm>
              <a:off x="9042207" y="3039735"/>
              <a:ext cx="107305" cy="383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93C76A2-1462-2759-19B4-DF41020C6BB9}"/>
                </a:ext>
              </a:extLst>
            </p:cNvPr>
            <p:cNvSpPr/>
            <p:nvPr userDrawn="1"/>
          </p:nvSpPr>
          <p:spPr>
            <a:xfrm>
              <a:off x="9042207" y="3421406"/>
              <a:ext cx="107305" cy="383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D0DF3FA0-8CBC-CD32-2B3E-D5574DA0C601}"/>
                </a:ext>
              </a:extLst>
            </p:cNvPr>
            <p:cNvSpPr/>
            <p:nvPr userDrawn="1"/>
          </p:nvSpPr>
          <p:spPr>
            <a:xfrm>
              <a:off x="9042207" y="3803077"/>
              <a:ext cx="107305" cy="383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EE01EC3-D0CB-BFB2-69C5-854976511B64}"/>
                </a:ext>
              </a:extLst>
            </p:cNvPr>
            <p:cNvSpPr/>
            <p:nvPr userDrawn="1"/>
          </p:nvSpPr>
          <p:spPr>
            <a:xfrm>
              <a:off x="9042207" y="4184748"/>
              <a:ext cx="107305" cy="383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3FAB5C81-1DD6-6646-A2AF-EF002AE760BB}"/>
                </a:ext>
              </a:extLst>
            </p:cNvPr>
            <p:cNvSpPr/>
            <p:nvPr userDrawn="1"/>
          </p:nvSpPr>
          <p:spPr>
            <a:xfrm>
              <a:off x="9042207" y="4566419"/>
              <a:ext cx="107305" cy="383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B205D2F-A3E6-6392-BD33-C7EF7704C05D}"/>
                </a:ext>
              </a:extLst>
            </p:cNvPr>
            <p:cNvSpPr/>
            <p:nvPr userDrawn="1"/>
          </p:nvSpPr>
          <p:spPr>
            <a:xfrm>
              <a:off x="9042207" y="4948090"/>
              <a:ext cx="107305" cy="383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18D4FA1-1BF5-2DAF-1D80-BDBFD87467AD}"/>
                </a:ext>
              </a:extLst>
            </p:cNvPr>
            <p:cNvSpPr/>
            <p:nvPr userDrawn="1"/>
          </p:nvSpPr>
          <p:spPr>
            <a:xfrm>
              <a:off x="9042207" y="5329761"/>
              <a:ext cx="107305" cy="383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1C3FCDF1-522C-64A3-928B-45AB27FC22A7}"/>
                </a:ext>
              </a:extLst>
            </p:cNvPr>
            <p:cNvSpPr/>
            <p:nvPr userDrawn="1"/>
          </p:nvSpPr>
          <p:spPr>
            <a:xfrm>
              <a:off x="9042207" y="5711432"/>
              <a:ext cx="107305" cy="383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7BCB0C5-8ACD-151C-2386-552B1A562B30}"/>
                </a:ext>
              </a:extLst>
            </p:cNvPr>
            <p:cNvSpPr/>
            <p:nvPr userDrawn="1"/>
          </p:nvSpPr>
          <p:spPr>
            <a:xfrm>
              <a:off x="9042207" y="6093103"/>
              <a:ext cx="107305" cy="383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0EE6FDA-1AD9-0030-01E0-237D1F179730}"/>
                </a:ext>
              </a:extLst>
            </p:cNvPr>
            <p:cNvSpPr/>
            <p:nvPr userDrawn="1"/>
          </p:nvSpPr>
          <p:spPr>
            <a:xfrm>
              <a:off x="9042207" y="6474769"/>
              <a:ext cx="107305" cy="383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327992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9D266-24FD-49CB-9AFC-2A4C82776910}"/>
              </a:ext>
            </a:extLst>
          </p:cNvPr>
          <p:cNvSpPr>
            <a:spLocks noGrp="1"/>
          </p:cNvSpPr>
          <p:nvPr>
            <p:ph type="title" hasCustomPrompt="1"/>
          </p:nvPr>
        </p:nvSpPr>
        <p:spPr/>
        <p:txBody>
          <a:bodyPr anchor="b"/>
          <a:lstStyle>
            <a:lvl1pPr>
              <a:defRPr/>
            </a:lvl1pPr>
          </a:lstStyle>
          <a:p>
            <a:r>
              <a:rPr lang="en-US"/>
              <a:t>Add title</a:t>
            </a:r>
            <a:endParaRPr lang="en-GB"/>
          </a:p>
        </p:txBody>
      </p:sp>
      <p:sp>
        <p:nvSpPr>
          <p:cNvPr id="5" name="Content Placeholder 4">
            <a:extLst>
              <a:ext uri="{FF2B5EF4-FFF2-40B4-BE49-F238E27FC236}">
                <a16:creationId xmlns:a16="http://schemas.microsoft.com/office/drawing/2014/main" id="{38E95937-F466-4F58-B582-8721D3C9D23D}"/>
              </a:ext>
            </a:extLst>
          </p:cNvPr>
          <p:cNvSpPr>
            <a:spLocks noGrp="1"/>
          </p:cNvSpPr>
          <p:nvPr>
            <p:ph sz="quarter" idx="11" hasCustomPrompt="1"/>
          </p:nvPr>
        </p:nvSpPr>
        <p:spPr>
          <a:xfrm>
            <a:off x="358775" y="1449389"/>
            <a:ext cx="11337925" cy="4464050"/>
          </a:xfrm>
        </p:spPr>
        <p:txBody>
          <a:bodyPr vert="horz" lIns="0" tIns="0" rIns="0" bIns="0" rtlCol="0">
            <a:noAutofit/>
          </a:bodyPr>
          <a:lstStyle>
            <a:lvl1pPr>
              <a:lnSpc>
                <a:spcPct val="120000"/>
              </a:lnSpc>
              <a:spcAft>
                <a:spcPts val="600"/>
              </a:spcAft>
              <a:defRPr lang="en-US" sz="1600" dirty="0" smtClean="0"/>
            </a:lvl1pPr>
            <a:lvl2pPr>
              <a:lnSpc>
                <a:spcPct val="120000"/>
              </a:lnSpc>
              <a:spcAft>
                <a:spcPts val="600"/>
              </a:spcAft>
              <a:defRPr lang="en-US" sz="1600" dirty="0" smtClean="0"/>
            </a:lvl2pPr>
            <a:lvl3pPr>
              <a:lnSpc>
                <a:spcPct val="120000"/>
              </a:lnSpc>
              <a:spcAft>
                <a:spcPts val="600"/>
              </a:spcAft>
              <a:defRPr lang="en-US" sz="1600" dirty="0" smtClean="0"/>
            </a:lvl3pPr>
            <a:lvl4pPr>
              <a:lnSpc>
                <a:spcPct val="120000"/>
              </a:lnSpc>
              <a:spcAft>
                <a:spcPts val="600"/>
              </a:spcAft>
              <a:defRPr lang="en-US" sz="1600" dirty="0" smtClean="0"/>
            </a:lvl4pPr>
            <a:lvl5pPr>
              <a:lnSpc>
                <a:spcPct val="120000"/>
              </a:lnSpc>
              <a:spcAft>
                <a:spcPts val="600"/>
              </a:spcAft>
              <a:defRPr lang="en-GB" sz="1600"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extBox 2">
            <a:extLst>
              <a:ext uri="{FF2B5EF4-FFF2-40B4-BE49-F238E27FC236}">
                <a16:creationId xmlns:a16="http://schemas.microsoft.com/office/drawing/2014/main" id="{D90F9641-2699-E3AB-894E-359042E70A57}"/>
              </a:ext>
            </a:extLst>
          </p:cNvPr>
          <p:cNvSpPr txBox="1"/>
          <p:nvPr userDrawn="1"/>
        </p:nvSpPr>
        <p:spPr>
          <a:xfrm>
            <a:off x="11793393" y="6330196"/>
            <a:ext cx="227151" cy="283906"/>
          </a:xfrm>
          <a:prstGeom prst="rect">
            <a:avLst/>
          </a:prstGeom>
          <a:noFill/>
        </p:spPr>
        <p:txBody>
          <a:bodyPr wrap="square" lIns="0" tIns="0" rIns="0" bIns="144000" rtlCol="0">
            <a:spAutoFit/>
          </a:bodyPr>
          <a:lstStyle/>
          <a:p>
            <a:fld id="{1B89E529-AE4E-4371-8EFE-1FBBC6F604E7}" type="slidenum">
              <a:rPr lang="en-US" sz="900" smtClean="0">
                <a:solidFill>
                  <a:schemeClr val="tx2"/>
                </a:solidFill>
              </a:rPr>
              <a:t>‹#›</a:t>
            </a:fld>
            <a:endParaRPr lang="en-GB" sz="900">
              <a:solidFill>
                <a:schemeClr val="tx2"/>
              </a:solidFill>
            </a:endParaRPr>
          </a:p>
        </p:txBody>
      </p:sp>
    </p:spTree>
    <p:extLst>
      <p:ext uri="{BB962C8B-B14F-4D97-AF65-F5344CB8AC3E}">
        <p14:creationId xmlns:p14="http://schemas.microsoft.com/office/powerpoint/2010/main" val="4291797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mp; 2 graphs with titles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9D266-24FD-49CB-9AFC-2A4C82776910}"/>
              </a:ext>
            </a:extLst>
          </p:cNvPr>
          <p:cNvSpPr>
            <a:spLocks noGrp="1"/>
          </p:cNvSpPr>
          <p:nvPr>
            <p:ph type="title" hasCustomPrompt="1"/>
          </p:nvPr>
        </p:nvSpPr>
        <p:spPr>
          <a:xfrm>
            <a:off x="358774" y="445811"/>
            <a:ext cx="11337925" cy="710639"/>
          </a:xfrm>
        </p:spPr>
        <p:txBody>
          <a:bodyPr anchor="b"/>
          <a:lstStyle>
            <a:lvl1pPr>
              <a:defRPr/>
            </a:lvl1pPr>
          </a:lstStyle>
          <a:p>
            <a:r>
              <a:rPr lang="en-US"/>
              <a:t>Add title</a:t>
            </a:r>
            <a:endParaRPr lang="en-GB"/>
          </a:p>
        </p:txBody>
      </p:sp>
      <p:sp>
        <p:nvSpPr>
          <p:cNvPr id="7" name="Text Placeholder 9">
            <a:extLst>
              <a:ext uri="{FF2B5EF4-FFF2-40B4-BE49-F238E27FC236}">
                <a16:creationId xmlns:a16="http://schemas.microsoft.com/office/drawing/2014/main" id="{1AE376A4-7281-4F17-A9FD-693411D93715}"/>
              </a:ext>
            </a:extLst>
          </p:cNvPr>
          <p:cNvSpPr>
            <a:spLocks noGrp="1"/>
          </p:cNvSpPr>
          <p:nvPr>
            <p:ph type="body" sz="quarter" idx="15" hasCustomPrompt="1"/>
          </p:nvPr>
        </p:nvSpPr>
        <p:spPr>
          <a:xfrm>
            <a:off x="358776" y="1457194"/>
            <a:ext cx="5328000" cy="343161"/>
          </a:xfrm>
        </p:spPr>
        <p:txBody>
          <a:bodyPr vert="horz" lIns="0" tIns="0" rIns="0" bIns="0" rtlCol="0">
            <a:noAutofit/>
          </a:bodyPr>
          <a:lstStyle>
            <a:lvl1pPr marL="0" indent="0">
              <a:buNone/>
              <a:defRPr lang="en-GB" sz="18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graph title</a:t>
            </a:r>
            <a:endParaRPr lang="en-GB"/>
          </a:p>
        </p:txBody>
      </p:sp>
      <p:sp>
        <p:nvSpPr>
          <p:cNvPr id="9" name="Text Placeholder 9">
            <a:extLst>
              <a:ext uri="{FF2B5EF4-FFF2-40B4-BE49-F238E27FC236}">
                <a16:creationId xmlns:a16="http://schemas.microsoft.com/office/drawing/2014/main" id="{1E8DC738-4037-4237-BAB7-86B39D39E3DB}"/>
              </a:ext>
            </a:extLst>
          </p:cNvPr>
          <p:cNvSpPr>
            <a:spLocks noGrp="1"/>
          </p:cNvSpPr>
          <p:nvPr>
            <p:ph type="body" sz="quarter" idx="16" hasCustomPrompt="1"/>
          </p:nvPr>
        </p:nvSpPr>
        <p:spPr>
          <a:xfrm>
            <a:off x="6358059" y="1457194"/>
            <a:ext cx="5328000" cy="343161"/>
          </a:xfrm>
        </p:spPr>
        <p:txBody>
          <a:bodyPr vert="horz" lIns="0" tIns="0" rIns="0" bIns="0" rtlCol="0">
            <a:noAutofit/>
          </a:bodyPr>
          <a:lstStyle>
            <a:lvl1pPr marL="0" indent="0">
              <a:buNone/>
              <a:defRPr lang="en-GB" sz="18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graph title</a:t>
            </a:r>
            <a:endParaRPr lang="en-GB"/>
          </a:p>
        </p:txBody>
      </p:sp>
      <p:sp>
        <p:nvSpPr>
          <p:cNvPr id="10" name="Chart Placeholder 9">
            <a:extLst>
              <a:ext uri="{FF2B5EF4-FFF2-40B4-BE49-F238E27FC236}">
                <a16:creationId xmlns:a16="http://schemas.microsoft.com/office/drawing/2014/main" id="{8EFF319E-6DBC-44DF-A53F-FCD666A4AD0D}"/>
              </a:ext>
            </a:extLst>
          </p:cNvPr>
          <p:cNvSpPr>
            <a:spLocks noGrp="1"/>
          </p:cNvSpPr>
          <p:nvPr>
            <p:ph type="chart" sz="quarter" idx="17" hasCustomPrompt="1"/>
          </p:nvPr>
        </p:nvSpPr>
        <p:spPr>
          <a:xfrm>
            <a:off x="358775" y="1999129"/>
            <a:ext cx="5327650" cy="3666379"/>
          </a:xfrm>
          <a:solidFill>
            <a:schemeClr val="bg2">
              <a:lumMod val="95000"/>
            </a:schemeClr>
          </a:solidFill>
        </p:spPr>
        <p:txBody>
          <a:bodyPr/>
          <a:lstStyle>
            <a:lvl1pPr marL="0" indent="0">
              <a:buNone/>
              <a:defRPr sz="1600"/>
            </a:lvl1pPr>
          </a:lstStyle>
          <a:p>
            <a:r>
              <a:rPr lang="en-GB"/>
              <a:t>Add graph</a:t>
            </a:r>
          </a:p>
        </p:txBody>
      </p:sp>
      <p:sp>
        <p:nvSpPr>
          <p:cNvPr id="11" name="Chart Placeholder 9">
            <a:extLst>
              <a:ext uri="{FF2B5EF4-FFF2-40B4-BE49-F238E27FC236}">
                <a16:creationId xmlns:a16="http://schemas.microsoft.com/office/drawing/2014/main" id="{59693680-0040-4E91-884A-D427AF4875DC}"/>
              </a:ext>
            </a:extLst>
          </p:cNvPr>
          <p:cNvSpPr>
            <a:spLocks noGrp="1"/>
          </p:cNvSpPr>
          <p:nvPr>
            <p:ph type="chart" sz="quarter" idx="18" hasCustomPrompt="1"/>
          </p:nvPr>
        </p:nvSpPr>
        <p:spPr>
          <a:xfrm>
            <a:off x="6358059" y="1999129"/>
            <a:ext cx="5327650" cy="3666379"/>
          </a:xfrm>
          <a:solidFill>
            <a:schemeClr val="bg2">
              <a:lumMod val="95000"/>
            </a:schemeClr>
          </a:solidFill>
        </p:spPr>
        <p:txBody>
          <a:bodyPr/>
          <a:lstStyle>
            <a:lvl1pPr marL="0" indent="0">
              <a:buNone/>
              <a:defRPr sz="1600"/>
            </a:lvl1pPr>
          </a:lstStyle>
          <a:p>
            <a:r>
              <a:rPr lang="en-GB"/>
              <a:t>Add graph</a:t>
            </a:r>
          </a:p>
        </p:txBody>
      </p:sp>
      <p:sp>
        <p:nvSpPr>
          <p:cNvPr id="13" name="Text Placeholder 9">
            <a:extLst>
              <a:ext uri="{FF2B5EF4-FFF2-40B4-BE49-F238E27FC236}">
                <a16:creationId xmlns:a16="http://schemas.microsoft.com/office/drawing/2014/main" id="{733755BA-71D4-4CBA-B704-A972C8D5EFBD}"/>
              </a:ext>
            </a:extLst>
          </p:cNvPr>
          <p:cNvSpPr>
            <a:spLocks noGrp="1"/>
          </p:cNvSpPr>
          <p:nvPr>
            <p:ph type="body" sz="quarter" idx="19" hasCustomPrompt="1"/>
          </p:nvPr>
        </p:nvSpPr>
        <p:spPr>
          <a:xfrm>
            <a:off x="358776" y="5801252"/>
            <a:ext cx="5328000" cy="167809"/>
          </a:xfrm>
        </p:spPr>
        <p:txBody>
          <a:bodyPr vert="horz" lIns="0" tIns="0" rIns="0" bIns="0" rtlCol="0">
            <a:noAutofit/>
          </a:bodyPr>
          <a:lstStyle>
            <a:lvl1pPr marL="0" indent="0">
              <a:buNone/>
              <a:defRPr lang="en-US" sz="900" i="1" smtClean="0">
                <a:solidFill>
                  <a:schemeClr val="tx2"/>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14" name="Text Placeholder 9">
            <a:extLst>
              <a:ext uri="{FF2B5EF4-FFF2-40B4-BE49-F238E27FC236}">
                <a16:creationId xmlns:a16="http://schemas.microsoft.com/office/drawing/2014/main" id="{8F58ECE0-1B4F-46E5-BD09-716EBD33EB53}"/>
              </a:ext>
            </a:extLst>
          </p:cNvPr>
          <p:cNvSpPr>
            <a:spLocks noGrp="1"/>
          </p:cNvSpPr>
          <p:nvPr>
            <p:ph type="body" sz="quarter" idx="20" hasCustomPrompt="1"/>
          </p:nvPr>
        </p:nvSpPr>
        <p:spPr>
          <a:xfrm>
            <a:off x="6358059" y="5801252"/>
            <a:ext cx="5328000" cy="167809"/>
          </a:xfrm>
        </p:spPr>
        <p:txBody>
          <a:bodyPr vert="horz" lIns="0" tIns="0" rIns="0" bIns="0" rtlCol="0">
            <a:noAutofit/>
          </a:bodyPr>
          <a:lstStyle>
            <a:lvl1pPr marL="0" indent="0">
              <a:buNone/>
              <a:defRPr lang="en-US" sz="900" i="1" smtClean="0">
                <a:solidFill>
                  <a:schemeClr val="tx2"/>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3" name="TextBox 2">
            <a:extLst>
              <a:ext uri="{FF2B5EF4-FFF2-40B4-BE49-F238E27FC236}">
                <a16:creationId xmlns:a16="http://schemas.microsoft.com/office/drawing/2014/main" id="{833EE377-E011-9B3E-98B5-D86DAA38F8FD}"/>
              </a:ext>
            </a:extLst>
          </p:cNvPr>
          <p:cNvSpPr txBox="1"/>
          <p:nvPr userDrawn="1"/>
        </p:nvSpPr>
        <p:spPr>
          <a:xfrm>
            <a:off x="11807437" y="6507289"/>
            <a:ext cx="227151" cy="283906"/>
          </a:xfrm>
          <a:prstGeom prst="rect">
            <a:avLst/>
          </a:prstGeom>
          <a:noFill/>
        </p:spPr>
        <p:txBody>
          <a:bodyPr wrap="square" lIns="0" tIns="0" rIns="0" bIns="144000" rtlCol="0">
            <a:spAutoFit/>
          </a:bodyPr>
          <a:lstStyle/>
          <a:p>
            <a:fld id="{1B89E529-AE4E-4371-8EFE-1FBBC6F604E7}" type="slidenum">
              <a:rPr lang="en-US" sz="900" smtClean="0">
                <a:solidFill>
                  <a:schemeClr val="tx2"/>
                </a:solidFill>
              </a:rPr>
              <a:t>‹#›</a:t>
            </a:fld>
            <a:endParaRPr lang="en-GB" sz="900">
              <a:solidFill>
                <a:schemeClr val="tx2"/>
              </a:solidFill>
            </a:endParaRPr>
          </a:p>
        </p:txBody>
      </p:sp>
    </p:spTree>
    <p:extLst>
      <p:ext uri="{BB962C8B-B14F-4D97-AF65-F5344CB8AC3E}">
        <p14:creationId xmlns:p14="http://schemas.microsoft.com/office/powerpoint/2010/main" val="19564011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mp; 3 graphs with titles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9D266-24FD-49CB-9AFC-2A4C82776910}"/>
              </a:ext>
            </a:extLst>
          </p:cNvPr>
          <p:cNvSpPr>
            <a:spLocks noGrp="1"/>
          </p:cNvSpPr>
          <p:nvPr>
            <p:ph type="title" hasCustomPrompt="1"/>
          </p:nvPr>
        </p:nvSpPr>
        <p:spPr>
          <a:xfrm>
            <a:off x="358774" y="445811"/>
            <a:ext cx="11337925" cy="710639"/>
          </a:xfrm>
        </p:spPr>
        <p:txBody>
          <a:bodyPr anchor="b"/>
          <a:lstStyle>
            <a:lvl1pPr>
              <a:defRPr/>
            </a:lvl1pPr>
          </a:lstStyle>
          <a:p>
            <a:r>
              <a:rPr lang="en-US"/>
              <a:t>Add title</a:t>
            </a:r>
            <a:endParaRPr lang="en-GB"/>
          </a:p>
        </p:txBody>
      </p:sp>
      <p:sp>
        <p:nvSpPr>
          <p:cNvPr id="7" name="Text Placeholder 9">
            <a:extLst>
              <a:ext uri="{FF2B5EF4-FFF2-40B4-BE49-F238E27FC236}">
                <a16:creationId xmlns:a16="http://schemas.microsoft.com/office/drawing/2014/main" id="{1AE376A4-7281-4F17-A9FD-693411D93715}"/>
              </a:ext>
            </a:extLst>
          </p:cNvPr>
          <p:cNvSpPr>
            <a:spLocks noGrp="1"/>
          </p:cNvSpPr>
          <p:nvPr>
            <p:ph type="body" sz="quarter" idx="15" hasCustomPrompt="1"/>
          </p:nvPr>
        </p:nvSpPr>
        <p:spPr>
          <a:xfrm>
            <a:off x="358777" y="1457194"/>
            <a:ext cx="3487312" cy="343161"/>
          </a:xfrm>
        </p:spPr>
        <p:txBody>
          <a:bodyPr vert="horz" lIns="0" tIns="0" rIns="0" bIns="0" rtlCol="0">
            <a:noAutofit/>
          </a:bodyPr>
          <a:lstStyle>
            <a:lvl1pPr marL="0" indent="0">
              <a:buNone/>
              <a:defRPr lang="en-GB" sz="18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graph title</a:t>
            </a:r>
            <a:endParaRPr lang="en-GB"/>
          </a:p>
        </p:txBody>
      </p:sp>
      <p:sp>
        <p:nvSpPr>
          <p:cNvPr id="10" name="Chart Placeholder 9">
            <a:extLst>
              <a:ext uri="{FF2B5EF4-FFF2-40B4-BE49-F238E27FC236}">
                <a16:creationId xmlns:a16="http://schemas.microsoft.com/office/drawing/2014/main" id="{8EFF319E-6DBC-44DF-A53F-FCD666A4AD0D}"/>
              </a:ext>
            </a:extLst>
          </p:cNvPr>
          <p:cNvSpPr>
            <a:spLocks noGrp="1"/>
          </p:cNvSpPr>
          <p:nvPr>
            <p:ph type="chart" sz="quarter" idx="17" hasCustomPrompt="1"/>
          </p:nvPr>
        </p:nvSpPr>
        <p:spPr>
          <a:xfrm>
            <a:off x="358766" y="1999130"/>
            <a:ext cx="3487082" cy="3609818"/>
          </a:xfrm>
          <a:solidFill>
            <a:schemeClr val="bg2">
              <a:lumMod val="95000"/>
            </a:schemeClr>
          </a:solidFill>
        </p:spPr>
        <p:txBody>
          <a:bodyPr/>
          <a:lstStyle>
            <a:lvl1pPr marL="0" indent="0">
              <a:buNone/>
              <a:defRPr sz="1600"/>
            </a:lvl1pPr>
          </a:lstStyle>
          <a:p>
            <a:r>
              <a:rPr lang="en-GB"/>
              <a:t>Add graph</a:t>
            </a:r>
          </a:p>
        </p:txBody>
      </p:sp>
      <p:sp>
        <p:nvSpPr>
          <p:cNvPr id="18" name="Text Placeholder 9">
            <a:extLst>
              <a:ext uri="{FF2B5EF4-FFF2-40B4-BE49-F238E27FC236}">
                <a16:creationId xmlns:a16="http://schemas.microsoft.com/office/drawing/2014/main" id="{EBFDE300-6665-4B15-B788-A2FFCDB4D523}"/>
              </a:ext>
            </a:extLst>
          </p:cNvPr>
          <p:cNvSpPr>
            <a:spLocks noGrp="1"/>
          </p:cNvSpPr>
          <p:nvPr>
            <p:ph type="body" sz="quarter" idx="18" hasCustomPrompt="1"/>
          </p:nvPr>
        </p:nvSpPr>
        <p:spPr>
          <a:xfrm>
            <a:off x="4284081" y="1457194"/>
            <a:ext cx="3487312" cy="343161"/>
          </a:xfrm>
        </p:spPr>
        <p:txBody>
          <a:bodyPr vert="horz" lIns="0" tIns="0" rIns="0" bIns="0" rtlCol="0">
            <a:noAutofit/>
          </a:bodyPr>
          <a:lstStyle>
            <a:lvl1pPr marL="0" indent="0">
              <a:buNone/>
              <a:defRPr lang="en-GB" sz="18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graph title</a:t>
            </a:r>
            <a:endParaRPr lang="en-GB"/>
          </a:p>
        </p:txBody>
      </p:sp>
      <p:sp>
        <p:nvSpPr>
          <p:cNvPr id="20" name="Text Placeholder 9">
            <a:extLst>
              <a:ext uri="{FF2B5EF4-FFF2-40B4-BE49-F238E27FC236}">
                <a16:creationId xmlns:a16="http://schemas.microsoft.com/office/drawing/2014/main" id="{1120989F-E7F9-408B-8E51-7D03D9500726}"/>
              </a:ext>
            </a:extLst>
          </p:cNvPr>
          <p:cNvSpPr>
            <a:spLocks noGrp="1"/>
          </p:cNvSpPr>
          <p:nvPr>
            <p:ph type="body" sz="quarter" idx="20" hasCustomPrompt="1"/>
          </p:nvPr>
        </p:nvSpPr>
        <p:spPr>
          <a:xfrm>
            <a:off x="8209387" y="1457194"/>
            <a:ext cx="3487312" cy="343161"/>
          </a:xfrm>
        </p:spPr>
        <p:txBody>
          <a:bodyPr vert="horz" lIns="0" tIns="0" rIns="0" bIns="0" rtlCol="0">
            <a:noAutofit/>
          </a:bodyPr>
          <a:lstStyle>
            <a:lvl1pPr marL="0" indent="0">
              <a:buNone/>
              <a:defRPr lang="en-GB" sz="18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graph title</a:t>
            </a:r>
            <a:endParaRPr lang="en-GB"/>
          </a:p>
        </p:txBody>
      </p:sp>
      <p:sp>
        <p:nvSpPr>
          <p:cNvPr id="23" name="Text Placeholder 9">
            <a:extLst>
              <a:ext uri="{FF2B5EF4-FFF2-40B4-BE49-F238E27FC236}">
                <a16:creationId xmlns:a16="http://schemas.microsoft.com/office/drawing/2014/main" id="{8072778C-C677-44DC-9873-FB44EA96CED0}"/>
              </a:ext>
            </a:extLst>
          </p:cNvPr>
          <p:cNvSpPr>
            <a:spLocks noGrp="1"/>
          </p:cNvSpPr>
          <p:nvPr>
            <p:ph type="body" sz="quarter" idx="23" hasCustomPrompt="1"/>
          </p:nvPr>
        </p:nvSpPr>
        <p:spPr>
          <a:xfrm>
            <a:off x="358767" y="5787965"/>
            <a:ext cx="3487073" cy="275383"/>
          </a:xfrm>
        </p:spPr>
        <p:txBody>
          <a:bodyPr vert="horz" lIns="0" tIns="0" rIns="0" bIns="0" rtlCol="0">
            <a:noAutofit/>
          </a:bodyPr>
          <a:lstStyle>
            <a:lvl1pPr marL="0" indent="0">
              <a:buNone/>
              <a:defRPr lang="en-US" sz="900" i="1" smtClean="0">
                <a:solidFill>
                  <a:schemeClr val="tx2"/>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24" name="Chart Placeholder 9">
            <a:extLst>
              <a:ext uri="{FF2B5EF4-FFF2-40B4-BE49-F238E27FC236}">
                <a16:creationId xmlns:a16="http://schemas.microsoft.com/office/drawing/2014/main" id="{1EE6656A-2C85-499A-AFED-D7DC8FCF3D1C}"/>
              </a:ext>
            </a:extLst>
          </p:cNvPr>
          <p:cNvSpPr>
            <a:spLocks noGrp="1"/>
          </p:cNvSpPr>
          <p:nvPr>
            <p:ph type="chart" sz="quarter" idx="24" hasCustomPrompt="1"/>
          </p:nvPr>
        </p:nvSpPr>
        <p:spPr>
          <a:xfrm>
            <a:off x="4284072" y="1999130"/>
            <a:ext cx="3487082" cy="3609818"/>
          </a:xfrm>
          <a:solidFill>
            <a:schemeClr val="bg2">
              <a:lumMod val="95000"/>
            </a:schemeClr>
          </a:solidFill>
        </p:spPr>
        <p:txBody>
          <a:bodyPr/>
          <a:lstStyle>
            <a:lvl1pPr marL="0" indent="0">
              <a:buNone/>
              <a:defRPr sz="1600"/>
            </a:lvl1pPr>
          </a:lstStyle>
          <a:p>
            <a:r>
              <a:rPr lang="en-GB"/>
              <a:t>Add graph</a:t>
            </a:r>
          </a:p>
        </p:txBody>
      </p:sp>
      <p:sp>
        <p:nvSpPr>
          <p:cNvPr id="25" name="Text Placeholder 9">
            <a:extLst>
              <a:ext uri="{FF2B5EF4-FFF2-40B4-BE49-F238E27FC236}">
                <a16:creationId xmlns:a16="http://schemas.microsoft.com/office/drawing/2014/main" id="{DA8C4FF2-1C15-49FF-A157-74FD4FCA1CE8}"/>
              </a:ext>
            </a:extLst>
          </p:cNvPr>
          <p:cNvSpPr>
            <a:spLocks noGrp="1"/>
          </p:cNvSpPr>
          <p:nvPr>
            <p:ph type="body" sz="quarter" idx="25" hasCustomPrompt="1"/>
          </p:nvPr>
        </p:nvSpPr>
        <p:spPr>
          <a:xfrm>
            <a:off x="4284081" y="5787965"/>
            <a:ext cx="3487073" cy="275383"/>
          </a:xfrm>
        </p:spPr>
        <p:txBody>
          <a:bodyPr vert="horz" lIns="0" tIns="0" rIns="0" bIns="0" rtlCol="0">
            <a:noAutofit/>
          </a:bodyPr>
          <a:lstStyle>
            <a:lvl1pPr marL="0" indent="0">
              <a:buNone/>
              <a:defRPr lang="en-US" sz="900" i="1" smtClean="0">
                <a:solidFill>
                  <a:schemeClr val="tx2"/>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26" name="Chart Placeholder 9">
            <a:extLst>
              <a:ext uri="{FF2B5EF4-FFF2-40B4-BE49-F238E27FC236}">
                <a16:creationId xmlns:a16="http://schemas.microsoft.com/office/drawing/2014/main" id="{FE1E8916-5D47-4EC8-9B78-C50D26DEB07D}"/>
              </a:ext>
            </a:extLst>
          </p:cNvPr>
          <p:cNvSpPr>
            <a:spLocks noGrp="1"/>
          </p:cNvSpPr>
          <p:nvPr>
            <p:ph type="chart" sz="quarter" idx="26" hasCustomPrompt="1"/>
          </p:nvPr>
        </p:nvSpPr>
        <p:spPr>
          <a:xfrm>
            <a:off x="8209378" y="1999130"/>
            <a:ext cx="3487082" cy="3609818"/>
          </a:xfrm>
          <a:solidFill>
            <a:schemeClr val="bg2">
              <a:lumMod val="95000"/>
            </a:schemeClr>
          </a:solidFill>
        </p:spPr>
        <p:txBody>
          <a:bodyPr/>
          <a:lstStyle>
            <a:lvl1pPr marL="0" indent="0">
              <a:buNone/>
              <a:defRPr sz="1600"/>
            </a:lvl1pPr>
          </a:lstStyle>
          <a:p>
            <a:r>
              <a:rPr lang="en-GB"/>
              <a:t>Add graph</a:t>
            </a:r>
          </a:p>
        </p:txBody>
      </p:sp>
      <p:sp>
        <p:nvSpPr>
          <p:cNvPr id="27" name="Text Placeholder 9">
            <a:extLst>
              <a:ext uri="{FF2B5EF4-FFF2-40B4-BE49-F238E27FC236}">
                <a16:creationId xmlns:a16="http://schemas.microsoft.com/office/drawing/2014/main" id="{6BE42928-9224-4D02-8182-2E5B4D824B37}"/>
              </a:ext>
            </a:extLst>
          </p:cNvPr>
          <p:cNvSpPr>
            <a:spLocks noGrp="1"/>
          </p:cNvSpPr>
          <p:nvPr>
            <p:ph type="body" sz="quarter" idx="27" hasCustomPrompt="1"/>
          </p:nvPr>
        </p:nvSpPr>
        <p:spPr>
          <a:xfrm>
            <a:off x="8209387" y="5787965"/>
            <a:ext cx="3487073" cy="275383"/>
          </a:xfrm>
        </p:spPr>
        <p:txBody>
          <a:bodyPr vert="horz" lIns="0" tIns="0" rIns="0" bIns="0" rtlCol="0">
            <a:noAutofit/>
          </a:bodyPr>
          <a:lstStyle>
            <a:lvl1pPr marL="0" indent="0">
              <a:buNone/>
              <a:defRPr lang="en-US" sz="900" i="1" smtClean="0">
                <a:solidFill>
                  <a:schemeClr val="tx2"/>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3" name="TextBox 2">
            <a:extLst>
              <a:ext uri="{FF2B5EF4-FFF2-40B4-BE49-F238E27FC236}">
                <a16:creationId xmlns:a16="http://schemas.microsoft.com/office/drawing/2014/main" id="{01DE9FC7-FEB4-7943-C15E-00EC09702521}"/>
              </a:ext>
            </a:extLst>
          </p:cNvPr>
          <p:cNvSpPr txBox="1"/>
          <p:nvPr userDrawn="1"/>
        </p:nvSpPr>
        <p:spPr>
          <a:xfrm>
            <a:off x="11811866" y="6311723"/>
            <a:ext cx="227151" cy="283906"/>
          </a:xfrm>
          <a:prstGeom prst="rect">
            <a:avLst/>
          </a:prstGeom>
          <a:noFill/>
        </p:spPr>
        <p:txBody>
          <a:bodyPr wrap="square" lIns="0" tIns="0" rIns="0" bIns="144000" rtlCol="0">
            <a:spAutoFit/>
          </a:bodyPr>
          <a:lstStyle/>
          <a:p>
            <a:fld id="{1B89E529-AE4E-4371-8EFE-1FBBC6F604E7}" type="slidenum">
              <a:rPr lang="en-US" sz="900" smtClean="0">
                <a:solidFill>
                  <a:schemeClr val="tx2"/>
                </a:solidFill>
              </a:rPr>
              <a:t>‹#›</a:t>
            </a:fld>
            <a:endParaRPr lang="en-GB" sz="900">
              <a:solidFill>
                <a:schemeClr val="tx2"/>
              </a:solidFill>
            </a:endParaRPr>
          </a:p>
        </p:txBody>
      </p:sp>
    </p:spTree>
    <p:extLst>
      <p:ext uri="{BB962C8B-B14F-4D97-AF65-F5344CB8AC3E}">
        <p14:creationId xmlns:p14="http://schemas.microsoft.com/office/powerpoint/2010/main" val="26635222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sub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9D266-24FD-49CB-9AFC-2A4C82776910}"/>
              </a:ext>
            </a:extLst>
          </p:cNvPr>
          <p:cNvSpPr>
            <a:spLocks noGrp="1"/>
          </p:cNvSpPr>
          <p:nvPr>
            <p:ph type="title" hasCustomPrompt="1"/>
          </p:nvPr>
        </p:nvSpPr>
        <p:spPr>
          <a:xfrm>
            <a:off x="358774" y="445808"/>
            <a:ext cx="11337925" cy="710639"/>
          </a:xfrm>
        </p:spPr>
        <p:txBody>
          <a:bodyPr anchor="b"/>
          <a:lstStyle>
            <a:lvl1pPr>
              <a:defRPr/>
            </a:lvl1pPr>
          </a:lstStyle>
          <a:p>
            <a:r>
              <a:rPr lang="en-US"/>
              <a:t>Add title</a:t>
            </a:r>
            <a:endParaRPr lang="en-GB"/>
          </a:p>
        </p:txBody>
      </p:sp>
      <p:sp>
        <p:nvSpPr>
          <p:cNvPr id="4" name="Text Placeholder 3">
            <a:extLst>
              <a:ext uri="{FF2B5EF4-FFF2-40B4-BE49-F238E27FC236}">
                <a16:creationId xmlns:a16="http://schemas.microsoft.com/office/drawing/2014/main" id="{815D3A4F-C11A-480D-B249-1B3A0A517FC3}"/>
              </a:ext>
            </a:extLst>
          </p:cNvPr>
          <p:cNvSpPr>
            <a:spLocks noGrp="1"/>
          </p:cNvSpPr>
          <p:nvPr>
            <p:ph type="body" sz="quarter" idx="10" hasCustomPrompt="1"/>
          </p:nvPr>
        </p:nvSpPr>
        <p:spPr>
          <a:xfrm>
            <a:off x="358775" y="1213249"/>
            <a:ext cx="11337924" cy="343161"/>
          </a:xfrm>
        </p:spPr>
        <p:txBody>
          <a:bodyPr vert="horz" lIns="0" tIns="0" rIns="0" bIns="0" rtlCol="0">
            <a:noAutofit/>
          </a:bodyPr>
          <a:lstStyle>
            <a:lvl1pPr marL="0" indent="0">
              <a:buFont typeface="Arial" panose="020B0604020202020204" pitchFamily="34" charset="0"/>
              <a:buNone/>
              <a:defRPr lang="en-GB" sz="2000"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358775" y="1628775"/>
            <a:ext cx="11337925" cy="4284664"/>
          </a:xfrm>
        </p:spPr>
        <p:txBody>
          <a:bodyPr vert="horz" lIns="0" tIns="0" rIns="0" bIns="0" rtlCol="0">
            <a:noAutofit/>
          </a:bodyPr>
          <a:lstStyle>
            <a:lvl1pPr>
              <a:defRPr lang="en-US" sz="1600" dirty="0"/>
            </a:lvl1pPr>
            <a:lvl2pPr>
              <a:defRPr lang="en-US" sz="1600" dirty="0"/>
            </a:lvl2pPr>
            <a:lvl3pPr>
              <a:defRPr lang="en-US" sz="1600" dirty="0"/>
            </a:lvl3pPr>
            <a:lvl4pPr>
              <a:defRPr lang="en-US" sz="1600" dirty="0"/>
            </a:lvl4pPr>
            <a:lvl5pPr>
              <a:defRPr lang="en-GB" sz="1600" dirty="0"/>
            </a:lvl5pPr>
          </a:lstStyle>
          <a:p>
            <a:pPr lvl="0">
              <a:lnSpc>
                <a:spcPct val="120000"/>
              </a:lnSpc>
              <a:spcAft>
                <a:spcPts val="600"/>
              </a:spcAft>
            </a:pPr>
            <a:r>
              <a:rPr lang="en-US"/>
              <a:t>Add first level body copy</a:t>
            </a:r>
          </a:p>
          <a:p>
            <a:pPr lvl="1">
              <a:lnSpc>
                <a:spcPct val="120000"/>
              </a:lnSpc>
              <a:spcAft>
                <a:spcPts val="600"/>
              </a:spcAft>
            </a:pPr>
            <a:r>
              <a:rPr lang="en-US"/>
              <a:t>Second level</a:t>
            </a:r>
          </a:p>
          <a:p>
            <a:pPr lvl="2">
              <a:lnSpc>
                <a:spcPct val="120000"/>
              </a:lnSpc>
              <a:spcAft>
                <a:spcPts val="600"/>
              </a:spcAft>
            </a:pPr>
            <a:r>
              <a:rPr lang="en-US"/>
              <a:t>Third level</a:t>
            </a:r>
          </a:p>
          <a:p>
            <a:pPr lvl="3">
              <a:lnSpc>
                <a:spcPct val="120000"/>
              </a:lnSpc>
              <a:spcAft>
                <a:spcPts val="600"/>
              </a:spcAft>
            </a:pPr>
            <a:r>
              <a:rPr lang="en-US"/>
              <a:t>Fourth level</a:t>
            </a:r>
          </a:p>
          <a:p>
            <a:pPr lvl="4">
              <a:lnSpc>
                <a:spcPct val="120000"/>
              </a:lnSpc>
              <a:spcAft>
                <a:spcPts val="600"/>
              </a:spcAft>
            </a:pPr>
            <a:r>
              <a:rPr lang="en-US"/>
              <a:t>Fifth level</a:t>
            </a:r>
            <a:endParaRPr lang="en-GB"/>
          </a:p>
        </p:txBody>
      </p:sp>
      <p:sp>
        <p:nvSpPr>
          <p:cNvPr id="3" name="TextBox 2">
            <a:extLst>
              <a:ext uri="{FF2B5EF4-FFF2-40B4-BE49-F238E27FC236}">
                <a16:creationId xmlns:a16="http://schemas.microsoft.com/office/drawing/2014/main" id="{93C21366-7414-1003-48E2-B38C94F2E1EA}"/>
              </a:ext>
            </a:extLst>
          </p:cNvPr>
          <p:cNvSpPr txBox="1"/>
          <p:nvPr userDrawn="1"/>
        </p:nvSpPr>
        <p:spPr>
          <a:xfrm>
            <a:off x="11892013" y="6574094"/>
            <a:ext cx="227151" cy="283906"/>
          </a:xfrm>
          <a:prstGeom prst="rect">
            <a:avLst/>
          </a:prstGeom>
          <a:noFill/>
        </p:spPr>
        <p:txBody>
          <a:bodyPr wrap="square" lIns="0" tIns="0" rIns="0" bIns="144000" rtlCol="0">
            <a:spAutoFit/>
          </a:bodyPr>
          <a:lstStyle/>
          <a:p>
            <a:fld id="{1B89E529-AE4E-4371-8EFE-1FBBC6F604E7}" type="slidenum">
              <a:rPr lang="en-US" sz="900" smtClean="0">
                <a:solidFill>
                  <a:schemeClr val="tx2"/>
                </a:solidFill>
              </a:rPr>
              <a:t>‹#›</a:t>
            </a:fld>
            <a:endParaRPr lang="en-GB" sz="900">
              <a:solidFill>
                <a:schemeClr val="tx2"/>
              </a:solidFill>
            </a:endParaRPr>
          </a:p>
        </p:txBody>
      </p:sp>
    </p:spTree>
    <p:extLst>
      <p:ext uri="{BB962C8B-B14F-4D97-AF65-F5344CB8AC3E}">
        <p14:creationId xmlns:p14="http://schemas.microsoft.com/office/powerpoint/2010/main" val="5378952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subtitle, content &amp; source/footn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9D266-24FD-49CB-9AFC-2A4C82776910}"/>
              </a:ext>
            </a:extLst>
          </p:cNvPr>
          <p:cNvSpPr>
            <a:spLocks noGrp="1"/>
          </p:cNvSpPr>
          <p:nvPr>
            <p:ph type="title" hasCustomPrompt="1"/>
          </p:nvPr>
        </p:nvSpPr>
        <p:spPr>
          <a:xfrm>
            <a:off x="358774" y="445808"/>
            <a:ext cx="11337925" cy="710639"/>
          </a:xfrm>
        </p:spPr>
        <p:txBody>
          <a:bodyPr anchor="b"/>
          <a:lstStyle>
            <a:lvl1pPr>
              <a:defRPr/>
            </a:lvl1pPr>
          </a:lstStyle>
          <a:p>
            <a:r>
              <a:rPr lang="en-US"/>
              <a:t>Add title</a:t>
            </a:r>
            <a:endParaRPr lang="en-GB"/>
          </a:p>
        </p:txBody>
      </p:sp>
      <p:sp>
        <p:nvSpPr>
          <p:cNvPr id="4" name="Text Placeholder 3">
            <a:extLst>
              <a:ext uri="{FF2B5EF4-FFF2-40B4-BE49-F238E27FC236}">
                <a16:creationId xmlns:a16="http://schemas.microsoft.com/office/drawing/2014/main" id="{815D3A4F-C11A-480D-B249-1B3A0A517FC3}"/>
              </a:ext>
            </a:extLst>
          </p:cNvPr>
          <p:cNvSpPr>
            <a:spLocks noGrp="1"/>
          </p:cNvSpPr>
          <p:nvPr>
            <p:ph type="body" sz="quarter" idx="10" hasCustomPrompt="1"/>
          </p:nvPr>
        </p:nvSpPr>
        <p:spPr>
          <a:xfrm>
            <a:off x="358775" y="1213249"/>
            <a:ext cx="11337924" cy="343161"/>
          </a:xfrm>
        </p:spPr>
        <p:txBody>
          <a:bodyPr vert="horz" lIns="0" tIns="0" rIns="0" bIns="0" rtlCol="0">
            <a:noAutofit/>
          </a:bodyPr>
          <a:lstStyle>
            <a:lvl1pPr marL="0" indent="0">
              <a:buNone/>
              <a:defRPr lang="en-GB" sz="2000"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358775" y="1628775"/>
            <a:ext cx="11337925" cy="3994989"/>
          </a:xfrm>
        </p:spPr>
        <p:txBody>
          <a:bodyPr vert="horz" lIns="0" tIns="0" rIns="0" bIns="0" rtlCol="0">
            <a:noAutofit/>
          </a:bodyPr>
          <a:lstStyle>
            <a:lvl1pPr>
              <a:defRPr lang="en-US" sz="1600" dirty="0"/>
            </a:lvl1pPr>
            <a:lvl2pPr>
              <a:defRPr lang="en-US" sz="1600" dirty="0"/>
            </a:lvl2pPr>
            <a:lvl3pPr>
              <a:defRPr lang="en-US" sz="1600" dirty="0"/>
            </a:lvl3pPr>
            <a:lvl4pPr>
              <a:defRPr lang="en-US" sz="1600" dirty="0"/>
            </a:lvl4pPr>
            <a:lvl5pPr>
              <a:defRPr lang="en-GB" sz="1600" dirty="0"/>
            </a:lvl5pPr>
          </a:lstStyle>
          <a:p>
            <a:pPr lvl="0">
              <a:lnSpc>
                <a:spcPct val="120000"/>
              </a:lnSpc>
              <a:spcAft>
                <a:spcPts val="600"/>
              </a:spcAft>
            </a:pPr>
            <a:r>
              <a:rPr lang="en-US"/>
              <a:t>Add first level body copy</a:t>
            </a:r>
          </a:p>
          <a:p>
            <a:pPr lvl="1">
              <a:lnSpc>
                <a:spcPct val="120000"/>
              </a:lnSpc>
              <a:spcAft>
                <a:spcPts val="600"/>
              </a:spcAft>
            </a:pPr>
            <a:r>
              <a:rPr lang="en-US"/>
              <a:t>Second level</a:t>
            </a:r>
          </a:p>
          <a:p>
            <a:pPr lvl="2">
              <a:lnSpc>
                <a:spcPct val="120000"/>
              </a:lnSpc>
              <a:spcAft>
                <a:spcPts val="600"/>
              </a:spcAft>
            </a:pPr>
            <a:r>
              <a:rPr lang="en-US"/>
              <a:t>Third level</a:t>
            </a:r>
          </a:p>
          <a:p>
            <a:pPr lvl="3">
              <a:lnSpc>
                <a:spcPct val="120000"/>
              </a:lnSpc>
              <a:spcAft>
                <a:spcPts val="600"/>
              </a:spcAft>
            </a:pPr>
            <a:r>
              <a:rPr lang="en-US"/>
              <a:t>Fourth level</a:t>
            </a:r>
          </a:p>
          <a:p>
            <a:pPr lvl="4">
              <a:lnSpc>
                <a:spcPct val="120000"/>
              </a:lnSpc>
              <a:spcAft>
                <a:spcPts val="600"/>
              </a:spcAft>
            </a:pPr>
            <a:r>
              <a:rPr lang="en-US"/>
              <a:t>Fifth level</a:t>
            </a:r>
            <a:endParaRPr lang="en-GB"/>
          </a:p>
        </p:txBody>
      </p:sp>
      <p:sp>
        <p:nvSpPr>
          <p:cNvPr id="6" name="Text Placeholder 9">
            <a:extLst>
              <a:ext uri="{FF2B5EF4-FFF2-40B4-BE49-F238E27FC236}">
                <a16:creationId xmlns:a16="http://schemas.microsoft.com/office/drawing/2014/main" id="{AA1095E4-71FF-4040-9780-3C562EF7E771}"/>
              </a:ext>
            </a:extLst>
          </p:cNvPr>
          <p:cNvSpPr>
            <a:spLocks noGrp="1"/>
          </p:cNvSpPr>
          <p:nvPr>
            <p:ph type="body" sz="quarter" idx="19" hasCustomPrompt="1"/>
          </p:nvPr>
        </p:nvSpPr>
        <p:spPr>
          <a:xfrm>
            <a:off x="358776" y="5800316"/>
            <a:ext cx="11337924" cy="204557"/>
          </a:xfrm>
        </p:spPr>
        <p:txBody>
          <a:bodyPr vert="horz" lIns="0" tIns="0" rIns="0" bIns="0" rtlCol="0">
            <a:noAutofit/>
          </a:bodyPr>
          <a:lstStyle>
            <a:lvl1pPr marL="0" indent="0">
              <a:buFont typeface="Arial" panose="020B0604020202020204" pitchFamily="34" charset="0"/>
              <a:buNone/>
              <a:defRPr lang="en-US" sz="900" i="1" smtClean="0">
                <a:solidFill>
                  <a:schemeClr val="tx2"/>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3" name="TextBox 2">
            <a:extLst>
              <a:ext uri="{FF2B5EF4-FFF2-40B4-BE49-F238E27FC236}">
                <a16:creationId xmlns:a16="http://schemas.microsoft.com/office/drawing/2014/main" id="{A0020B1C-F9AF-ECB9-17AF-CC831C95D76E}"/>
              </a:ext>
            </a:extLst>
          </p:cNvPr>
          <p:cNvSpPr txBox="1"/>
          <p:nvPr userDrawn="1"/>
        </p:nvSpPr>
        <p:spPr>
          <a:xfrm>
            <a:off x="11802629" y="6357905"/>
            <a:ext cx="227151" cy="283906"/>
          </a:xfrm>
          <a:prstGeom prst="rect">
            <a:avLst/>
          </a:prstGeom>
          <a:noFill/>
        </p:spPr>
        <p:txBody>
          <a:bodyPr wrap="square" lIns="0" tIns="0" rIns="0" bIns="144000" rtlCol="0">
            <a:spAutoFit/>
          </a:bodyPr>
          <a:lstStyle/>
          <a:p>
            <a:fld id="{1B89E529-AE4E-4371-8EFE-1FBBC6F604E7}" type="slidenum">
              <a:rPr lang="en-US" sz="900" smtClean="0">
                <a:solidFill>
                  <a:schemeClr val="tx2"/>
                </a:solidFill>
              </a:rPr>
              <a:t>‹#›</a:t>
            </a:fld>
            <a:endParaRPr lang="en-GB" sz="900">
              <a:solidFill>
                <a:schemeClr val="tx2"/>
              </a:solidFill>
            </a:endParaRPr>
          </a:p>
        </p:txBody>
      </p:sp>
    </p:spTree>
    <p:extLst>
      <p:ext uri="{BB962C8B-B14F-4D97-AF65-F5344CB8AC3E}">
        <p14:creationId xmlns:p14="http://schemas.microsoft.com/office/powerpoint/2010/main" val="37780275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content &amp; source/footn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9D266-24FD-49CB-9AFC-2A4C82776910}"/>
              </a:ext>
            </a:extLst>
          </p:cNvPr>
          <p:cNvSpPr>
            <a:spLocks noGrp="1"/>
          </p:cNvSpPr>
          <p:nvPr>
            <p:ph type="title" hasCustomPrompt="1"/>
          </p:nvPr>
        </p:nvSpPr>
        <p:spPr/>
        <p:txBody>
          <a:bodyPr anchor="b"/>
          <a:lstStyle>
            <a:lvl1pPr>
              <a:defRPr/>
            </a:lvl1pPr>
          </a:lstStyle>
          <a:p>
            <a:r>
              <a:rPr lang="en-US"/>
              <a:t>Add title</a:t>
            </a:r>
            <a:endParaRPr lang="en-GB"/>
          </a:p>
        </p:txBody>
      </p:sp>
      <p:sp>
        <p:nvSpPr>
          <p:cNvPr id="5" name="Content Placeholder 4">
            <a:extLst>
              <a:ext uri="{FF2B5EF4-FFF2-40B4-BE49-F238E27FC236}">
                <a16:creationId xmlns:a16="http://schemas.microsoft.com/office/drawing/2014/main" id="{38E95937-F466-4F58-B582-8721D3C9D23D}"/>
              </a:ext>
            </a:extLst>
          </p:cNvPr>
          <p:cNvSpPr>
            <a:spLocks noGrp="1"/>
          </p:cNvSpPr>
          <p:nvPr>
            <p:ph sz="quarter" idx="11" hasCustomPrompt="1"/>
          </p:nvPr>
        </p:nvSpPr>
        <p:spPr>
          <a:xfrm>
            <a:off x="358775" y="1449388"/>
            <a:ext cx="11337925" cy="4234975"/>
          </a:xfrm>
        </p:spPr>
        <p:txBody>
          <a:bodyPr vert="horz" lIns="0" tIns="0" rIns="0" bIns="0" rtlCol="0">
            <a:noAutofit/>
          </a:bodyPr>
          <a:lstStyle>
            <a:lvl1pPr>
              <a:defRPr lang="en-US" sz="1600" dirty="0"/>
            </a:lvl1pPr>
            <a:lvl2pPr>
              <a:defRPr lang="en-US" sz="1600" dirty="0"/>
            </a:lvl2pPr>
            <a:lvl3pPr>
              <a:defRPr lang="en-US" sz="1600" dirty="0"/>
            </a:lvl3pPr>
            <a:lvl4pPr>
              <a:defRPr lang="en-US" sz="1600" dirty="0"/>
            </a:lvl4pPr>
            <a:lvl5pPr>
              <a:defRPr lang="en-GB" sz="1600" dirty="0"/>
            </a:lvl5pPr>
          </a:lstStyle>
          <a:p>
            <a:pPr lvl="0">
              <a:lnSpc>
                <a:spcPct val="120000"/>
              </a:lnSpc>
              <a:spcAft>
                <a:spcPts val="600"/>
              </a:spcAft>
            </a:pPr>
            <a:r>
              <a:rPr lang="en-US"/>
              <a:t>Add first level body copy</a:t>
            </a:r>
          </a:p>
          <a:p>
            <a:pPr lvl="1">
              <a:lnSpc>
                <a:spcPct val="120000"/>
              </a:lnSpc>
              <a:spcAft>
                <a:spcPts val="600"/>
              </a:spcAft>
            </a:pPr>
            <a:r>
              <a:rPr lang="en-US"/>
              <a:t>Second level</a:t>
            </a:r>
          </a:p>
          <a:p>
            <a:pPr lvl="2">
              <a:lnSpc>
                <a:spcPct val="120000"/>
              </a:lnSpc>
              <a:spcAft>
                <a:spcPts val="600"/>
              </a:spcAft>
            </a:pPr>
            <a:r>
              <a:rPr lang="en-US"/>
              <a:t>Third level</a:t>
            </a:r>
          </a:p>
          <a:p>
            <a:pPr lvl="3">
              <a:lnSpc>
                <a:spcPct val="120000"/>
              </a:lnSpc>
              <a:spcAft>
                <a:spcPts val="600"/>
              </a:spcAft>
            </a:pPr>
            <a:r>
              <a:rPr lang="en-US"/>
              <a:t>Fourth level</a:t>
            </a:r>
          </a:p>
          <a:p>
            <a:pPr lvl="4">
              <a:lnSpc>
                <a:spcPct val="120000"/>
              </a:lnSpc>
              <a:spcAft>
                <a:spcPts val="600"/>
              </a:spcAft>
            </a:pPr>
            <a:r>
              <a:rPr lang="en-US"/>
              <a:t>Fifth level</a:t>
            </a:r>
            <a:endParaRPr lang="en-GB"/>
          </a:p>
        </p:txBody>
      </p:sp>
      <p:sp>
        <p:nvSpPr>
          <p:cNvPr id="4" name="Text Placeholder 9">
            <a:extLst>
              <a:ext uri="{FF2B5EF4-FFF2-40B4-BE49-F238E27FC236}">
                <a16:creationId xmlns:a16="http://schemas.microsoft.com/office/drawing/2014/main" id="{BED2F0F8-4186-44B6-873A-D194D89C9C0C}"/>
              </a:ext>
            </a:extLst>
          </p:cNvPr>
          <p:cNvSpPr>
            <a:spLocks noGrp="1"/>
          </p:cNvSpPr>
          <p:nvPr>
            <p:ph type="body" sz="quarter" idx="19" hasCustomPrompt="1"/>
          </p:nvPr>
        </p:nvSpPr>
        <p:spPr>
          <a:xfrm>
            <a:off x="358776" y="5788509"/>
            <a:ext cx="11337924" cy="188792"/>
          </a:xfrm>
        </p:spPr>
        <p:txBody>
          <a:bodyPr vert="horz" lIns="0" tIns="0" rIns="0" bIns="0" rtlCol="0">
            <a:noAutofit/>
          </a:bodyPr>
          <a:lstStyle>
            <a:lvl1pPr marL="0" indent="0">
              <a:buFont typeface="Arial" panose="020B0604020202020204" pitchFamily="34" charset="0"/>
              <a:buNone/>
              <a:defRPr lang="en-US" sz="900" i="1" smtClean="0">
                <a:solidFill>
                  <a:schemeClr val="tx2"/>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3" name="TextBox 2">
            <a:extLst>
              <a:ext uri="{FF2B5EF4-FFF2-40B4-BE49-F238E27FC236}">
                <a16:creationId xmlns:a16="http://schemas.microsoft.com/office/drawing/2014/main" id="{F6383117-0B90-D7A7-05C3-A0C155B8D665}"/>
              </a:ext>
            </a:extLst>
          </p:cNvPr>
          <p:cNvSpPr txBox="1"/>
          <p:nvPr userDrawn="1"/>
        </p:nvSpPr>
        <p:spPr>
          <a:xfrm>
            <a:off x="11784157" y="6357906"/>
            <a:ext cx="227151" cy="283906"/>
          </a:xfrm>
          <a:prstGeom prst="rect">
            <a:avLst/>
          </a:prstGeom>
          <a:noFill/>
        </p:spPr>
        <p:txBody>
          <a:bodyPr wrap="square" lIns="0" tIns="0" rIns="0" bIns="144000" rtlCol="0">
            <a:spAutoFit/>
          </a:bodyPr>
          <a:lstStyle/>
          <a:p>
            <a:fld id="{1B89E529-AE4E-4371-8EFE-1FBBC6F604E7}" type="slidenum">
              <a:rPr lang="en-US" sz="900" smtClean="0">
                <a:solidFill>
                  <a:schemeClr val="tx2"/>
                </a:solidFill>
              </a:rPr>
              <a:t>‹#›</a:t>
            </a:fld>
            <a:endParaRPr lang="en-GB" sz="900">
              <a:solidFill>
                <a:schemeClr val="tx2"/>
              </a:solidFill>
            </a:endParaRPr>
          </a:p>
        </p:txBody>
      </p:sp>
    </p:spTree>
    <p:extLst>
      <p:ext uri="{BB962C8B-B14F-4D97-AF65-F5344CB8AC3E}">
        <p14:creationId xmlns:p14="http://schemas.microsoft.com/office/powerpoint/2010/main" val="3255844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B6EC7-66FC-FB74-616A-CD6F65D909E3}"/>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E2218B27-D55E-3D9F-5840-34CDB98197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CE13CD4-D817-EE47-A304-53AD7DFA571A}"/>
              </a:ext>
            </a:extLst>
          </p:cNvPr>
          <p:cNvSpPr>
            <a:spLocks noGrp="1"/>
          </p:cNvSpPr>
          <p:nvPr>
            <p:ph type="dt" sz="half" idx="10"/>
          </p:nvPr>
        </p:nvSpPr>
        <p:spPr/>
        <p:txBody>
          <a:bodyPr/>
          <a:lstStyle/>
          <a:p>
            <a:fld id="{CB202BA4-B298-44F8-AC1E-C89864097A23}" type="datetime1">
              <a:rPr lang="en-ZA" smtClean="0"/>
              <a:t>2026/05/30</a:t>
            </a:fld>
            <a:endParaRPr lang="en-ZA"/>
          </a:p>
        </p:txBody>
      </p:sp>
      <p:sp>
        <p:nvSpPr>
          <p:cNvPr id="5" name="Footer Placeholder 4">
            <a:extLst>
              <a:ext uri="{FF2B5EF4-FFF2-40B4-BE49-F238E27FC236}">
                <a16:creationId xmlns:a16="http://schemas.microsoft.com/office/drawing/2014/main" id="{087ACB31-F256-9A9D-6C40-4B9F812469B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7F3BE46-C115-EF5C-1937-B27B33A58EDF}"/>
              </a:ext>
            </a:extLst>
          </p:cNvPr>
          <p:cNvSpPr>
            <a:spLocks noGrp="1"/>
          </p:cNvSpPr>
          <p:nvPr>
            <p:ph type="sldNum" sz="quarter" idx="12"/>
          </p:nvPr>
        </p:nvSpPr>
        <p:spPr/>
        <p:txBody>
          <a:bodyPr/>
          <a:lstStyle/>
          <a:p>
            <a:fld id="{BCCE8747-AD4C-4D09-92DB-775D344EFD6C}" type="slidenum">
              <a:rPr lang="en-ZA" smtClean="0"/>
              <a:t>‹#›</a:t>
            </a:fld>
            <a:endParaRPr lang="en-ZA"/>
          </a:p>
        </p:txBody>
      </p:sp>
      <p:pic>
        <p:nvPicPr>
          <p:cNvPr id="8" name="Picture 7">
            <a:extLst>
              <a:ext uri="{FF2B5EF4-FFF2-40B4-BE49-F238E27FC236}">
                <a16:creationId xmlns:a16="http://schemas.microsoft.com/office/drawing/2014/main" id="{3FA1C6A7-F416-81CB-8F54-5CE3F7AAB6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6195" y="126330"/>
            <a:ext cx="4040723" cy="477589"/>
          </a:xfrm>
          <a:prstGeom prst="rect">
            <a:avLst/>
          </a:prstGeom>
        </p:spPr>
      </p:pic>
      <p:pic>
        <p:nvPicPr>
          <p:cNvPr id="9" name="Picture 8">
            <a:extLst>
              <a:ext uri="{FF2B5EF4-FFF2-40B4-BE49-F238E27FC236}">
                <a16:creationId xmlns:a16="http://schemas.microsoft.com/office/drawing/2014/main" id="{26BB7FC2-9B62-5E2A-B7B9-FC8FE62726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47691" y="6456186"/>
            <a:ext cx="4044309" cy="478013"/>
          </a:xfrm>
          <a:prstGeom prst="rect">
            <a:avLst/>
          </a:prstGeom>
        </p:spPr>
      </p:pic>
      <p:pic>
        <p:nvPicPr>
          <p:cNvPr id="10" name="Picture 9">
            <a:extLst>
              <a:ext uri="{FF2B5EF4-FFF2-40B4-BE49-F238E27FC236}">
                <a16:creationId xmlns:a16="http://schemas.microsoft.com/office/drawing/2014/main" id="{5EC62968-7B24-4CED-8B99-FC1EA059E39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83" y="0"/>
            <a:ext cx="12318194" cy="6930105"/>
          </a:xfrm>
          <a:prstGeom prst="rect">
            <a:avLst/>
          </a:prstGeom>
        </p:spPr>
      </p:pic>
    </p:spTree>
    <p:extLst>
      <p:ext uri="{BB962C8B-B14F-4D97-AF65-F5344CB8AC3E}">
        <p14:creationId xmlns:p14="http://schemas.microsoft.com/office/powerpoint/2010/main" val="34859860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9D266-24FD-49CB-9AFC-2A4C82776910}"/>
              </a:ext>
            </a:extLst>
          </p:cNvPr>
          <p:cNvSpPr>
            <a:spLocks noGrp="1"/>
          </p:cNvSpPr>
          <p:nvPr>
            <p:ph type="title" hasCustomPrompt="1"/>
          </p:nvPr>
        </p:nvSpPr>
        <p:spPr/>
        <p:txBody>
          <a:bodyPr anchor="b"/>
          <a:lstStyle>
            <a:lvl1pPr>
              <a:defRPr/>
            </a:lvl1pPr>
          </a:lstStyle>
          <a:p>
            <a:r>
              <a:rPr lang="en-US"/>
              <a:t>Add title</a:t>
            </a:r>
            <a:endParaRPr lang="en-GB"/>
          </a:p>
        </p:txBody>
      </p:sp>
      <p:sp>
        <p:nvSpPr>
          <p:cNvPr id="3" name="TextBox 2">
            <a:extLst>
              <a:ext uri="{FF2B5EF4-FFF2-40B4-BE49-F238E27FC236}">
                <a16:creationId xmlns:a16="http://schemas.microsoft.com/office/drawing/2014/main" id="{EF1A0403-3923-A9EC-72CE-34C8B8213D6E}"/>
              </a:ext>
            </a:extLst>
          </p:cNvPr>
          <p:cNvSpPr txBox="1"/>
          <p:nvPr userDrawn="1"/>
        </p:nvSpPr>
        <p:spPr>
          <a:xfrm>
            <a:off x="11903075" y="6574094"/>
            <a:ext cx="155575" cy="283906"/>
          </a:xfrm>
          <a:prstGeom prst="rect">
            <a:avLst/>
          </a:prstGeom>
          <a:noFill/>
        </p:spPr>
        <p:txBody>
          <a:bodyPr wrap="square" lIns="0" tIns="0" rIns="0" bIns="144000" rtlCol="0">
            <a:spAutoFit/>
          </a:bodyPr>
          <a:lstStyle/>
          <a:p>
            <a:fld id="{1B89E529-AE4E-4371-8EFE-1FBBC6F604E7}" type="slidenum">
              <a:rPr lang="en-US" sz="900" smtClean="0">
                <a:solidFill>
                  <a:schemeClr val="tx2"/>
                </a:solidFill>
              </a:rPr>
              <a:t>‹#›</a:t>
            </a:fld>
            <a:endParaRPr lang="en-GB" sz="900">
              <a:solidFill>
                <a:schemeClr val="tx2"/>
              </a:solidFill>
            </a:endParaRPr>
          </a:p>
        </p:txBody>
      </p:sp>
    </p:spTree>
    <p:extLst>
      <p:ext uri="{BB962C8B-B14F-4D97-AF65-F5344CB8AC3E}">
        <p14:creationId xmlns:p14="http://schemas.microsoft.com/office/powerpoint/2010/main" val="3968831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E004C-0F19-CC2A-D529-5A8F556A9F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06059940-6AAA-C2F1-002A-247AEA4EA27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97630F-AA7B-3721-CF21-C48EFA53745B}"/>
              </a:ext>
            </a:extLst>
          </p:cNvPr>
          <p:cNvSpPr>
            <a:spLocks noGrp="1"/>
          </p:cNvSpPr>
          <p:nvPr>
            <p:ph type="dt" sz="half" idx="10"/>
          </p:nvPr>
        </p:nvSpPr>
        <p:spPr/>
        <p:txBody>
          <a:bodyPr/>
          <a:lstStyle/>
          <a:p>
            <a:fld id="{46222A18-5BBC-4BCE-9DC4-AF03FAA03B82}" type="datetime1">
              <a:rPr lang="en-ZA" smtClean="0"/>
              <a:t>2026/05/30</a:t>
            </a:fld>
            <a:endParaRPr lang="en-ZA"/>
          </a:p>
        </p:txBody>
      </p:sp>
      <p:sp>
        <p:nvSpPr>
          <p:cNvPr id="5" name="Footer Placeholder 4">
            <a:extLst>
              <a:ext uri="{FF2B5EF4-FFF2-40B4-BE49-F238E27FC236}">
                <a16:creationId xmlns:a16="http://schemas.microsoft.com/office/drawing/2014/main" id="{AFB6C01C-F744-5DA7-FB8B-1BC042C065C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1481802-BAA3-5A6F-48DA-CE8FB30A1EAB}"/>
              </a:ext>
            </a:extLst>
          </p:cNvPr>
          <p:cNvSpPr>
            <a:spLocks noGrp="1"/>
          </p:cNvSpPr>
          <p:nvPr>
            <p:ph type="sldNum" sz="quarter" idx="12"/>
          </p:nvPr>
        </p:nvSpPr>
        <p:spPr/>
        <p:txBody>
          <a:bodyPr/>
          <a:lstStyle/>
          <a:p>
            <a:fld id="{BCCE8747-AD4C-4D09-92DB-775D344EFD6C}" type="slidenum">
              <a:rPr lang="en-ZA" smtClean="0"/>
              <a:t>‹#›</a:t>
            </a:fld>
            <a:endParaRPr lang="en-ZA"/>
          </a:p>
        </p:txBody>
      </p:sp>
    </p:spTree>
    <p:extLst>
      <p:ext uri="{BB962C8B-B14F-4D97-AF65-F5344CB8AC3E}">
        <p14:creationId xmlns:p14="http://schemas.microsoft.com/office/powerpoint/2010/main" val="120744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6BD71-6C12-2A6E-9E85-7A0587ACA268}"/>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E6050A2-EC75-CF92-3348-13E6E0A238E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19EE7E4D-C23B-D4B1-3AF2-689BF6AD82E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57BAD440-8F88-7A3B-FF80-B2E7B39E4051}"/>
              </a:ext>
            </a:extLst>
          </p:cNvPr>
          <p:cNvSpPr>
            <a:spLocks noGrp="1"/>
          </p:cNvSpPr>
          <p:nvPr>
            <p:ph type="dt" sz="half" idx="10"/>
          </p:nvPr>
        </p:nvSpPr>
        <p:spPr/>
        <p:txBody>
          <a:bodyPr/>
          <a:lstStyle/>
          <a:p>
            <a:fld id="{42F9138C-7AD0-474F-AB3C-F23961E3F59C}" type="datetime1">
              <a:rPr lang="en-ZA" smtClean="0"/>
              <a:t>2026/05/30</a:t>
            </a:fld>
            <a:endParaRPr lang="en-ZA"/>
          </a:p>
        </p:txBody>
      </p:sp>
      <p:sp>
        <p:nvSpPr>
          <p:cNvPr id="6" name="Footer Placeholder 5">
            <a:extLst>
              <a:ext uri="{FF2B5EF4-FFF2-40B4-BE49-F238E27FC236}">
                <a16:creationId xmlns:a16="http://schemas.microsoft.com/office/drawing/2014/main" id="{B88C8DBC-EF30-1253-2288-6AC7C738299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D4A39ED-ECC4-1763-0BA9-3486B707FE8D}"/>
              </a:ext>
            </a:extLst>
          </p:cNvPr>
          <p:cNvSpPr>
            <a:spLocks noGrp="1"/>
          </p:cNvSpPr>
          <p:nvPr>
            <p:ph type="sldNum" sz="quarter" idx="12"/>
          </p:nvPr>
        </p:nvSpPr>
        <p:spPr/>
        <p:txBody>
          <a:bodyPr/>
          <a:lstStyle/>
          <a:p>
            <a:fld id="{BCCE8747-AD4C-4D09-92DB-775D344EFD6C}" type="slidenum">
              <a:rPr lang="en-ZA" smtClean="0"/>
              <a:t>‹#›</a:t>
            </a:fld>
            <a:endParaRPr lang="en-ZA"/>
          </a:p>
        </p:txBody>
      </p:sp>
    </p:spTree>
    <p:extLst>
      <p:ext uri="{BB962C8B-B14F-4D97-AF65-F5344CB8AC3E}">
        <p14:creationId xmlns:p14="http://schemas.microsoft.com/office/powerpoint/2010/main" val="1250593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6705B-B814-DEDD-6013-AC2D5B3F20CC}"/>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62CAB4F-E9B4-F804-3273-2E7B5FBB733F}"/>
              </a:ext>
            </a:extLst>
          </p:cNvPr>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912477-7A88-8BC6-1474-B55055D1B2E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921CC174-7541-05B4-FE61-C34FC78ED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0FE517-E847-8085-2D59-B72A34AC84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21CF674B-386C-F646-53DA-AB1E40FBFE1F}"/>
              </a:ext>
            </a:extLst>
          </p:cNvPr>
          <p:cNvSpPr>
            <a:spLocks noGrp="1"/>
          </p:cNvSpPr>
          <p:nvPr>
            <p:ph type="dt" sz="half" idx="10"/>
          </p:nvPr>
        </p:nvSpPr>
        <p:spPr/>
        <p:txBody>
          <a:bodyPr/>
          <a:lstStyle/>
          <a:p>
            <a:fld id="{4DD07868-54EF-449C-B311-6CC43FA5631C}" type="datetime1">
              <a:rPr lang="en-ZA" smtClean="0"/>
              <a:t>2026/05/30</a:t>
            </a:fld>
            <a:endParaRPr lang="en-ZA"/>
          </a:p>
        </p:txBody>
      </p:sp>
      <p:sp>
        <p:nvSpPr>
          <p:cNvPr id="8" name="Footer Placeholder 7">
            <a:extLst>
              <a:ext uri="{FF2B5EF4-FFF2-40B4-BE49-F238E27FC236}">
                <a16:creationId xmlns:a16="http://schemas.microsoft.com/office/drawing/2014/main" id="{4A021E51-543A-52EF-FB63-09D6316B6949}"/>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CB2C198D-CB21-3011-77BB-2BCE34D62887}"/>
              </a:ext>
            </a:extLst>
          </p:cNvPr>
          <p:cNvSpPr>
            <a:spLocks noGrp="1"/>
          </p:cNvSpPr>
          <p:nvPr>
            <p:ph type="sldNum" sz="quarter" idx="12"/>
          </p:nvPr>
        </p:nvSpPr>
        <p:spPr/>
        <p:txBody>
          <a:bodyPr/>
          <a:lstStyle/>
          <a:p>
            <a:fld id="{BCCE8747-AD4C-4D09-92DB-775D344EFD6C}" type="slidenum">
              <a:rPr lang="en-ZA" smtClean="0"/>
              <a:t>‹#›</a:t>
            </a:fld>
            <a:endParaRPr lang="en-ZA"/>
          </a:p>
        </p:txBody>
      </p:sp>
    </p:spTree>
    <p:extLst>
      <p:ext uri="{BB962C8B-B14F-4D97-AF65-F5344CB8AC3E}">
        <p14:creationId xmlns:p14="http://schemas.microsoft.com/office/powerpoint/2010/main" val="2614069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9D2F2-A3F9-740C-F630-E3F02388F974}"/>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FC671F2B-82FC-BBDE-BB5B-D915E1FB528E}"/>
              </a:ext>
            </a:extLst>
          </p:cNvPr>
          <p:cNvSpPr>
            <a:spLocks noGrp="1"/>
          </p:cNvSpPr>
          <p:nvPr>
            <p:ph type="dt" sz="half" idx="10"/>
          </p:nvPr>
        </p:nvSpPr>
        <p:spPr/>
        <p:txBody>
          <a:bodyPr/>
          <a:lstStyle/>
          <a:p>
            <a:fld id="{01A15662-898C-4D94-886B-3A212A63C4BD}" type="datetime1">
              <a:rPr lang="en-ZA" smtClean="0"/>
              <a:t>2026/05/30</a:t>
            </a:fld>
            <a:endParaRPr lang="en-ZA"/>
          </a:p>
        </p:txBody>
      </p:sp>
      <p:sp>
        <p:nvSpPr>
          <p:cNvPr id="4" name="Footer Placeholder 3">
            <a:extLst>
              <a:ext uri="{FF2B5EF4-FFF2-40B4-BE49-F238E27FC236}">
                <a16:creationId xmlns:a16="http://schemas.microsoft.com/office/drawing/2014/main" id="{6500586D-7DBF-83A1-8F40-A34EDF2F6493}"/>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77D8AA81-FF99-9D14-062A-AD00391FEB4F}"/>
              </a:ext>
            </a:extLst>
          </p:cNvPr>
          <p:cNvSpPr>
            <a:spLocks noGrp="1"/>
          </p:cNvSpPr>
          <p:nvPr>
            <p:ph type="sldNum" sz="quarter" idx="12"/>
          </p:nvPr>
        </p:nvSpPr>
        <p:spPr/>
        <p:txBody>
          <a:bodyPr/>
          <a:lstStyle/>
          <a:p>
            <a:fld id="{BCCE8747-AD4C-4D09-92DB-775D344EFD6C}" type="slidenum">
              <a:rPr lang="en-ZA" smtClean="0"/>
              <a:t>‹#›</a:t>
            </a:fld>
            <a:endParaRPr lang="en-ZA"/>
          </a:p>
        </p:txBody>
      </p:sp>
      <p:pic>
        <p:nvPicPr>
          <p:cNvPr id="6" name="Picture 5">
            <a:extLst>
              <a:ext uri="{FF2B5EF4-FFF2-40B4-BE49-F238E27FC236}">
                <a16:creationId xmlns:a16="http://schemas.microsoft.com/office/drawing/2014/main" id="{A90F175C-E6D6-896F-792F-B5B672D44A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3" y="0"/>
            <a:ext cx="12318194" cy="6930105"/>
          </a:xfrm>
          <a:prstGeom prst="rect">
            <a:avLst/>
          </a:prstGeom>
        </p:spPr>
      </p:pic>
      <p:pic>
        <p:nvPicPr>
          <p:cNvPr id="7" name="Picture 6">
            <a:extLst>
              <a:ext uri="{FF2B5EF4-FFF2-40B4-BE49-F238E27FC236}">
                <a16:creationId xmlns:a16="http://schemas.microsoft.com/office/drawing/2014/main" id="{A9ABEFFF-FC7C-23A7-4E4B-315841E4FB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6195" y="126330"/>
            <a:ext cx="4040723" cy="477589"/>
          </a:xfrm>
          <a:prstGeom prst="rect">
            <a:avLst/>
          </a:prstGeom>
        </p:spPr>
      </p:pic>
      <p:pic>
        <p:nvPicPr>
          <p:cNvPr id="8" name="Picture 7">
            <a:extLst>
              <a:ext uri="{FF2B5EF4-FFF2-40B4-BE49-F238E27FC236}">
                <a16:creationId xmlns:a16="http://schemas.microsoft.com/office/drawing/2014/main" id="{4129427F-71D9-7481-E257-B54A1346DB8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47691" y="6456186"/>
            <a:ext cx="4044309" cy="478013"/>
          </a:xfrm>
          <a:prstGeom prst="rect">
            <a:avLst/>
          </a:prstGeom>
        </p:spPr>
      </p:pic>
      <p:pic>
        <p:nvPicPr>
          <p:cNvPr id="9" name="Picture 8">
            <a:extLst>
              <a:ext uri="{FF2B5EF4-FFF2-40B4-BE49-F238E27FC236}">
                <a16:creationId xmlns:a16="http://schemas.microsoft.com/office/drawing/2014/main" id="{48A62F99-8D73-A9DA-A513-7C811D6A82F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374086" y="5692145"/>
            <a:ext cx="1816931" cy="759947"/>
          </a:xfrm>
          <a:prstGeom prst="rect">
            <a:avLst/>
          </a:prstGeom>
        </p:spPr>
      </p:pic>
    </p:spTree>
    <p:extLst>
      <p:ext uri="{BB962C8B-B14F-4D97-AF65-F5344CB8AC3E}">
        <p14:creationId xmlns:p14="http://schemas.microsoft.com/office/powerpoint/2010/main" val="1766289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F42FF8-07C9-78C9-F06C-CD6BB28B381E}"/>
              </a:ext>
            </a:extLst>
          </p:cNvPr>
          <p:cNvSpPr>
            <a:spLocks noGrp="1"/>
          </p:cNvSpPr>
          <p:nvPr>
            <p:ph type="dt" sz="half" idx="10"/>
          </p:nvPr>
        </p:nvSpPr>
        <p:spPr/>
        <p:txBody>
          <a:bodyPr/>
          <a:lstStyle/>
          <a:p>
            <a:fld id="{DA32BCD3-7DFC-4D07-892D-52DE9D876102}" type="datetime1">
              <a:rPr lang="en-ZA" smtClean="0"/>
              <a:t>2026/05/30</a:t>
            </a:fld>
            <a:endParaRPr lang="en-ZA"/>
          </a:p>
        </p:txBody>
      </p:sp>
      <p:sp>
        <p:nvSpPr>
          <p:cNvPr id="3" name="Footer Placeholder 2">
            <a:extLst>
              <a:ext uri="{FF2B5EF4-FFF2-40B4-BE49-F238E27FC236}">
                <a16:creationId xmlns:a16="http://schemas.microsoft.com/office/drawing/2014/main" id="{C096786B-6E0D-6BD5-E6BF-C5513356BF54}"/>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41DD5DD6-8DF5-3A15-F866-1DA94744E006}"/>
              </a:ext>
            </a:extLst>
          </p:cNvPr>
          <p:cNvSpPr>
            <a:spLocks noGrp="1"/>
          </p:cNvSpPr>
          <p:nvPr>
            <p:ph type="sldNum" sz="quarter" idx="12"/>
          </p:nvPr>
        </p:nvSpPr>
        <p:spPr/>
        <p:txBody>
          <a:bodyPr/>
          <a:lstStyle/>
          <a:p>
            <a:fld id="{BCCE8747-AD4C-4D09-92DB-775D344EFD6C}" type="slidenum">
              <a:rPr lang="en-ZA" smtClean="0"/>
              <a:t>‹#›</a:t>
            </a:fld>
            <a:endParaRPr lang="en-ZA"/>
          </a:p>
        </p:txBody>
      </p:sp>
      <p:pic>
        <p:nvPicPr>
          <p:cNvPr id="6" name="Content Placeholder 4">
            <a:extLst>
              <a:ext uri="{FF2B5EF4-FFF2-40B4-BE49-F238E27FC236}">
                <a16:creationId xmlns:a16="http://schemas.microsoft.com/office/drawing/2014/main" id="{E4CF2E86-2F2F-321F-BB23-C64E6BA276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0029" cy="6858000"/>
          </a:xfrm>
          <a:prstGeom prst="rect">
            <a:avLst/>
          </a:prstGeom>
        </p:spPr>
      </p:pic>
      <p:sp>
        <p:nvSpPr>
          <p:cNvPr id="11" name="Title 1">
            <a:extLst>
              <a:ext uri="{FF2B5EF4-FFF2-40B4-BE49-F238E27FC236}">
                <a16:creationId xmlns:a16="http://schemas.microsoft.com/office/drawing/2014/main" id="{AFB83530-A091-68F4-D6B0-69CD6DC0F584}"/>
              </a:ext>
            </a:extLst>
          </p:cNvPr>
          <p:cNvSpPr>
            <a:spLocks noGrp="1"/>
          </p:cNvSpPr>
          <p:nvPr>
            <p:ph type="title"/>
          </p:nvPr>
        </p:nvSpPr>
        <p:spPr>
          <a:xfrm>
            <a:off x="838200" y="365125"/>
            <a:ext cx="10515600" cy="1325563"/>
          </a:xfrm>
        </p:spPr>
        <p:txBody>
          <a:bodyPr/>
          <a:lstStyle/>
          <a:p>
            <a:endParaRPr lang="en-ZA"/>
          </a:p>
        </p:txBody>
      </p:sp>
      <p:pic>
        <p:nvPicPr>
          <p:cNvPr id="12" name="Content Placeholder 4">
            <a:extLst>
              <a:ext uri="{FF2B5EF4-FFF2-40B4-BE49-F238E27FC236}">
                <a16:creationId xmlns:a16="http://schemas.microsoft.com/office/drawing/2014/main" id="{715A6634-7C8F-F954-4A84-7673F4A6B4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094"/>
            <a:ext cx="12318195" cy="6930105"/>
          </a:xfrm>
          <a:prstGeom prst="rect">
            <a:avLst/>
          </a:prstGeom>
        </p:spPr>
      </p:pic>
      <p:pic>
        <p:nvPicPr>
          <p:cNvPr id="13" name="Picture 12">
            <a:extLst>
              <a:ext uri="{FF2B5EF4-FFF2-40B4-BE49-F238E27FC236}">
                <a16:creationId xmlns:a16="http://schemas.microsoft.com/office/drawing/2014/main" id="{C8C82B0F-6010-177C-017C-BDB03917D31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6195" y="126330"/>
            <a:ext cx="4040723" cy="477589"/>
          </a:xfrm>
          <a:prstGeom prst="rect">
            <a:avLst/>
          </a:prstGeom>
        </p:spPr>
      </p:pic>
      <p:pic>
        <p:nvPicPr>
          <p:cNvPr id="14" name="Picture 13">
            <a:extLst>
              <a:ext uri="{FF2B5EF4-FFF2-40B4-BE49-F238E27FC236}">
                <a16:creationId xmlns:a16="http://schemas.microsoft.com/office/drawing/2014/main" id="{FD8F8C86-E441-940B-A2F7-BE5A39F5B4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47691" y="6456186"/>
            <a:ext cx="4044309" cy="478013"/>
          </a:xfrm>
          <a:prstGeom prst="rect">
            <a:avLst/>
          </a:prstGeom>
        </p:spPr>
      </p:pic>
    </p:spTree>
    <p:extLst>
      <p:ext uri="{BB962C8B-B14F-4D97-AF65-F5344CB8AC3E}">
        <p14:creationId xmlns:p14="http://schemas.microsoft.com/office/powerpoint/2010/main" val="411189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EE2A8-1B62-082B-77FC-A883C42C19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37A45816-AAE4-670D-5165-5D3D1BBABA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DE3F6551-9826-3230-77BC-0CDCA1352D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193A3A-890E-14C6-4877-7B87BE128C53}"/>
              </a:ext>
            </a:extLst>
          </p:cNvPr>
          <p:cNvSpPr>
            <a:spLocks noGrp="1"/>
          </p:cNvSpPr>
          <p:nvPr>
            <p:ph type="dt" sz="half" idx="10"/>
          </p:nvPr>
        </p:nvSpPr>
        <p:spPr/>
        <p:txBody>
          <a:bodyPr/>
          <a:lstStyle/>
          <a:p>
            <a:fld id="{BEDA9154-1F96-4ADD-9786-B8AAF7302A8C}" type="datetime1">
              <a:rPr lang="en-ZA" smtClean="0"/>
              <a:t>2026/05/30</a:t>
            </a:fld>
            <a:endParaRPr lang="en-ZA"/>
          </a:p>
        </p:txBody>
      </p:sp>
      <p:sp>
        <p:nvSpPr>
          <p:cNvPr id="6" name="Footer Placeholder 5">
            <a:extLst>
              <a:ext uri="{FF2B5EF4-FFF2-40B4-BE49-F238E27FC236}">
                <a16:creationId xmlns:a16="http://schemas.microsoft.com/office/drawing/2014/main" id="{3E372A94-F2E5-1C56-F109-B227F7211D11}"/>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1B2F168-32BC-5160-E448-435E012B9ADA}"/>
              </a:ext>
            </a:extLst>
          </p:cNvPr>
          <p:cNvSpPr>
            <a:spLocks noGrp="1"/>
          </p:cNvSpPr>
          <p:nvPr>
            <p:ph type="sldNum" sz="quarter" idx="12"/>
          </p:nvPr>
        </p:nvSpPr>
        <p:spPr/>
        <p:txBody>
          <a:bodyPr/>
          <a:lstStyle/>
          <a:p>
            <a:fld id="{BCCE8747-AD4C-4D09-92DB-775D344EFD6C}" type="slidenum">
              <a:rPr lang="en-ZA" smtClean="0"/>
              <a:t>‹#›</a:t>
            </a:fld>
            <a:endParaRPr lang="en-ZA"/>
          </a:p>
        </p:txBody>
      </p:sp>
    </p:spTree>
    <p:extLst>
      <p:ext uri="{BB962C8B-B14F-4D97-AF65-F5344CB8AC3E}">
        <p14:creationId xmlns:p14="http://schemas.microsoft.com/office/powerpoint/2010/main" val="1920433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2B911-1979-BF71-A8AF-542FB1DF3C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AED37CB8-81EA-CE49-5185-CCB618F975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43DE94F9-6628-8A45-0078-4F7F64A71E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C38A7F-D003-ED9F-1CCB-4502D0F62107}"/>
              </a:ext>
            </a:extLst>
          </p:cNvPr>
          <p:cNvSpPr>
            <a:spLocks noGrp="1"/>
          </p:cNvSpPr>
          <p:nvPr>
            <p:ph type="dt" sz="half" idx="10"/>
          </p:nvPr>
        </p:nvSpPr>
        <p:spPr/>
        <p:txBody>
          <a:bodyPr/>
          <a:lstStyle/>
          <a:p>
            <a:fld id="{9186E74C-5FD6-4535-89C2-DA14AF1C562A}" type="datetime1">
              <a:rPr lang="en-ZA" smtClean="0"/>
              <a:t>2026/05/30</a:t>
            </a:fld>
            <a:endParaRPr lang="en-ZA"/>
          </a:p>
        </p:txBody>
      </p:sp>
      <p:sp>
        <p:nvSpPr>
          <p:cNvPr id="6" name="Footer Placeholder 5">
            <a:extLst>
              <a:ext uri="{FF2B5EF4-FFF2-40B4-BE49-F238E27FC236}">
                <a16:creationId xmlns:a16="http://schemas.microsoft.com/office/drawing/2014/main" id="{545A1492-2C7B-7EA8-52F6-24845B028B0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28C7A0D3-DE3A-B4EA-ECC2-E6B44609D0B6}"/>
              </a:ext>
            </a:extLst>
          </p:cNvPr>
          <p:cNvSpPr>
            <a:spLocks noGrp="1"/>
          </p:cNvSpPr>
          <p:nvPr>
            <p:ph type="sldNum" sz="quarter" idx="12"/>
          </p:nvPr>
        </p:nvSpPr>
        <p:spPr/>
        <p:txBody>
          <a:bodyPr/>
          <a:lstStyle/>
          <a:p>
            <a:fld id="{BCCE8747-AD4C-4D09-92DB-775D344EFD6C}" type="slidenum">
              <a:rPr lang="en-ZA" smtClean="0"/>
              <a:t>‹#›</a:t>
            </a:fld>
            <a:endParaRPr lang="en-ZA"/>
          </a:p>
        </p:txBody>
      </p:sp>
    </p:spTree>
    <p:extLst>
      <p:ext uri="{BB962C8B-B14F-4D97-AF65-F5344CB8AC3E}">
        <p14:creationId xmlns:p14="http://schemas.microsoft.com/office/powerpoint/2010/main" val="2827737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D19916-BDC6-3B28-560D-6A65E3F37F8C}"/>
              </a:ext>
            </a:extLst>
          </p:cNvPr>
          <p:cNvSpPr>
            <a:spLocks noGrp="1"/>
          </p:cNvSpPr>
          <p:nvPr>
            <p:ph type="title"/>
          </p:nvPr>
        </p:nvSpPr>
        <p:spPr>
          <a:xfrm>
            <a:off x="501316" y="410368"/>
            <a:ext cx="10515600" cy="1325563"/>
          </a:xfrm>
          <a:prstGeom prst="rect">
            <a:avLst/>
          </a:prstGeom>
        </p:spPr>
        <p:txBody>
          <a:bodyPr vert="horz" lIns="91440" tIns="45720" rIns="91440" bIns="45720" rtlCol="0" anchor="ctr">
            <a:normAutofit/>
          </a:bodyPr>
          <a:lstStyle/>
          <a:p>
            <a:endParaRPr lang="en-ZA"/>
          </a:p>
        </p:txBody>
      </p:sp>
      <p:sp>
        <p:nvSpPr>
          <p:cNvPr id="3" name="Text Placeholder 2">
            <a:extLst>
              <a:ext uri="{FF2B5EF4-FFF2-40B4-BE49-F238E27FC236}">
                <a16:creationId xmlns:a16="http://schemas.microsoft.com/office/drawing/2014/main" id="{8A9881FF-EDB6-D4BE-7169-D28C0C8F3A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7E38AFF-9EAB-AD90-B372-EBF382D700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5EE7B962-4303-432D-848C-AA5007A36F06}" type="datetime1">
              <a:rPr lang="en-ZA" smtClean="0"/>
              <a:t>2026/05/30</a:t>
            </a:fld>
            <a:endParaRPr lang="en-ZA"/>
          </a:p>
        </p:txBody>
      </p:sp>
      <p:sp>
        <p:nvSpPr>
          <p:cNvPr id="5" name="Footer Placeholder 4">
            <a:extLst>
              <a:ext uri="{FF2B5EF4-FFF2-40B4-BE49-F238E27FC236}">
                <a16:creationId xmlns:a16="http://schemas.microsoft.com/office/drawing/2014/main" id="{100FF62C-C5CD-6598-32A3-5FE772D08B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ZA">
              <a:solidFill>
                <a:schemeClr val="bg1"/>
              </a:solidFill>
            </a:endParaRPr>
          </a:p>
        </p:txBody>
      </p:sp>
      <p:sp>
        <p:nvSpPr>
          <p:cNvPr id="6" name="Slide Number Placeholder 5">
            <a:extLst>
              <a:ext uri="{FF2B5EF4-FFF2-40B4-BE49-F238E27FC236}">
                <a16:creationId xmlns:a16="http://schemas.microsoft.com/office/drawing/2014/main" id="{D4B9662E-F96A-CF0E-7FA8-AA3947DAD2BB}"/>
              </a:ext>
            </a:extLst>
          </p:cNvPr>
          <p:cNvSpPr>
            <a:spLocks noGrp="1"/>
          </p:cNvSpPr>
          <p:nvPr>
            <p:ph type="sldNum" sz="quarter" idx="4"/>
          </p:nvPr>
        </p:nvSpPr>
        <p:spPr>
          <a:xfrm>
            <a:off x="9448800" y="6447632"/>
            <a:ext cx="2743200" cy="365125"/>
          </a:xfrm>
          <a:prstGeom prst="rect">
            <a:avLst/>
          </a:prstGeom>
        </p:spPr>
        <p:txBody>
          <a:bodyPr vert="horz" lIns="91440" tIns="45720" rIns="91440" bIns="45720" rtlCol="0" anchor="ctr"/>
          <a:lstStyle>
            <a:lvl1pPr algn="r">
              <a:defRPr sz="1050">
                <a:solidFill>
                  <a:schemeClr val="bg1"/>
                </a:solidFill>
              </a:defRPr>
            </a:lvl1pPr>
          </a:lstStyle>
          <a:p>
            <a:fld id="{BCCE8747-AD4C-4D09-92DB-775D344EFD6C}" type="slidenum">
              <a:rPr lang="en-ZA" smtClean="0"/>
              <a:pPr/>
              <a:t>‹#›</a:t>
            </a:fld>
            <a:endParaRPr lang="en-ZA"/>
          </a:p>
        </p:txBody>
      </p:sp>
    </p:spTree>
    <p:extLst>
      <p:ext uri="{BB962C8B-B14F-4D97-AF65-F5344CB8AC3E}">
        <p14:creationId xmlns:p14="http://schemas.microsoft.com/office/powerpoint/2010/main" val="2160582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hdr="0" ftr="0" dt="0"/>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6.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chart" Target="../charts/chart9.xml"/></Relationships>
</file>

<file path=ppt/slides/_rels/slide1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2.xml"/><Relationship Id="rId4" Type="http://schemas.openxmlformats.org/officeDocument/2006/relationships/chart" Target="../charts/chart22.xml"/></Relationships>
</file>

<file path=ppt/slides/_rels/slide21.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2.xml"/><Relationship Id="rId4" Type="http://schemas.openxmlformats.org/officeDocument/2006/relationships/chart" Target="../charts/chart25.xml"/></Relationships>
</file>

<file path=ppt/slides/_rels/slide22.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B50627F-F670-9CCB-482A-236A2E21B4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 y="0"/>
            <a:ext cx="12190028" cy="6858000"/>
          </a:xfrm>
          <a:prstGeom prst="rect">
            <a:avLst/>
          </a:prstGeom>
        </p:spPr>
      </p:pic>
      <p:pic>
        <p:nvPicPr>
          <p:cNvPr id="9" name="Picture 8">
            <a:extLst>
              <a:ext uri="{FF2B5EF4-FFF2-40B4-BE49-F238E27FC236}">
                <a16:creationId xmlns:a16="http://schemas.microsoft.com/office/drawing/2014/main" id="{CF2A9B51-E366-8D62-F911-3DCF1499DF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209" y="968804"/>
            <a:ext cx="9561904" cy="1130159"/>
          </a:xfrm>
          <a:prstGeom prst="rect">
            <a:avLst/>
          </a:prstGeom>
        </p:spPr>
      </p:pic>
      <p:pic>
        <p:nvPicPr>
          <p:cNvPr id="13" name="Picture 12">
            <a:extLst>
              <a:ext uri="{FF2B5EF4-FFF2-40B4-BE49-F238E27FC236}">
                <a16:creationId xmlns:a16="http://schemas.microsoft.com/office/drawing/2014/main" id="{1C750E6F-DA4A-DB68-8C3F-3D3EBE3688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746" y="6132849"/>
            <a:ext cx="6127156" cy="724193"/>
          </a:xfrm>
          <a:prstGeom prst="rect">
            <a:avLst/>
          </a:prstGeom>
        </p:spPr>
      </p:pic>
      <p:pic>
        <p:nvPicPr>
          <p:cNvPr id="15" name="Picture 14">
            <a:extLst>
              <a:ext uri="{FF2B5EF4-FFF2-40B4-BE49-F238E27FC236}">
                <a16:creationId xmlns:a16="http://schemas.microsoft.com/office/drawing/2014/main" id="{57B83494-1316-81BB-94DC-B5047582C7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9022" y="2907624"/>
            <a:ext cx="4976604" cy="2081509"/>
          </a:xfrm>
          <a:prstGeom prst="rect">
            <a:avLst/>
          </a:prstGeom>
        </p:spPr>
      </p:pic>
      <p:sp>
        <p:nvSpPr>
          <p:cNvPr id="2" name="Slide Number Placeholder 1">
            <a:extLst>
              <a:ext uri="{FF2B5EF4-FFF2-40B4-BE49-F238E27FC236}">
                <a16:creationId xmlns:a16="http://schemas.microsoft.com/office/drawing/2014/main" id="{9B1F08D4-7095-093D-2AA9-BCE57ED80AC6}"/>
              </a:ext>
            </a:extLst>
          </p:cNvPr>
          <p:cNvSpPr>
            <a:spLocks noGrp="1"/>
          </p:cNvSpPr>
          <p:nvPr>
            <p:ph type="sldNum" sz="quarter" idx="12"/>
          </p:nvPr>
        </p:nvSpPr>
        <p:spPr/>
        <p:txBody>
          <a:bodyPr/>
          <a:lstStyle/>
          <a:p>
            <a:fld id="{BCCE8747-AD4C-4D09-92DB-775D344EFD6C}" type="slidenum">
              <a:rPr lang="en-ZA" smtClean="0"/>
              <a:t>1</a:t>
            </a:fld>
            <a:endParaRPr lang="en-ZA"/>
          </a:p>
        </p:txBody>
      </p:sp>
    </p:spTree>
    <p:extLst>
      <p:ext uri="{BB962C8B-B14F-4D97-AF65-F5344CB8AC3E}">
        <p14:creationId xmlns:p14="http://schemas.microsoft.com/office/powerpoint/2010/main" val="792949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5C352-9C36-A6F0-F908-FC77695F34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647CA9-6986-7671-8100-446E1F342949}"/>
              </a:ext>
            </a:extLst>
          </p:cNvPr>
          <p:cNvSpPr>
            <a:spLocks noGrp="1"/>
          </p:cNvSpPr>
          <p:nvPr>
            <p:ph type="title"/>
          </p:nvPr>
        </p:nvSpPr>
        <p:spPr>
          <a:xfrm>
            <a:off x="424314" y="2103437"/>
            <a:ext cx="10515600" cy="1325563"/>
          </a:xfrm>
        </p:spPr>
        <p:txBody>
          <a:bodyPr>
            <a:normAutofit fontScale="90000"/>
          </a:bodyPr>
          <a:lstStyle/>
          <a:p>
            <a:br>
              <a:rPr lang="en-ZA" sz="13300"/>
            </a:br>
            <a:r>
              <a:rPr lang="en-ZA" sz="13300"/>
              <a:t>02</a:t>
            </a:r>
            <a:br>
              <a:rPr lang="en-ZA"/>
            </a:br>
            <a:r>
              <a:rPr lang="en-ZA" sz="4700"/>
              <a:t>Global Economy</a:t>
            </a:r>
          </a:p>
        </p:txBody>
      </p:sp>
      <p:sp>
        <p:nvSpPr>
          <p:cNvPr id="3" name="Slide Number Placeholder 2">
            <a:extLst>
              <a:ext uri="{FF2B5EF4-FFF2-40B4-BE49-F238E27FC236}">
                <a16:creationId xmlns:a16="http://schemas.microsoft.com/office/drawing/2014/main" id="{5458F023-6F22-7099-05CE-15A5B5910EC5}"/>
              </a:ext>
            </a:extLst>
          </p:cNvPr>
          <p:cNvSpPr>
            <a:spLocks noGrp="1"/>
          </p:cNvSpPr>
          <p:nvPr>
            <p:ph type="sldNum" sz="quarter" idx="12"/>
          </p:nvPr>
        </p:nvSpPr>
        <p:spPr/>
        <p:txBody>
          <a:bodyPr/>
          <a:lstStyle/>
          <a:p>
            <a:fld id="{BCCE8747-AD4C-4D09-92DB-775D344EFD6C}" type="slidenum">
              <a:rPr lang="en-ZA" smtClean="0"/>
              <a:t>10</a:t>
            </a:fld>
            <a:endParaRPr lang="en-ZA"/>
          </a:p>
        </p:txBody>
      </p:sp>
    </p:spTree>
    <p:extLst>
      <p:ext uri="{BB962C8B-B14F-4D97-AF65-F5344CB8AC3E}">
        <p14:creationId xmlns:p14="http://schemas.microsoft.com/office/powerpoint/2010/main" val="719437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34B16-5ECF-0770-F49B-34BFFC28B96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C10F3C4-4CF8-4AA2-6C07-2DB8054EC30D}"/>
              </a:ext>
            </a:extLst>
          </p:cNvPr>
          <p:cNvSpPr>
            <a:spLocks noGrp="1"/>
          </p:cNvSpPr>
          <p:nvPr>
            <p:ph type="title"/>
          </p:nvPr>
        </p:nvSpPr>
        <p:spPr/>
        <p:txBody>
          <a:bodyPr/>
          <a:lstStyle/>
          <a:p>
            <a:r>
              <a:rPr lang="en-US"/>
              <a:t>Global Interest Rates &amp; Inflation </a:t>
            </a:r>
          </a:p>
        </p:txBody>
      </p:sp>
      <p:sp>
        <p:nvSpPr>
          <p:cNvPr id="7" name="TextBox 6">
            <a:extLst>
              <a:ext uri="{FF2B5EF4-FFF2-40B4-BE49-F238E27FC236}">
                <a16:creationId xmlns:a16="http://schemas.microsoft.com/office/drawing/2014/main" id="{21A1E31C-175D-2D4F-D99A-414259CC9E89}"/>
              </a:ext>
            </a:extLst>
          </p:cNvPr>
          <p:cNvSpPr txBox="1"/>
          <p:nvPr/>
        </p:nvSpPr>
        <p:spPr bwMode="gray">
          <a:xfrm>
            <a:off x="540426" y="4114695"/>
            <a:ext cx="3465081" cy="219393"/>
          </a:xfrm>
          <a:prstGeom prst="rect">
            <a:avLst/>
          </a:prstGeom>
          <a:noFill/>
        </p:spPr>
        <p:txBody>
          <a:bodyPr wrap="square" lIns="0" tIns="0" rIns="0" bIns="0" rtlCol="0">
            <a:noAutofit/>
          </a:bodyPr>
          <a:lstStyle/>
          <a:p>
            <a:pPr algn="l">
              <a:spcBef>
                <a:spcPts val="0"/>
              </a:spcBef>
            </a:pPr>
            <a:r>
              <a:rPr lang="en-US" sz="1050" b="1">
                <a:solidFill>
                  <a:schemeClr val="bg1"/>
                </a:solidFill>
                <a:latin typeface="+mn-lt"/>
                <a:cs typeface="Arial" pitchFamily="34" charset="0"/>
              </a:rPr>
              <a:t>US Fed, BoE, ECB and PBoC interest rates</a:t>
            </a:r>
          </a:p>
        </p:txBody>
      </p:sp>
      <p:sp>
        <p:nvSpPr>
          <p:cNvPr id="8" name="TextBox 7">
            <a:extLst>
              <a:ext uri="{FF2B5EF4-FFF2-40B4-BE49-F238E27FC236}">
                <a16:creationId xmlns:a16="http://schemas.microsoft.com/office/drawing/2014/main" id="{55ED7436-C3A8-3BA8-0457-0467B3EA8C1B}"/>
              </a:ext>
            </a:extLst>
          </p:cNvPr>
          <p:cNvSpPr txBox="1"/>
          <p:nvPr/>
        </p:nvSpPr>
        <p:spPr bwMode="gray">
          <a:xfrm>
            <a:off x="6277652" y="1626235"/>
            <a:ext cx="4315691" cy="219393"/>
          </a:xfrm>
          <a:prstGeom prst="rect">
            <a:avLst/>
          </a:prstGeom>
          <a:noFill/>
        </p:spPr>
        <p:txBody>
          <a:bodyPr wrap="square" lIns="0" tIns="0" rIns="0" bIns="0" rtlCol="0">
            <a:noAutofit/>
          </a:bodyPr>
          <a:lstStyle/>
          <a:p>
            <a:pPr algn="l">
              <a:spcBef>
                <a:spcPts val="0"/>
              </a:spcBef>
            </a:pPr>
            <a:r>
              <a:rPr lang="en-US" sz="1050" b="1">
                <a:solidFill>
                  <a:schemeClr val="bg1"/>
                </a:solidFill>
                <a:latin typeface="+mn-lt"/>
                <a:cs typeface="Arial" pitchFamily="34" charset="0"/>
              </a:rPr>
              <a:t>US</a:t>
            </a:r>
            <a:r>
              <a:rPr lang="en-US" sz="1050" b="1">
                <a:solidFill>
                  <a:schemeClr val="bg1"/>
                </a:solidFill>
                <a:cs typeface="Arial" pitchFamily="34" charset="0"/>
              </a:rPr>
              <a:t> Fed </a:t>
            </a:r>
            <a:r>
              <a:rPr lang="en-US" sz="1050" b="1" err="1">
                <a:solidFill>
                  <a:schemeClr val="bg1"/>
                </a:solidFill>
                <a:cs typeface="Arial" pitchFamily="34" charset="0"/>
              </a:rPr>
              <a:t>DotPlot</a:t>
            </a:r>
            <a:endParaRPr lang="en-US" sz="1050" b="1">
              <a:solidFill>
                <a:schemeClr val="bg1"/>
              </a:solidFill>
              <a:cs typeface="Arial" pitchFamily="34" charset="0"/>
            </a:endParaRPr>
          </a:p>
        </p:txBody>
      </p:sp>
      <p:sp>
        <p:nvSpPr>
          <p:cNvPr id="2" name="TextBox 1">
            <a:extLst>
              <a:ext uri="{FF2B5EF4-FFF2-40B4-BE49-F238E27FC236}">
                <a16:creationId xmlns:a16="http://schemas.microsoft.com/office/drawing/2014/main" id="{CD2890E6-1523-20C4-6479-E6773B9F6CF2}"/>
              </a:ext>
            </a:extLst>
          </p:cNvPr>
          <p:cNvSpPr txBox="1"/>
          <p:nvPr/>
        </p:nvSpPr>
        <p:spPr bwMode="gray">
          <a:xfrm>
            <a:off x="540426" y="6482879"/>
            <a:ext cx="6060880" cy="219393"/>
          </a:xfrm>
          <a:prstGeom prst="rect">
            <a:avLst/>
          </a:prstGeom>
          <a:noFill/>
        </p:spPr>
        <p:txBody>
          <a:bodyPr wrap="square" lIns="0" tIns="0" rIns="0" bIns="0" rtlCol="0">
            <a:noAutofit/>
          </a:bodyPr>
          <a:lstStyle/>
          <a:p>
            <a:pPr algn="l">
              <a:spcBef>
                <a:spcPts val="0"/>
              </a:spcBef>
            </a:pPr>
            <a:r>
              <a:rPr lang="en-US" sz="800" i="1">
                <a:solidFill>
                  <a:schemeClr val="bg1"/>
                </a:solidFill>
                <a:latin typeface="+mn-lt"/>
                <a:cs typeface="Arial" pitchFamily="34" charset="0"/>
              </a:rPr>
              <a:t>Source: </a:t>
            </a:r>
            <a:r>
              <a:rPr lang="en-US" sz="800" i="1">
                <a:solidFill>
                  <a:schemeClr val="bg1"/>
                </a:solidFill>
                <a:latin typeface="Arial" panose="020B0604020202020204" pitchFamily="34" charset="0"/>
                <a:cs typeface="Arial" panose="020B0604020202020204" pitchFamily="34" charset="0"/>
              </a:rPr>
              <a:t>LSEG</a:t>
            </a:r>
            <a:r>
              <a:rPr lang="en-US" sz="800" i="1">
                <a:solidFill>
                  <a:schemeClr val="bg1"/>
                </a:solidFill>
                <a:latin typeface="+mn-lt"/>
                <a:cs typeface="Arial" pitchFamily="34" charset="0"/>
              </a:rPr>
              <a:t> </a:t>
            </a:r>
            <a:r>
              <a:rPr lang="en-US" sz="800" i="1" err="1">
                <a:solidFill>
                  <a:schemeClr val="bg1"/>
                </a:solidFill>
                <a:latin typeface="+mn-lt"/>
                <a:cs typeface="Arial" pitchFamily="34" charset="0"/>
              </a:rPr>
              <a:t>Datastream</a:t>
            </a:r>
            <a:r>
              <a:rPr lang="en-US" sz="800" i="1">
                <a:solidFill>
                  <a:schemeClr val="bg1"/>
                </a:solidFill>
                <a:cs typeface="Arial" pitchFamily="34" charset="0"/>
              </a:rPr>
              <a:t>, 22 April 2026 </a:t>
            </a:r>
          </a:p>
        </p:txBody>
      </p:sp>
      <p:graphicFrame>
        <p:nvGraphicFramePr>
          <p:cNvPr id="3" name="Chart 2">
            <a:extLst>
              <a:ext uri="{FF2B5EF4-FFF2-40B4-BE49-F238E27FC236}">
                <a16:creationId xmlns:a16="http://schemas.microsoft.com/office/drawing/2014/main" id="{29496D80-5AD8-AE10-102A-E67D32C7E15C}"/>
              </a:ext>
            </a:extLst>
          </p:cNvPr>
          <p:cNvGraphicFramePr>
            <a:graphicFrameLocks/>
          </p:cNvGraphicFramePr>
          <p:nvPr>
            <p:extLst>
              <p:ext uri="{D42A27DB-BD31-4B8C-83A1-F6EECF244321}">
                <p14:modId xmlns:p14="http://schemas.microsoft.com/office/powerpoint/2010/main" val="4210531388"/>
              </p:ext>
            </p:extLst>
          </p:nvPr>
        </p:nvGraphicFramePr>
        <p:xfrm>
          <a:off x="501316" y="4298678"/>
          <a:ext cx="5395336" cy="2035628"/>
        </p:xfrm>
        <a:graphic>
          <a:graphicData uri="http://schemas.openxmlformats.org/drawingml/2006/chart">
            <c:chart xmlns:c="http://schemas.openxmlformats.org/drawingml/2006/chart" xmlns:r="http://schemas.openxmlformats.org/officeDocument/2006/relationships" r:id="rId2"/>
          </a:graphicData>
        </a:graphic>
      </p:graphicFrame>
      <p:pic>
        <p:nvPicPr>
          <p:cNvPr id="9" name="Picture 8">
            <a:extLst>
              <a:ext uri="{FF2B5EF4-FFF2-40B4-BE49-F238E27FC236}">
                <a16:creationId xmlns:a16="http://schemas.microsoft.com/office/drawing/2014/main" id="{FDC4AE49-E9F2-6575-7757-DAEFC15B1308}"/>
              </a:ext>
            </a:extLst>
          </p:cNvPr>
          <p:cNvPicPr>
            <a:picLocks noChangeAspect="1"/>
          </p:cNvPicPr>
          <p:nvPr/>
        </p:nvPicPr>
        <p:blipFill>
          <a:blip r:embed="rId3"/>
          <a:stretch>
            <a:fillRect/>
          </a:stretch>
        </p:blipFill>
        <p:spPr>
          <a:xfrm>
            <a:off x="6209388" y="1875123"/>
            <a:ext cx="5668963" cy="4488679"/>
          </a:xfrm>
          <a:prstGeom prst="rect">
            <a:avLst/>
          </a:prstGeom>
        </p:spPr>
      </p:pic>
      <p:sp>
        <p:nvSpPr>
          <p:cNvPr id="11" name="TextBox 10">
            <a:extLst>
              <a:ext uri="{FF2B5EF4-FFF2-40B4-BE49-F238E27FC236}">
                <a16:creationId xmlns:a16="http://schemas.microsoft.com/office/drawing/2014/main" id="{BE2D3475-F1AB-2204-8843-E82110A5189F}"/>
              </a:ext>
            </a:extLst>
          </p:cNvPr>
          <p:cNvSpPr txBox="1"/>
          <p:nvPr/>
        </p:nvSpPr>
        <p:spPr bwMode="gray">
          <a:xfrm>
            <a:off x="540426" y="1626234"/>
            <a:ext cx="3465081" cy="219393"/>
          </a:xfrm>
          <a:prstGeom prst="rect">
            <a:avLst/>
          </a:prstGeom>
          <a:noFill/>
        </p:spPr>
        <p:txBody>
          <a:bodyPr wrap="square" lIns="0" tIns="0" rIns="0" bIns="0" rtlCol="0">
            <a:noAutofit/>
          </a:bodyPr>
          <a:lstStyle/>
          <a:p>
            <a:pPr algn="l">
              <a:spcBef>
                <a:spcPts val="0"/>
              </a:spcBef>
            </a:pPr>
            <a:r>
              <a:rPr lang="en-US" sz="1050" b="1">
                <a:solidFill>
                  <a:schemeClr val="bg1"/>
                </a:solidFill>
                <a:latin typeface="+mn-lt"/>
                <a:cs typeface="Arial" pitchFamily="34" charset="0"/>
              </a:rPr>
              <a:t>US, UK, Eurozone and China inflation </a:t>
            </a:r>
          </a:p>
        </p:txBody>
      </p:sp>
      <p:graphicFrame>
        <p:nvGraphicFramePr>
          <p:cNvPr id="12" name="Chart 11">
            <a:extLst>
              <a:ext uri="{FF2B5EF4-FFF2-40B4-BE49-F238E27FC236}">
                <a16:creationId xmlns:a16="http://schemas.microsoft.com/office/drawing/2014/main" id="{0626C16C-AE90-5438-6C90-F86BD1FC8B01}"/>
              </a:ext>
            </a:extLst>
          </p:cNvPr>
          <p:cNvGraphicFramePr>
            <a:graphicFrameLocks/>
          </p:cNvGraphicFramePr>
          <p:nvPr>
            <p:extLst>
              <p:ext uri="{D42A27DB-BD31-4B8C-83A1-F6EECF244321}">
                <p14:modId xmlns:p14="http://schemas.microsoft.com/office/powerpoint/2010/main" val="1516551438"/>
              </p:ext>
            </p:extLst>
          </p:nvPr>
        </p:nvGraphicFramePr>
        <p:xfrm>
          <a:off x="540426" y="1845627"/>
          <a:ext cx="5356226" cy="2149991"/>
        </p:xfrm>
        <a:graphic>
          <a:graphicData uri="http://schemas.openxmlformats.org/drawingml/2006/chart">
            <c:chart xmlns:c="http://schemas.openxmlformats.org/drawingml/2006/chart" xmlns:r="http://schemas.openxmlformats.org/officeDocument/2006/relationships" r:id="rId4"/>
          </a:graphicData>
        </a:graphic>
      </p:graphicFrame>
      <p:sp>
        <p:nvSpPr>
          <p:cNvPr id="4" name="Slide Number Placeholder 3">
            <a:extLst>
              <a:ext uri="{FF2B5EF4-FFF2-40B4-BE49-F238E27FC236}">
                <a16:creationId xmlns:a16="http://schemas.microsoft.com/office/drawing/2014/main" id="{C82AA57E-205E-3335-6B11-49599E7ECE76}"/>
              </a:ext>
            </a:extLst>
          </p:cNvPr>
          <p:cNvSpPr>
            <a:spLocks noGrp="1"/>
          </p:cNvSpPr>
          <p:nvPr>
            <p:ph type="sldNum" sz="quarter" idx="12"/>
          </p:nvPr>
        </p:nvSpPr>
        <p:spPr/>
        <p:txBody>
          <a:bodyPr/>
          <a:lstStyle/>
          <a:p>
            <a:fld id="{BCCE8747-AD4C-4D09-92DB-775D344EFD6C}" type="slidenum">
              <a:rPr lang="en-ZA" smtClean="0"/>
              <a:t>11</a:t>
            </a:fld>
            <a:endParaRPr lang="en-ZA"/>
          </a:p>
        </p:txBody>
      </p:sp>
    </p:spTree>
    <p:extLst>
      <p:ext uri="{BB962C8B-B14F-4D97-AF65-F5344CB8AC3E}">
        <p14:creationId xmlns:p14="http://schemas.microsoft.com/office/powerpoint/2010/main" val="1236284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93B31-362D-962E-8CF1-57055795580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E25D95C-874A-0B04-ACEC-1B92E2794657}"/>
              </a:ext>
            </a:extLst>
          </p:cNvPr>
          <p:cNvSpPr>
            <a:spLocks noGrp="1"/>
          </p:cNvSpPr>
          <p:nvPr>
            <p:ph type="title"/>
          </p:nvPr>
        </p:nvSpPr>
        <p:spPr/>
        <p:txBody>
          <a:bodyPr/>
          <a:lstStyle/>
          <a:p>
            <a:r>
              <a:rPr lang="en-US"/>
              <a:t>Global Economic Growth </a:t>
            </a:r>
          </a:p>
        </p:txBody>
      </p:sp>
      <p:sp>
        <p:nvSpPr>
          <p:cNvPr id="2" name="TextBox 1">
            <a:extLst>
              <a:ext uri="{FF2B5EF4-FFF2-40B4-BE49-F238E27FC236}">
                <a16:creationId xmlns:a16="http://schemas.microsoft.com/office/drawing/2014/main" id="{F2852D34-0620-929C-8F95-753B31C84A75}"/>
              </a:ext>
            </a:extLst>
          </p:cNvPr>
          <p:cNvSpPr txBox="1"/>
          <p:nvPr/>
        </p:nvSpPr>
        <p:spPr bwMode="gray">
          <a:xfrm>
            <a:off x="458667" y="6228239"/>
            <a:ext cx="6060880" cy="219393"/>
          </a:xfrm>
          <a:prstGeom prst="rect">
            <a:avLst/>
          </a:prstGeom>
          <a:noFill/>
        </p:spPr>
        <p:txBody>
          <a:bodyPr wrap="square" lIns="0" tIns="0" rIns="0" bIns="0" rtlCol="0">
            <a:noAutofit/>
          </a:bodyPr>
          <a:lstStyle/>
          <a:p>
            <a:pPr algn="l">
              <a:spcBef>
                <a:spcPts val="0"/>
              </a:spcBef>
            </a:pPr>
            <a:r>
              <a:rPr lang="en-US" sz="800" i="1">
                <a:solidFill>
                  <a:schemeClr val="bg1"/>
                </a:solidFill>
                <a:latin typeface="+mn-lt"/>
                <a:cs typeface="Arial" pitchFamily="34" charset="0"/>
              </a:rPr>
              <a:t>Source: </a:t>
            </a:r>
            <a:r>
              <a:rPr lang="en-US" sz="800" i="1">
                <a:solidFill>
                  <a:schemeClr val="bg1"/>
                </a:solidFill>
                <a:latin typeface="Arial" panose="020B0604020202020204" pitchFamily="34" charset="0"/>
                <a:cs typeface="Arial" panose="020B0604020202020204" pitchFamily="34" charset="0"/>
              </a:rPr>
              <a:t>LSEG</a:t>
            </a:r>
            <a:r>
              <a:rPr lang="en-US" sz="800" i="1">
                <a:solidFill>
                  <a:schemeClr val="bg1"/>
                </a:solidFill>
                <a:latin typeface="+mn-lt"/>
                <a:cs typeface="Arial" pitchFamily="34" charset="0"/>
              </a:rPr>
              <a:t> </a:t>
            </a:r>
            <a:r>
              <a:rPr lang="en-US" sz="800" i="1" err="1">
                <a:solidFill>
                  <a:schemeClr val="bg1"/>
                </a:solidFill>
                <a:latin typeface="+mn-lt"/>
                <a:cs typeface="Arial" pitchFamily="34" charset="0"/>
              </a:rPr>
              <a:t>Datastream</a:t>
            </a:r>
            <a:r>
              <a:rPr lang="en-US" sz="800" i="1">
                <a:solidFill>
                  <a:schemeClr val="bg1"/>
                </a:solidFill>
                <a:cs typeface="Arial" pitchFamily="34" charset="0"/>
              </a:rPr>
              <a:t>, 22 April 2026 </a:t>
            </a:r>
          </a:p>
        </p:txBody>
      </p:sp>
      <p:graphicFrame>
        <p:nvGraphicFramePr>
          <p:cNvPr id="4" name="Chart 3">
            <a:extLst>
              <a:ext uri="{FF2B5EF4-FFF2-40B4-BE49-F238E27FC236}">
                <a16:creationId xmlns:a16="http://schemas.microsoft.com/office/drawing/2014/main" id="{56B75C86-B7BD-B65E-03AA-7B795295E82A}"/>
              </a:ext>
            </a:extLst>
          </p:cNvPr>
          <p:cNvGraphicFramePr>
            <a:graphicFrameLocks/>
          </p:cNvGraphicFramePr>
          <p:nvPr>
            <p:extLst>
              <p:ext uri="{D42A27DB-BD31-4B8C-83A1-F6EECF244321}">
                <p14:modId xmlns:p14="http://schemas.microsoft.com/office/powerpoint/2010/main" val="611734454"/>
              </p:ext>
            </p:extLst>
          </p:nvPr>
        </p:nvGraphicFramePr>
        <p:xfrm>
          <a:off x="458666" y="1378398"/>
          <a:ext cx="5563055" cy="248058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24F890B8-AAB7-49F5-920B-2E07BCB48C7D}"/>
              </a:ext>
            </a:extLst>
          </p:cNvPr>
          <p:cNvGraphicFramePr>
            <a:graphicFrameLocks/>
          </p:cNvGraphicFramePr>
          <p:nvPr>
            <p:extLst>
              <p:ext uri="{D42A27DB-BD31-4B8C-83A1-F6EECF244321}">
                <p14:modId xmlns:p14="http://schemas.microsoft.com/office/powerpoint/2010/main" val="69963758"/>
              </p:ext>
            </p:extLst>
          </p:nvPr>
        </p:nvGraphicFramePr>
        <p:xfrm>
          <a:off x="6127629" y="1368872"/>
          <a:ext cx="5563055" cy="24901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A479C8C5-909F-45AC-B2C2-A0963465E181}"/>
              </a:ext>
            </a:extLst>
          </p:cNvPr>
          <p:cNvGraphicFramePr>
            <a:graphicFrameLocks/>
          </p:cNvGraphicFramePr>
          <p:nvPr>
            <p:extLst>
              <p:ext uri="{D42A27DB-BD31-4B8C-83A1-F6EECF244321}">
                <p14:modId xmlns:p14="http://schemas.microsoft.com/office/powerpoint/2010/main" val="1178823063"/>
              </p:ext>
            </p:extLst>
          </p:nvPr>
        </p:nvGraphicFramePr>
        <p:xfrm>
          <a:off x="458665" y="3858981"/>
          <a:ext cx="5563055" cy="227511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Chart 12">
            <a:extLst>
              <a:ext uri="{FF2B5EF4-FFF2-40B4-BE49-F238E27FC236}">
                <a16:creationId xmlns:a16="http://schemas.microsoft.com/office/drawing/2014/main" id="{4BFBBDAF-3601-4A88-A750-81DDD79A1005}"/>
              </a:ext>
            </a:extLst>
          </p:cNvPr>
          <p:cNvGraphicFramePr>
            <a:graphicFrameLocks/>
          </p:cNvGraphicFramePr>
          <p:nvPr>
            <p:extLst>
              <p:ext uri="{D42A27DB-BD31-4B8C-83A1-F6EECF244321}">
                <p14:modId xmlns:p14="http://schemas.microsoft.com/office/powerpoint/2010/main" val="1878852056"/>
              </p:ext>
            </p:extLst>
          </p:nvPr>
        </p:nvGraphicFramePr>
        <p:xfrm>
          <a:off x="6127627" y="3858981"/>
          <a:ext cx="5563055" cy="2369258"/>
        </p:xfrm>
        <a:graphic>
          <a:graphicData uri="http://schemas.openxmlformats.org/drawingml/2006/chart">
            <c:chart xmlns:c="http://schemas.openxmlformats.org/drawingml/2006/chart" xmlns:r="http://schemas.openxmlformats.org/officeDocument/2006/relationships" r:id="rId6"/>
          </a:graphicData>
        </a:graphic>
      </p:graphicFrame>
      <p:sp>
        <p:nvSpPr>
          <p:cNvPr id="3" name="Slide Number Placeholder 2">
            <a:extLst>
              <a:ext uri="{FF2B5EF4-FFF2-40B4-BE49-F238E27FC236}">
                <a16:creationId xmlns:a16="http://schemas.microsoft.com/office/drawing/2014/main" id="{776F894F-A205-EBC6-7B93-97541AFEE440}"/>
              </a:ext>
            </a:extLst>
          </p:cNvPr>
          <p:cNvSpPr>
            <a:spLocks noGrp="1"/>
          </p:cNvSpPr>
          <p:nvPr>
            <p:ph type="sldNum" sz="quarter" idx="12"/>
          </p:nvPr>
        </p:nvSpPr>
        <p:spPr/>
        <p:txBody>
          <a:bodyPr/>
          <a:lstStyle/>
          <a:p>
            <a:fld id="{BCCE8747-AD4C-4D09-92DB-775D344EFD6C}" type="slidenum">
              <a:rPr lang="en-ZA" smtClean="0"/>
              <a:t>12</a:t>
            </a:fld>
            <a:endParaRPr lang="en-ZA"/>
          </a:p>
        </p:txBody>
      </p:sp>
    </p:spTree>
    <p:extLst>
      <p:ext uri="{BB962C8B-B14F-4D97-AF65-F5344CB8AC3E}">
        <p14:creationId xmlns:p14="http://schemas.microsoft.com/office/powerpoint/2010/main" val="1866966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A679B-D6B7-8879-40C6-1A74A976D81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A0C8168-14BE-67E0-8DC0-868E4A4D6615}"/>
              </a:ext>
            </a:extLst>
          </p:cNvPr>
          <p:cNvSpPr>
            <a:spLocks noGrp="1"/>
          </p:cNvSpPr>
          <p:nvPr>
            <p:ph type="title"/>
          </p:nvPr>
        </p:nvSpPr>
        <p:spPr/>
        <p:txBody>
          <a:bodyPr/>
          <a:lstStyle/>
          <a:p>
            <a:r>
              <a:rPr lang="en-US"/>
              <a:t>SA Inflation and Interest Rates</a:t>
            </a:r>
          </a:p>
        </p:txBody>
      </p:sp>
      <p:sp>
        <p:nvSpPr>
          <p:cNvPr id="7" name="TextBox 6">
            <a:extLst>
              <a:ext uri="{FF2B5EF4-FFF2-40B4-BE49-F238E27FC236}">
                <a16:creationId xmlns:a16="http://schemas.microsoft.com/office/drawing/2014/main" id="{90EB22EB-C351-142E-BDD8-A2875F76A54D}"/>
              </a:ext>
            </a:extLst>
          </p:cNvPr>
          <p:cNvSpPr txBox="1"/>
          <p:nvPr/>
        </p:nvSpPr>
        <p:spPr bwMode="gray">
          <a:xfrm>
            <a:off x="501316" y="1516538"/>
            <a:ext cx="3465081" cy="219393"/>
          </a:xfrm>
          <a:prstGeom prst="rect">
            <a:avLst/>
          </a:prstGeom>
          <a:noFill/>
        </p:spPr>
        <p:txBody>
          <a:bodyPr wrap="square" lIns="0" tIns="0" rIns="0" bIns="0" rtlCol="0">
            <a:noAutofit/>
          </a:bodyPr>
          <a:lstStyle/>
          <a:p>
            <a:pPr algn="l">
              <a:spcBef>
                <a:spcPts val="0"/>
              </a:spcBef>
            </a:pPr>
            <a:r>
              <a:rPr lang="en-US" sz="1050" b="1">
                <a:solidFill>
                  <a:schemeClr val="bg1"/>
                </a:solidFill>
                <a:latin typeface="Arial" panose="020B0604020202020204" pitchFamily="34" charset="0"/>
                <a:cs typeface="Arial" panose="020B0604020202020204" pitchFamily="34" charset="0"/>
              </a:rPr>
              <a:t>SA inflation and repo rate </a:t>
            </a:r>
          </a:p>
        </p:txBody>
      </p:sp>
      <p:sp>
        <p:nvSpPr>
          <p:cNvPr id="8" name="TextBox 7">
            <a:extLst>
              <a:ext uri="{FF2B5EF4-FFF2-40B4-BE49-F238E27FC236}">
                <a16:creationId xmlns:a16="http://schemas.microsoft.com/office/drawing/2014/main" id="{5AEA91EF-24C1-C582-B139-122DFADE128C}"/>
              </a:ext>
            </a:extLst>
          </p:cNvPr>
          <p:cNvSpPr txBox="1"/>
          <p:nvPr/>
        </p:nvSpPr>
        <p:spPr bwMode="gray">
          <a:xfrm>
            <a:off x="6562196" y="1516538"/>
            <a:ext cx="4315691" cy="219393"/>
          </a:xfrm>
          <a:prstGeom prst="rect">
            <a:avLst/>
          </a:prstGeom>
          <a:noFill/>
        </p:spPr>
        <p:txBody>
          <a:bodyPr wrap="square" lIns="0" tIns="0" rIns="0" bIns="0" rtlCol="0">
            <a:noAutofit/>
          </a:bodyPr>
          <a:lstStyle/>
          <a:p>
            <a:pPr algn="l">
              <a:spcBef>
                <a:spcPts val="0"/>
              </a:spcBef>
            </a:pPr>
            <a:r>
              <a:rPr lang="en-US" sz="1050" b="1">
                <a:solidFill>
                  <a:schemeClr val="bg1"/>
                </a:solidFill>
                <a:latin typeface="Arial" panose="020B0604020202020204" pitchFamily="34" charset="0"/>
                <a:cs typeface="Arial" panose="020B0604020202020204" pitchFamily="34" charset="0"/>
              </a:rPr>
              <a:t>SA forward rate agreement markets</a:t>
            </a:r>
          </a:p>
        </p:txBody>
      </p:sp>
      <p:sp>
        <p:nvSpPr>
          <p:cNvPr id="5" name="TextBox 4">
            <a:extLst>
              <a:ext uri="{FF2B5EF4-FFF2-40B4-BE49-F238E27FC236}">
                <a16:creationId xmlns:a16="http://schemas.microsoft.com/office/drawing/2014/main" id="{3A22A942-E599-D06B-8431-5563CFBF4160}"/>
              </a:ext>
            </a:extLst>
          </p:cNvPr>
          <p:cNvSpPr txBox="1"/>
          <p:nvPr/>
        </p:nvSpPr>
        <p:spPr bwMode="gray">
          <a:xfrm>
            <a:off x="501316" y="6263484"/>
            <a:ext cx="6060880" cy="219393"/>
          </a:xfrm>
          <a:prstGeom prst="rect">
            <a:avLst/>
          </a:prstGeom>
          <a:noFill/>
        </p:spPr>
        <p:txBody>
          <a:bodyPr wrap="square" lIns="0" tIns="0" rIns="0" bIns="0" rtlCol="0">
            <a:noAutofit/>
          </a:bodyPr>
          <a:lstStyle/>
          <a:p>
            <a:pPr algn="l">
              <a:spcBef>
                <a:spcPts val="0"/>
              </a:spcBef>
            </a:pPr>
            <a:r>
              <a:rPr lang="en-US" sz="800" i="1">
                <a:solidFill>
                  <a:schemeClr val="bg1"/>
                </a:solidFill>
                <a:latin typeface="+mn-lt"/>
                <a:cs typeface="Arial" pitchFamily="34" charset="0"/>
              </a:rPr>
              <a:t>Source: LSEG </a:t>
            </a:r>
            <a:r>
              <a:rPr lang="en-US" sz="800" i="1" err="1">
                <a:solidFill>
                  <a:schemeClr val="bg1"/>
                </a:solidFill>
                <a:latin typeface="Arial" panose="020B0604020202020204" pitchFamily="34" charset="0"/>
                <a:cs typeface="Arial" panose="020B0604020202020204" pitchFamily="34" charset="0"/>
              </a:rPr>
              <a:t>Datastream</a:t>
            </a:r>
            <a:r>
              <a:rPr lang="en-US" sz="800" i="1">
                <a:solidFill>
                  <a:schemeClr val="bg1"/>
                </a:solidFill>
                <a:latin typeface="+mn-lt"/>
                <a:cs typeface="Arial" pitchFamily="34" charset="0"/>
              </a:rPr>
              <a:t>, 22 April 2026 </a:t>
            </a:r>
            <a:endParaRPr lang="en-US" sz="800" i="1">
              <a:solidFill>
                <a:schemeClr val="bg1"/>
              </a:solidFill>
              <a:cs typeface="Arial" pitchFamily="34" charset="0"/>
            </a:endParaRPr>
          </a:p>
        </p:txBody>
      </p:sp>
      <p:sp>
        <p:nvSpPr>
          <p:cNvPr id="10" name="TextBox 9">
            <a:extLst>
              <a:ext uri="{FF2B5EF4-FFF2-40B4-BE49-F238E27FC236}">
                <a16:creationId xmlns:a16="http://schemas.microsoft.com/office/drawing/2014/main" id="{84EECFD7-A4AE-E24B-9873-96802464CA6A}"/>
              </a:ext>
            </a:extLst>
          </p:cNvPr>
          <p:cNvSpPr txBox="1"/>
          <p:nvPr/>
        </p:nvSpPr>
        <p:spPr bwMode="gray">
          <a:xfrm>
            <a:off x="6131120" y="6266720"/>
            <a:ext cx="6060880" cy="219393"/>
          </a:xfrm>
          <a:prstGeom prst="rect">
            <a:avLst/>
          </a:prstGeom>
          <a:noFill/>
        </p:spPr>
        <p:txBody>
          <a:bodyPr wrap="square" lIns="0" tIns="0" rIns="0" bIns="0" rtlCol="0">
            <a:noAutofit/>
          </a:bodyPr>
          <a:lstStyle/>
          <a:p>
            <a:pPr algn="l">
              <a:spcBef>
                <a:spcPts val="0"/>
              </a:spcBef>
            </a:pPr>
            <a:r>
              <a:rPr lang="en-US" sz="800" i="1">
                <a:solidFill>
                  <a:schemeClr val="bg1"/>
                </a:solidFill>
                <a:latin typeface="+mn-lt"/>
                <a:cs typeface="Arial" pitchFamily="34" charset="0"/>
              </a:rPr>
              <a:t>Source: LSEG </a:t>
            </a:r>
            <a:r>
              <a:rPr lang="en-US" sz="800" i="1" err="1">
                <a:solidFill>
                  <a:schemeClr val="bg1"/>
                </a:solidFill>
                <a:latin typeface="+mn-lt"/>
                <a:cs typeface="Arial" pitchFamily="34" charset="0"/>
              </a:rPr>
              <a:t>Datastream</a:t>
            </a:r>
            <a:r>
              <a:rPr lang="en-US" sz="800" i="1">
                <a:solidFill>
                  <a:schemeClr val="bg1"/>
                </a:solidFill>
                <a:latin typeface="+mn-lt"/>
                <a:cs typeface="Arial" pitchFamily="34" charset="0"/>
              </a:rPr>
              <a:t>, Absa Investments, 22 April 2026 </a:t>
            </a:r>
            <a:endParaRPr lang="en-US" sz="800" i="1">
              <a:solidFill>
                <a:schemeClr val="bg1"/>
              </a:solidFill>
              <a:cs typeface="Arial" pitchFamily="34" charset="0"/>
            </a:endParaRPr>
          </a:p>
        </p:txBody>
      </p:sp>
      <p:graphicFrame>
        <p:nvGraphicFramePr>
          <p:cNvPr id="2" name="Chart 1">
            <a:extLst>
              <a:ext uri="{FF2B5EF4-FFF2-40B4-BE49-F238E27FC236}">
                <a16:creationId xmlns:a16="http://schemas.microsoft.com/office/drawing/2014/main" id="{75E0794C-56C5-B029-4A5B-56B80301D9F1}"/>
              </a:ext>
            </a:extLst>
          </p:cNvPr>
          <p:cNvGraphicFramePr>
            <a:graphicFrameLocks/>
          </p:cNvGraphicFramePr>
          <p:nvPr>
            <p:extLst>
              <p:ext uri="{D42A27DB-BD31-4B8C-83A1-F6EECF244321}">
                <p14:modId xmlns:p14="http://schemas.microsoft.com/office/powerpoint/2010/main" val="2683516929"/>
              </p:ext>
            </p:extLst>
          </p:nvPr>
        </p:nvGraphicFramePr>
        <p:xfrm>
          <a:off x="501315" y="1735931"/>
          <a:ext cx="5171169" cy="44233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00000000-0008-0000-0300-000002000000}"/>
              </a:ext>
            </a:extLst>
          </p:cNvPr>
          <p:cNvGraphicFramePr>
            <a:graphicFrameLocks/>
          </p:cNvGraphicFramePr>
          <p:nvPr>
            <p:extLst>
              <p:ext uri="{D42A27DB-BD31-4B8C-83A1-F6EECF244321}">
                <p14:modId xmlns:p14="http://schemas.microsoft.com/office/powerpoint/2010/main" val="1484717741"/>
              </p:ext>
            </p:extLst>
          </p:nvPr>
        </p:nvGraphicFramePr>
        <p:xfrm>
          <a:off x="6238541" y="1735932"/>
          <a:ext cx="5600699" cy="4423364"/>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03338D20-8788-D786-E57A-10A9159114CB}"/>
              </a:ext>
            </a:extLst>
          </p:cNvPr>
          <p:cNvSpPr>
            <a:spLocks noGrp="1"/>
          </p:cNvSpPr>
          <p:nvPr>
            <p:ph type="sldNum" sz="quarter" idx="12"/>
          </p:nvPr>
        </p:nvSpPr>
        <p:spPr/>
        <p:txBody>
          <a:bodyPr/>
          <a:lstStyle/>
          <a:p>
            <a:fld id="{BCCE8747-AD4C-4D09-92DB-775D344EFD6C}" type="slidenum">
              <a:rPr lang="en-ZA" smtClean="0"/>
              <a:t>13</a:t>
            </a:fld>
            <a:endParaRPr lang="en-ZA"/>
          </a:p>
        </p:txBody>
      </p:sp>
    </p:spTree>
    <p:extLst>
      <p:ext uri="{BB962C8B-B14F-4D97-AF65-F5344CB8AC3E}">
        <p14:creationId xmlns:p14="http://schemas.microsoft.com/office/powerpoint/2010/main" val="427727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60571-7F6D-7201-9F33-5C3795B9979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C749B2C-C31F-4D7F-B686-050A7EFB924C}"/>
              </a:ext>
            </a:extLst>
          </p:cNvPr>
          <p:cNvSpPr>
            <a:spLocks noGrp="1"/>
          </p:cNvSpPr>
          <p:nvPr>
            <p:ph type="title"/>
          </p:nvPr>
        </p:nvSpPr>
        <p:spPr/>
        <p:txBody>
          <a:bodyPr/>
          <a:lstStyle/>
          <a:p>
            <a:r>
              <a:rPr lang="en-US"/>
              <a:t>SA Economic Growth</a:t>
            </a:r>
          </a:p>
        </p:txBody>
      </p:sp>
      <p:sp>
        <p:nvSpPr>
          <p:cNvPr id="7" name="TextBox 6">
            <a:extLst>
              <a:ext uri="{FF2B5EF4-FFF2-40B4-BE49-F238E27FC236}">
                <a16:creationId xmlns:a16="http://schemas.microsoft.com/office/drawing/2014/main" id="{D6F56E3E-FDC8-9830-B663-25E14B6D7414}"/>
              </a:ext>
            </a:extLst>
          </p:cNvPr>
          <p:cNvSpPr txBox="1"/>
          <p:nvPr/>
        </p:nvSpPr>
        <p:spPr bwMode="gray">
          <a:xfrm>
            <a:off x="643643" y="1478646"/>
            <a:ext cx="3465081" cy="219393"/>
          </a:xfrm>
          <a:prstGeom prst="rect">
            <a:avLst/>
          </a:prstGeom>
          <a:noFill/>
        </p:spPr>
        <p:txBody>
          <a:bodyPr wrap="square" lIns="0" tIns="0" rIns="0" bIns="0" rtlCol="0">
            <a:noAutofit/>
          </a:bodyPr>
          <a:lstStyle/>
          <a:p>
            <a:pPr algn="l">
              <a:spcBef>
                <a:spcPts val="0"/>
              </a:spcBef>
            </a:pPr>
            <a:r>
              <a:rPr lang="en-US" sz="1050" b="1">
                <a:solidFill>
                  <a:schemeClr val="bg1"/>
                </a:solidFill>
                <a:latin typeface="Arial" panose="020B0604020202020204" pitchFamily="34" charset="0"/>
                <a:cs typeface="Arial" panose="020B0604020202020204" pitchFamily="34" charset="0"/>
              </a:rPr>
              <a:t>Economic growth by sector  </a:t>
            </a:r>
          </a:p>
        </p:txBody>
      </p:sp>
      <p:sp>
        <p:nvSpPr>
          <p:cNvPr id="8" name="TextBox 7">
            <a:extLst>
              <a:ext uri="{FF2B5EF4-FFF2-40B4-BE49-F238E27FC236}">
                <a16:creationId xmlns:a16="http://schemas.microsoft.com/office/drawing/2014/main" id="{3DBF9CB3-7D60-0AE8-349B-AF6548CD9E02}"/>
              </a:ext>
            </a:extLst>
          </p:cNvPr>
          <p:cNvSpPr txBox="1"/>
          <p:nvPr/>
        </p:nvSpPr>
        <p:spPr bwMode="gray">
          <a:xfrm>
            <a:off x="6589713" y="1493444"/>
            <a:ext cx="4315691" cy="219393"/>
          </a:xfrm>
          <a:prstGeom prst="rect">
            <a:avLst/>
          </a:prstGeom>
          <a:noFill/>
        </p:spPr>
        <p:txBody>
          <a:bodyPr wrap="square" lIns="0" tIns="0" rIns="0" bIns="0" rtlCol="0">
            <a:noAutofit/>
          </a:bodyPr>
          <a:lstStyle/>
          <a:p>
            <a:pPr algn="l">
              <a:spcBef>
                <a:spcPts val="0"/>
              </a:spcBef>
            </a:pPr>
            <a:r>
              <a:rPr lang="en-US" sz="1050" b="1">
                <a:solidFill>
                  <a:schemeClr val="bg1"/>
                </a:solidFill>
                <a:latin typeface="Arial" panose="020B0604020202020204" pitchFamily="34" charset="0"/>
                <a:cs typeface="Arial" panose="020B0604020202020204" pitchFamily="34" charset="0"/>
              </a:rPr>
              <a:t>Economic growth by expenditure </a:t>
            </a:r>
          </a:p>
        </p:txBody>
      </p:sp>
      <p:sp>
        <p:nvSpPr>
          <p:cNvPr id="2" name="TextBox 1">
            <a:extLst>
              <a:ext uri="{FF2B5EF4-FFF2-40B4-BE49-F238E27FC236}">
                <a16:creationId xmlns:a16="http://schemas.microsoft.com/office/drawing/2014/main" id="{CC650026-B704-2620-14BA-65A805737532}"/>
              </a:ext>
            </a:extLst>
          </p:cNvPr>
          <p:cNvSpPr txBox="1"/>
          <p:nvPr/>
        </p:nvSpPr>
        <p:spPr bwMode="gray">
          <a:xfrm>
            <a:off x="6131120" y="6228239"/>
            <a:ext cx="6060880" cy="219393"/>
          </a:xfrm>
          <a:prstGeom prst="rect">
            <a:avLst/>
          </a:prstGeom>
          <a:noFill/>
        </p:spPr>
        <p:txBody>
          <a:bodyPr wrap="square" lIns="0" tIns="0" rIns="0" bIns="0" rtlCol="0">
            <a:noAutofit/>
          </a:bodyPr>
          <a:lstStyle/>
          <a:p>
            <a:pPr algn="l">
              <a:spcBef>
                <a:spcPts val="0"/>
              </a:spcBef>
            </a:pPr>
            <a:r>
              <a:rPr lang="en-US" sz="800" i="1">
                <a:solidFill>
                  <a:schemeClr val="bg1"/>
                </a:solidFill>
                <a:latin typeface="+mn-lt"/>
                <a:cs typeface="Arial" pitchFamily="34" charset="0"/>
              </a:rPr>
              <a:t>Source: LSEG </a:t>
            </a:r>
            <a:r>
              <a:rPr lang="en-US" sz="800" i="1" err="1">
                <a:solidFill>
                  <a:schemeClr val="bg1"/>
                </a:solidFill>
                <a:latin typeface="+mn-lt"/>
                <a:cs typeface="Arial" pitchFamily="34" charset="0"/>
              </a:rPr>
              <a:t>Datastrea</a:t>
            </a:r>
            <a:r>
              <a:rPr lang="en-US" sz="800" i="1" err="1">
                <a:solidFill>
                  <a:schemeClr val="bg1"/>
                </a:solidFill>
                <a:cs typeface="Arial" pitchFamily="34" charset="0"/>
              </a:rPr>
              <a:t>m</a:t>
            </a:r>
            <a:r>
              <a:rPr lang="en-US" sz="800" i="1">
                <a:solidFill>
                  <a:schemeClr val="bg1"/>
                </a:solidFill>
                <a:latin typeface="+mn-lt"/>
                <a:cs typeface="Arial" pitchFamily="34" charset="0"/>
              </a:rPr>
              <a:t>, Absa Investments, </a:t>
            </a:r>
            <a:r>
              <a:rPr lang="en-US" sz="800" i="1">
                <a:solidFill>
                  <a:schemeClr val="bg1"/>
                </a:solidFill>
                <a:cs typeface="Arial" pitchFamily="34" charset="0"/>
              </a:rPr>
              <a:t>02 April 2026</a:t>
            </a:r>
          </a:p>
        </p:txBody>
      </p:sp>
      <p:sp>
        <p:nvSpPr>
          <p:cNvPr id="9" name="TextBox 8">
            <a:extLst>
              <a:ext uri="{FF2B5EF4-FFF2-40B4-BE49-F238E27FC236}">
                <a16:creationId xmlns:a16="http://schemas.microsoft.com/office/drawing/2014/main" id="{B9A3AAF0-0B87-D76A-3655-875948D4FC34}"/>
              </a:ext>
            </a:extLst>
          </p:cNvPr>
          <p:cNvSpPr txBox="1"/>
          <p:nvPr/>
        </p:nvSpPr>
        <p:spPr bwMode="gray">
          <a:xfrm>
            <a:off x="528833" y="6202422"/>
            <a:ext cx="6060880" cy="219393"/>
          </a:xfrm>
          <a:prstGeom prst="rect">
            <a:avLst/>
          </a:prstGeom>
          <a:noFill/>
        </p:spPr>
        <p:txBody>
          <a:bodyPr wrap="square" lIns="0" tIns="0" rIns="0" bIns="0" rtlCol="0">
            <a:noAutofit/>
          </a:bodyPr>
          <a:lstStyle/>
          <a:p>
            <a:pPr algn="l">
              <a:spcBef>
                <a:spcPts val="0"/>
              </a:spcBef>
            </a:pPr>
            <a:r>
              <a:rPr lang="en-US" sz="800" i="1">
                <a:solidFill>
                  <a:schemeClr val="bg1"/>
                </a:solidFill>
                <a:latin typeface="+mn-lt"/>
                <a:cs typeface="Arial" pitchFamily="34" charset="0"/>
              </a:rPr>
              <a:t>Source: </a:t>
            </a:r>
            <a:r>
              <a:rPr lang="en-US" sz="800" i="1">
                <a:solidFill>
                  <a:schemeClr val="bg1"/>
                </a:solidFill>
                <a:latin typeface="Arial" panose="020B0604020202020204" pitchFamily="34" charset="0"/>
                <a:cs typeface="Arial" panose="020B0604020202020204" pitchFamily="34" charset="0"/>
              </a:rPr>
              <a:t>Stats</a:t>
            </a:r>
            <a:r>
              <a:rPr lang="en-US" sz="800" i="1">
                <a:solidFill>
                  <a:schemeClr val="bg1"/>
                </a:solidFill>
                <a:latin typeface="+mn-lt"/>
                <a:cs typeface="Arial" pitchFamily="34" charset="0"/>
              </a:rPr>
              <a:t> SA, Absa Investments, 02 April 2026</a:t>
            </a:r>
            <a:endParaRPr lang="en-US" sz="800" i="1">
              <a:solidFill>
                <a:schemeClr val="bg1"/>
              </a:solidFill>
              <a:cs typeface="Arial" pitchFamily="34" charset="0"/>
            </a:endParaRPr>
          </a:p>
        </p:txBody>
      </p:sp>
      <p:sp>
        <p:nvSpPr>
          <p:cNvPr id="12" name="Rectangle 11">
            <a:extLst>
              <a:ext uri="{FF2B5EF4-FFF2-40B4-BE49-F238E27FC236}">
                <a16:creationId xmlns:a16="http://schemas.microsoft.com/office/drawing/2014/main" id="{15C3B536-7831-1966-12F4-A17CBB14B4D1}"/>
              </a:ext>
            </a:extLst>
          </p:cNvPr>
          <p:cNvSpPr/>
          <p:nvPr/>
        </p:nvSpPr>
        <p:spPr bwMode="gray">
          <a:xfrm rot="5400000">
            <a:off x="1343459" y="3906122"/>
            <a:ext cx="1771048" cy="465180"/>
          </a:xfrm>
          <a:prstGeom prst="rect">
            <a:avLst/>
          </a:prstGeom>
          <a:noFill/>
          <a:ln w="9525">
            <a:solidFill>
              <a:srgbClr val="AF144B"/>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lgn="ctr">
              <a:spcBef>
                <a:spcPts val="300"/>
              </a:spcBef>
              <a:buFont typeface="Courier New" pitchFamily="49" charset="0"/>
              <a:buNone/>
            </a:pPr>
            <a:endParaRPr lang="en-US" sz="1600">
              <a:solidFill>
                <a:schemeClr val="bg1"/>
              </a:solidFill>
              <a:latin typeface="+mj-lt"/>
              <a:cs typeface="Brave Sans" panose="020B0504020101010102" pitchFamily="34" charset="0"/>
            </a:endParaRPr>
          </a:p>
        </p:txBody>
      </p:sp>
      <p:graphicFrame>
        <p:nvGraphicFramePr>
          <p:cNvPr id="3" name="Chart 2">
            <a:extLst>
              <a:ext uri="{FF2B5EF4-FFF2-40B4-BE49-F238E27FC236}">
                <a16:creationId xmlns:a16="http://schemas.microsoft.com/office/drawing/2014/main" id="{4CC012C4-AC7E-50D1-3DAE-B3ADF2A31B87}"/>
              </a:ext>
            </a:extLst>
          </p:cNvPr>
          <p:cNvGraphicFramePr/>
          <p:nvPr>
            <p:extLst>
              <p:ext uri="{D42A27DB-BD31-4B8C-83A1-F6EECF244321}">
                <p14:modId xmlns:p14="http://schemas.microsoft.com/office/powerpoint/2010/main" val="4046556529"/>
              </p:ext>
            </p:extLst>
          </p:nvPr>
        </p:nvGraphicFramePr>
        <p:xfrm>
          <a:off x="339608" y="1689443"/>
          <a:ext cx="5668962" cy="441187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6DF2F8B2-D8CF-4F8D-9857-BCECC93E3E99}"/>
              </a:ext>
            </a:extLst>
          </p:cNvPr>
          <p:cNvGraphicFramePr/>
          <p:nvPr>
            <p:extLst>
              <p:ext uri="{D42A27DB-BD31-4B8C-83A1-F6EECF244321}">
                <p14:modId xmlns:p14="http://schemas.microsoft.com/office/powerpoint/2010/main" val="1497829006"/>
              </p:ext>
            </p:extLst>
          </p:nvPr>
        </p:nvGraphicFramePr>
        <p:xfrm>
          <a:off x="6273178" y="1698039"/>
          <a:ext cx="5526905" cy="4403283"/>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34A9C8F1-041A-018B-A8BF-4F9BBD79F670}"/>
              </a:ext>
            </a:extLst>
          </p:cNvPr>
          <p:cNvSpPr>
            <a:spLocks noGrp="1"/>
          </p:cNvSpPr>
          <p:nvPr>
            <p:ph type="sldNum" sz="quarter" idx="12"/>
          </p:nvPr>
        </p:nvSpPr>
        <p:spPr/>
        <p:txBody>
          <a:bodyPr/>
          <a:lstStyle/>
          <a:p>
            <a:fld id="{BCCE8747-AD4C-4D09-92DB-775D344EFD6C}" type="slidenum">
              <a:rPr lang="en-ZA" smtClean="0"/>
              <a:t>14</a:t>
            </a:fld>
            <a:endParaRPr lang="en-ZA"/>
          </a:p>
        </p:txBody>
      </p:sp>
    </p:spTree>
    <p:extLst>
      <p:ext uri="{BB962C8B-B14F-4D97-AF65-F5344CB8AC3E}">
        <p14:creationId xmlns:p14="http://schemas.microsoft.com/office/powerpoint/2010/main" val="1347877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DFDDE-35FD-03C0-7140-A74625DEDF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135EC1-88E1-2049-CD6D-FD0D1EE9832F}"/>
              </a:ext>
            </a:extLst>
          </p:cNvPr>
          <p:cNvSpPr>
            <a:spLocks noGrp="1"/>
          </p:cNvSpPr>
          <p:nvPr>
            <p:ph type="title"/>
          </p:nvPr>
        </p:nvSpPr>
        <p:spPr/>
        <p:txBody>
          <a:bodyPr/>
          <a:lstStyle/>
          <a:p>
            <a:r>
              <a:rPr lang="en-US"/>
              <a:t>Economic Forecasts</a:t>
            </a:r>
          </a:p>
        </p:txBody>
      </p:sp>
      <p:sp>
        <p:nvSpPr>
          <p:cNvPr id="4" name="TextBox 3">
            <a:extLst>
              <a:ext uri="{FF2B5EF4-FFF2-40B4-BE49-F238E27FC236}">
                <a16:creationId xmlns:a16="http://schemas.microsoft.com/office/drawing/2014/main" id="{0165813D-FB4F-7832-9F40-456B996D782C}"/>
              </a:ext>
            </a:extLst>
          </p:cNvPr>
          <p:cNvSpPr txBox="1"/>
          <p:nvPr/>
        </p:nvSpPr>
        <p:spPr bwMode="gray">
          <a:xfrm>
            <a:off x="501316" y="6001723"/>
            <a:ext cx="9090026" cy="318203"/>
          </a:xfrm>
          <a:prstGeom prst="rect">
            <a:avLst/>
          </a:prstGeom>
          <a:noFill/>
        </p:spPr>
        <p:txBody>
          <a:bodyPr wrap="square" lIns="0" tIns="0" rIns="0" bIns="0" rtlCol="0">
            <a:noAutofit/>
          </a:bodyPr>
          <a:lstStyle/>
          <a:p>
            <a:pPr algn="l">
              <a:spcBef>
                <a:spcPts val="0"/>
              </a:spcBef>
            </a:pPr>
            <a:r>
              <a:rPr lang="en-US" sz="800" i="1">
                <a:solidFill>
                  <a:schemeClr val="bg1"/>
                </a:solidFill>
                <a:latin typeface="Arial" panose="020B0604020202020204" pitchFamily="34" charset="0"/>
                <a:cs typeface="Arial" panose="020B0604020202020204" pitchFamily="34" charset="0"/>
              </a:rPr>
              <a:t>Source: Bloomberg, Absa Research, Absa Investments, April 2026</a:t>
            </a:r>
          </a:p>
          <a:p>
            <a:pPr algn="l">
              <a:spcBef>
                <a:spcPts val="0"/>
              </a:spcBef>
            </a:pPr>
            <a:r>
              <a:rPr lang="en-US" sz="800" i="1">
                <a:solidFill>
                  <a:schemeClr val="bg1"/>
                </a:solidFill>
                <a:latin typeface="Arial" panose="020B0604020202020204" pitchFamily="34" charset="0"/>
                <a:cs typeface="Arial" panose="020B0604020202020204" pitchFamily="34" charset="0"/>
              </a:rPr>
              <a:t>*expected, Note: South Africa expectations are from Absa Research, the rest are Bloomberg consensus expectations</a:t>
            </a:r>
          </a:p>
          <a:p>
            <a:pPr algn="l">
              <a:spcBef>
                <a:spcPts val="0"/>
              </a:spcBef>
            </a:pPr>
            <a:r>
              <a:rPr lang="en-US" sz="800" i="1">
                <a:solidFill>
                  <a:schemeClr val="bg1"/>
                </a:solidFill>
                <a:latin typeface="Arial" panose="020B0604020202020204" pitchFamily="34" charset="0"/>
                <a:cs typeface="Arial" panose="020B0604020202020204" pitchFamily="34" charset="0"/>
              </a:rPr>
              <a:t>** as at 31 January 2026 </a:t>
            </a:r>
          </a:p>
          <a:p>
            <a:pPr algn="l">
              <a:spcBef>
                <a:spcPts val="0"/>
              </a:spcBef>
            </a:pPr>
            <a:endParaRPr lang="en-US" sz="800" i="1">
              <a:solidFill>
                <a:schemeClr val="bg1"/>
              </a:solidFill>
              <a:latin typeface="Arial" panose="020B060402020202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D60D133B-C607-E88D-B4EB-DE7B6308820B}"/>
              </a:ext>
            </a:extLst>
          </p:cNvPr>
          <p:cNvGraphicFramePr>
            <a:graphicFrameLocks noGrp="1"/>
          </p:cNvGraphicFramePr>
          <p:nvPr>
            <p:extLst>
              <p:ext uri="{D42A27DB-BD31-4B8C-83A1-F6EECF244321}">
                <p14:modId xmlns:p14="http://schemas.microsoft.com/office/powerpoint/2010/main" val="1486700530"/>
              </p:ext>
            </p:extLst>
          </p:nvPr>
        </p:nvGraphicFramePr>
        <p:xfrm>
          <a:off x="501316" y="1306286"/>
          <a:ext cx="11337923" cy="4594944"/>
        </p:xfrm>
        <a:graphic>
          <a:graphicData uri="http://schemas.openxmlformats.org/drawingml/2006/table">
            <a:tbl>
              <a:tblPr/>
              <a:tblGrid>
                <a:gridCol w="2956307">
                  <a:extLst>
                    <a:ext uri="{9D8B030D-6E8A-4147-A177-3AD203B41FA5}">
                      <a16:colId xmlns:a16="http://schemas.microsoft.com/office/drawing/2014/main" val="3551071598"/>
                    </a:ext>
                  </a:extLst>
                </a:gridCol>
                <a:gridCol w="1047702">
                  <a:extLst>
                    <a:ext uri="{9D8B030D-6E8A-4147-A177-3AD203B41FA5}">
                      <a16:colId xmlns:a16="http://schemas.microsoft.com/office/drawing/2014/main" val="3018141605"/>
                    </a:ext>
                  </a:extLst>
                </a:gridCol>
                <a:gridCol w="1047702">
                  <a:extLst>
                    <a:ext uri="{9D8B030D-6E8A-4147-A177-3AD203B41FA5}">
                      <a16:colId xmlns:a16="http://schemas.microsoft.com/office/drawing/2014/main" val="1590340300"/>
                    </a:ext>
                  </a:extLst>
                </a:gridCol>
                <a:gridCol w="1047702">
                  <a:extLst>
                    <a:ext uri="{9D8B030D-6E8A-4147-A177-3AD203B41FA5}">
                      <a16:colId xmlns:a16="http://schemas.microsoft.com/office/drawing/2014/main" val="3541363562"/>
                    </a:ext>
                  </a:extLst>
                </a:gridCol>
                <a:gridCol w="1047702">
                  <a:extLst>
                    <a:ext uri="{9D8B030D-6E8A-4147-A177-3AD203B41FA5}">
                      <a16:colId xmlns:a16="http://schemas.microsoft.com/office/drawing/2014/main" val="1369881346"/>
                    </a:ext>
                  </a:extLst>
                </a:gridCol>
                <a:gridCol w="1047702">
                  <a:extLst>
                    <a:ext uri="{9D8B030D-6E8A-4147-A177-3AD203B41FA5}">
                      <a16:colId xmlns:a16="http://schemas.microsoft.com/office/drawing/2014/main" val="3750916855"/>
                    </a:ext>
                  </a:extLst>
                </a:gridCol>
                <a:gridCol w="1047702">
                  <a:extLst>
                    <a:ext uri="{9D8B030D-6E8A-4147-A177-3AD203B41FA5}">
                      <a16:colId xmlns:a16="http://schemas.microsoft.com/office/drawing/2014/main" val="4066722160"/>
                    </a:ext>
                  </a:extLst>
                </a:gridCol>
                <a:gridCol w="1047702">
                  <a:extLst>
                    <a:ext uri="{9D8B030D-6E8A-4147-A177-3AD203B41FA5}">
                      <a16:colId xmlns:a16="http://schemas.microsoft.com/office/drawing/2014/main" val="850409492"/>
                    </a:ext>
                  </a:extLst>
                </a:gridCol>
                <a:gridCol w="1047702">
                  <a:extLst>
                    <a:ext uri="{9D8B030D-6E8A-4147-A177-3AD203B41FA5}">
                      <a16:colId xmlns:a16="http://schemas.microsoft.com/office/drawing/2014/main" val="2791544514"/>
                    </a:ext>
                  </a:extLst>
                </a:gridCol>
              </a:tblGrid>
              <a:tr h="192113">
                <a:tc>
                  <a:txBody>
                    <a:bodyPr/>
                    <a:lstStyle/>
                    <a:p>
                      <a:pPr algn="l" rtl="0" fontAlgn="b">
                        <a:buNone/>
                      </a:pPr>
                      <a:r>
                        <a:rPr lang="en-ZA" sz="1200" b="0" i="0" u="none" strike="noStrike">
                          <a:solidFill>
                            <a:srgbClr val="FFFFFF"/>
                          </a:solidFill>
                          <a:effectLst/>
                          <a:latin typeface="Arial" panose="020B0604020202020204" pitchFamily="34" charset="0"/>
                        </a:rPr>
                        <a:t> </a:t>
                      </a:r>
                    </a:p>
                  </a:txBody>
                  <a:tcPr marL="7262" marR="7262" marT="7262" marB="0" anchor="b">
                    <a:lnL>
                      <a:noFill/>
                    </a:lnL>
                    <a:lnR>
                      <a:noFill/>
                    </a:lnR>
                    <a:lnT>
                      <a:noFill/>
                    </a:lnT>
                    <a:lnB>
                      <a:noFill/>
                    </a:lnB>
                    <a:solidFill>
                      <a:srgbClr val="DC0032"/>
                    </a:solidFill>
                  </a:tcPr>
                </a:tc>
                <a:tc>
                  <a:txBody>
                    <a:bodyPr/>
                    <a:lstStyle/>
                    <a:p>
                      <a:pPr algn="ctr" rtl="0" fontAlgn="ctr">
                        <a:buNone/>
                      </a:pPr>
                      <a:r>
                        <a:rPr lang="en-ZA" sz="1200" b="0" i="0" u="none" strike="noStrike">
                          <a:solidFill>
                            <a:srgbClr val="FFFFFF"/>
                          </a:solidFill>
                          <a:effectLst/>
                          <a:latin typeface="Arial" panose="020B0604020202020204" pitchFamily="34" charset="0"/>
                        </a:rPr>
                        <a:t>2021</a:t>
                      </a:r>
                    </a:p>
                  </a:txBody>
                  <a:tcPr marL="7262" marR="7262" marT="7262" marB="0" anchor="ctr">
                    <a:lnL>
                      <a:noFill/>
                    </a:lnL>
                    <a:lnR>
                      <a:noFill/>
                    </a:lnR>
                    <a:lnT>
                      <a:noFill/>
                    </a:lnT>
                    <a:lnB>
                      <a:noFill/>
                    </a:lnB>
                    <a:solidFill>
                      <a:srgbClr val="DC0032"/>
                    </a:solidFill>
                  </a:tcPr>
                </a:tc>
                <a:tc>
                  <a:txBody>
                    <a:bodyPr/>
                    <a:lstStyle/>
                    <a:p>
                      <a:pPr algn="ctr" rtl="0" fontAlgn="ctr">
                        <a:buNone/>
                      </a:pPr>
                      <a:r>
                        <a:rPr lang="en-ZA" sz="1200" b="0" i="0" u="none" strike="noStrike">
                          <a:solidFill>
                            <a:srgbClr val="FFFFFF"/>
                          </a:solidFill>
                          <a:effectLst/>
                          <a:latin typeface="Arial" panose="020B0604020202020204" pitchFamily="34" charset="0"/>
                        </a:rPr>
                        <a:t>2022</a:t>
                      </a:r>
                    </a:p>
                  </a:txBody>
                  <a:tcPr marL="7262" marR="7262" marT="7262" marB="0" anchor="ctr">
                    <a:lnL>
                      <a:noFill/>
                    </a:lnL>
                    <a:lnR>
                      <a:noFill/>
                    </a:lnR>
                    <a:lnT>
                      <a:noFill/>
                    </a:lnT>
                    <a:lnB>
                      <a:noFill/>
                    </a:lnB>
                    <a:solidFill>
                      <a:srgbClr val="DC0032"/>
                    </a:solidFill>
                  </a:tcPr>
                </a:tc>
                <a:tc>
                  <a:txBody>
                    <a:bodyPr/>
                    <a:lstStyle/>
                    <a:p>
                      <a:pPr algn="ctr" rtl="0" fontAlgn="ctr">
                        <a:buNone/>
                      </a:pPr>
                      <a:r>
                        <a:rPr lang="en-ZA" sz="1200" b="0" i="0" u="none" strike="noStrike">
                          <a:solidFill>
                            <a:srgbClr val="FFFFFF"/>
                          </a:solidFill>
                          <a:effectLst/>
                          <a:latin typeface="Arial" panose="020B0604020202020204" pitchFamily="34" charset="0"/>
                        </a:rPr>
                        <a:t>2023</a:t>
                      </a:r>
                    </a:p>
                  </a:txBody>
                  <a:tcPr marL="7262" marR="7262" marT="7262" marB="0" anchor="ctr">
                    <a:lnL>
                      <a:noFill/>
                    </a:lnL>
                    <a:lnR>
                      <a:noFill/>
                    </a:lnR>
                    <a:lnT>
                      <a:noFill/>
                    </a:lnT>
                    <a:lnB>
                      <a:noFill/>
                    </a:lnB>
                    <a:solidFill>
                      <a:srgbClr val="DC0032"/>
                    </a:solidFill>
                  </a:tcPr>
                </a:tc>
                <a:tc>
                  <a:txBody>
                    <a:bodyPr/>
                    <a:lstStyle/>
                    <a:p>
                      <a:pPr algn="ctr" rtl="0" fontAlgn="ctr">
                        <a:buNone/>
                      </a:pPr>
                      <a:r>
                        <a:rPr lang="en-ZA" sz="1200" b="0" i="0" u="none" strike="noStrike">
                          <a:solidFill>
                            <a:srgbClr val="FFFFFF"/>
                          </a:solidFill>
                          <a:effectLst/>
                          <a:latin typeface="Arial" panose="020B0604020202020204" pitchFamily="34" charset="0"/>
                        </a:rPr>
                        <a:t>2024</a:t>
                      </a:r>
                    </a:p>
                  </a:txBody>
                  <a:tcPr marL="7262" marR="7262" marT="7262" marB="0" anchor="ctr">
                    <a:lnL>
                      <a:noFill/>
                    </a:lnL>
                    <a:lnR>
                      <a:noFill/>
                    </a:lnR>
                    <a:lnT>
                      <a:noFill/>
                    </a:lnT>
                    <a:lnB>
                      <a:noFill/>
                    </a:lnB>
                    <a:solidFill>
                      <a:srgbClr val="DC0032"/>
                    </a:solidFill>
                  </a:tcPr>
                </a:tc>
                <a:tc>
                  <a:txBody>
                    <a:bodyPr/>
                    <a:lstStyle/>
                    <a:p>
                      <a:pPr algn="ctr" rtl="0" fontAlgn="ctr">
                        <a:buNone/>
                      </a:pPr>
                      <a:r>
                        <a:rPr lang="en-ZA" sz="1200" b="0" i="0" u="none" strike="noStrike">
                          <a:solidFill>
                            <a:srgbClr val="FFFFFF"/>
                          </a:solidFill>
                          <a:effectLst/>
                          <a:latin typeface="Arial" panose="020B0604020202020204" pitchFamily="34" charset="0"/>
                        </a:rPr>
                        <a:t>2025</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DC0032"/>
                    </a:solidFill>
                  </a:tcPr>
                </a:tc>
                <a:tc>
                  <a:txBody>
                    <a:bodyPr/>
                    <a:lstStyle/>
                    <a:p>
                      <a:pPr algn="ctr" rtl="0" fontAlgn="ctr">
                        <a:buNone/>
                      </a:pPr>
                      <a:r>
                        <a:rPr lang="en-ZA" sz="1200" b="0" i="0" u="none" strike="noStrike">
                          <a:solidFill>
                            <a:srgbClr val="FFFFFF"/>
                          </a:solidFill>
                          <a:effectLst/>
                          <a:latin typeface="Arial" panose="020B0604020202020204" pitchFamily="34" charset="0"/>
                        </a:rPr>
                        <a:t>2026F</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DC0032"/>
                    </a:solidFill>
                  </a:tcPr>
                </a:tc>
                <a:tc>
                  <a:txBody>
                    <a:bodyPr/>
                    <a:lstStyle/>
                    <a:p>
                      <a:pPr algn="ctr" rtl="0" fontAlgn="ctr">
                        <a:buNone/>
                      </a:pPr>
                      <a:r>
                        <a:rPr lang="en-ZA" sz="1200" b="0" i="0" u="none" strike="noStrike">
                          <a:solidFill>
                            <a:srgbClr val="FFFFFF"/>
                          </a:solidFill>
                          <a:effectLst/>
                          <a:latin typeface="Arial" panose="020B0604020202020204" pitchFamily="34" charset="0"/>
                        </a:rPr>
                        <a:t>2027F</a:t>
                      </a:r>
                    </a:p>
                  </a:txBody>
                  <a:tcPr marL="7262" marR="7262" marT="7262" marB="0" anchor="ctr">
                    <a:lnL>
                      <a:noFill/>
                    </a:lnL>
                    <a:lnR>
                      <a:noFill/>
                    </a:lnR>
                    <a:lnT>
                      <a:noFill/>
                    </a:lnT>
                    <a:lnB>
                      <a:noFill/>
                    </a:lnB>
                    <a:solidFill>
                      <a:srgbClr val="DC0032"/>
                    </a:solidFill>
                  </a:tcPr>
                </a:tc>
                <a:tc>
                  <a:txBody>
                    <a:bodyPr/>
                    <a:lstStyle/>
                    <a:p>
                      <a:pPr algn="ctr" rtl="0" fontAlgn="ctr">
                        <a:buNone/>
                      </a:pPr>
                      <a:r>
                        <a:rPr lang="en-ZA" sz="1200" b="0" i="0" u="none" strike="noStrike">
                          <a:solidFill>
                            <a:srgbClr val="FFFFFF"/>
                          </a:solidFill>
                          <a:effectLst/>
                          <a:latin typeface="Arial" panose="020B0604020202020204" pitchFamily="34" charset="0"/>
                        </a:rPr>
                        <a:t>2028F</a:t>
                      </a:r>
                    </a:p>
                  </a:txBody>
                  <a:tcPr marL="7262" marR="7262" marT="7262" marB="0" anchor="ctr">
                    <a:lnL>
                      <a:noFill/>
                    </a:lnL>
                    <a:lnR>
                      <a:noFill/>
                    </a:lnR>
                    <a:lnT>
                      <a:noFill/>
                    </a:lnT>
                    <a:lnB>
                      <a:noFill/>
                    </a:lnB>
                    <a:solidFill>
                      <a:srgbClr val="DC0032"/>
                    </a:solidFill>
                  </a:tcPr>
                </a:tc>
                <a:extLst>
                  <a:ext uri="{0D108BD9-81ED-4DB2-BD59-A6C34878D82A}">
                    <a16:rowId xmlns:a16="http://schemas.microsoft.com/office/drawing/2014/main" val="1188998112"/>
                  </a:ext>
                </a:extLst>
              </a:tr>
              <a:tr h="184723">
                <a:tc>
                  <a:txBody>
                    <a:bodyPr/>
                    <a:lstStyle/>
                    <a:p>
                      <a:pPr algn="l" rtl="0" fontAlgn="ctr">
                        <a:buNone/>
                      </a:pPr>
                      <a:r>
                        <a:rPr lang="en-ZA" sz="1200" b="0" i="0" u="none" strike="noStrike">
                          <a:solidFill>
                            <a:srgbClr val="7F7F7F"/>
                          </a:solidFill>
                          <a:effectLst/>
                          <a:latin typeface="Arial" panose="020B0604020202020204" pitchFamily="34" charset="0"/>
                        </a:rPr>
                        <a:t>Global GDP</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6,6%</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3,8%</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3,5%</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3,3%</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3,3%</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3,0%</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3,1%</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3,2%</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1665366736"/>
                  </a:ext>
                </a:extLst>
              </a:tr>
              <a:tr h="184723">
                <a:tc>
                  <a:txBody>
                    <a:bodyPr/>
                    <a:lstStyle/>
                    <a:p>
                      <a:pPr algn="l" rtl="0" fontAlgn="ctr">
                        <a:buNone/>
                      </a:pPr>
                      <a:r>
                        <a:rPr lang="en-ZA" sz="1200" b="0" i="0" u="none" strike="noStrike">
                          <a:solidFill>
                            <a:srgbClr val="7F7F7F"/>
                          </a:solidFill>
                          <a:effectLst/>
                          <a:latin typeface="Arial" panose="020B0604020202020204" pitchFamily="34" charset="0"/>
                        </a:rPr>
                        <a:t>Developed Economies GDP</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6,1%</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3,1%</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1,8%</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1,9%</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1,8%</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1,8%</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1,8%</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1,9%</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61274586"/>
                  </a:ext>
                </a:extLst>
              </a:tr>
              <a:tr h="184723">
                <a:tc>
                  <a:txBody>
                    <a:bodyPr/>
                    <a:lstStyle/>
                    <a:p>
                      <a:pPr algn="l" rtl="0" fontAlgn="ctr">
                        <a:buNone/>
                      </a:pPr>
                      <a:r>
                        <a:rPr lang="en-ZA" sz="1200" b="0" i="0" u="none" strike="noStrike">
                          <a:solidFill>
                            <a:srgbClr val="7F7F7F"/>
                          </a:solidFill>
                          <a:effectLst/>
                          <a:latin typeface="Arial" panose="020B0604020202020204" pitchFamily="34" charset="0"/>
                        </a:rPr>
                        <a:t>Emerging Economies GDP</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6,0%</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3,9%</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4,6%</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4,6%</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4,4%</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4,2%</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4,2%</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1561776394"/>
                  </a:ext>
                </a:extLst>
              </a:tr>
              <a:tr h="192113">
                <a:tc>
                  <a:txBody>
                    <a:bodyPr/>
                    <a:lstStyle/>
                    <a:p>
                      <a:pPr algn="l" rtl="0" fontAlgn="ctr">
                        <a:buNone/>
                      </a:pPr>
                      <a:r>
                        <a:rPr lang="en-ZA" sz="1200" b="1" i="0" u="none" strike="noStrike">
                          <a:solidFill>
                            <a:srgbClr val="7F7F7F"/>
                          </a:solidFill>
                          <a:effectLst/>
                          <a:latin typeface="Arial" panose="020B0604020202020204" pitchFamily="34" charset="0"/>
                        </a:rPr>
                        <a:t>USA</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1577176294"/>
                  </a:ext>
                </a:extLst>
              </a:tr>
              <a:tr h="184723">
                <a:tc>
                  <a:txBody>
                    <a:bodyPr/>
                    <a:lstStyle/>
                    <a:p>
                      <a:pPr algn="l" rtl="0" fontAlgn="ctr">
                        <a:buNone/>
                      </a:pPr>
                      <a:r>
                        <a:rPr lang="en-ZA" sz="1200" b="0" i="0" u="none" strike="noStrike">
                          <a:solidFill>
                            <a:srgbClr val="7F7F7F"/>
                          </a:solidFill>
                          <a:effectLst/>
                          <a:latin typeface="Arial" panose="020B0604020202020204" pitchFamily="34" charset="0"/>
                        </a:rPr>
                        <a:t>GDP</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6,2%</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2,5%</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2,9%</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2,8%</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2,1%</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2,2%</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2,0%</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2,1%</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1533079487"/>
                  </a:ext>
                </a:extLst>
              </a:tr>
              <a:tr h="192113">
                <a:tc>
                  <a:txBody>
                    <a:bodyPr/>
                    <a:lstStyle/>
                    <a:p>
                      <a:pPr algn="l" rtl="0" fontAlgn="ctr">
                        <a:buNone/>
                      </a:pPr>
                      <a:r>
                        <a:rPr lang="en-ZA" sz="1200" b="0" i="1" u="none" strike="noStrike">
                          <a:solidFill>
                            <a:srgbClr val="7F7F7F"/>
                          </a:solidFill>
                          <a:effectLst/>
                          <a:latin typeface="Arial" panose="020B0604020202020204" pitchFamily="34" charset="0"/>
                        </a:rPr>
                        <a:t>Unemployment</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5,4%</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3,6%</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3,6%</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4,0%</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4,3%</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4,5%</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4,3%</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4,3%</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2838316018"/>
                  </a:ext>
                </a:extLst>
              </a:tr>
              <a:tr h="192113">
                <a:tc>
                  <a:txBody>
                    <a:bodyPr/>
                    <a:lstStyle/>
                    <a:p>
                      <a:pPr algn="l" rtl="0" fontAlgn="ctr">
                        <a:buNone/>
                      </a:pPr>
                      <a:r>
                        <a:rPr lang="en-ZA" sz="1200" b="0" i="1" u="none" strike="noStrike">
                          <a:solidFill>
                            <a:srgbClr val="7F7F7F"/>
                          </a:solidFill>
                          <a:effectLst/>
                          <a:latin typeface="Arial" panose="020B0604020202020204" pitchFamily="34" charset="0"/>
                        </a:rPr>
                        <a:t>Inflation</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4,7%</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8,0%</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4,1%</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3,0%</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2,7%</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3,1%</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2,5%</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2,4%</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133844440"/>
                  </a:ext>
                </a:extLst>
              </a:tr>
              <a:tr h="192113">
                <a:tc>
                  <a:txBody>
                    <a:bodyPr/>
                    <a:lstStyle/>
                    <a:p>
                      <a:pPr algn="l" rtl="0" fontAlgn="ctr">
                        <a:buNone/>
                      </a:pPr>
                      <a:r>
                        <a:rPr lang="en-ZA" sz="1200" b="1" i="0" u="none" strike="noStrike">
                          <a:solidFill>
                            <a:srgbClr val="7F7F7F"/>
                          </a:solidFill>
                          <a:effectLst/>
                          <a:latin typeface="Arial" panose="020B0604020202020204" pitchFamily="34" charset="0"/>
                        </a:rPr>
                        <a:t>China</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2529587169"/>
                  </a:ext>
                </a:extLst>
              </a:tr>
              <a:tr h="184723">
                <a:tc>
                  <a:txBody>
                    <a:bodyPr/>
                    <a:lstStyle/>
                    <a:p>
                      <a:pPr algn="l" rtl="0" fontAlgn="ctr">
                        <a:buNone/>
                      </a:pPr>
                      <a:r>
                        <a:rPr lang="en-ZA" sz="1200" b="0" i="0" u="none" strike="noStrike">
                          <a:solidFill>
                            <a:srgbClr val="7F7F7F"/>
                          </a:solidFill>
                          <a:effectLst/>
                          <a:latin typeface="Arial" panose="020B0604020202020204" pitchFamily="34" charset="0"/>
                        </a:rPr>
                        <a:t>GDP</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8,4%</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3,1%</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5,4%</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5,0%</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5,0%</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4,6%</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4,4%</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4,3%</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1226477094"/>
                  </a:ext>
                </a:extLst>
              </a:tr>
              <a:tr h="192113">
                <a:tc>
                  <a:txBody>
                    <a:bodyPr/>
                    <a:lstStyle/>
                    <a:p>
                      <a:pPr algn="l" rtl="0" fontAlgn="ctr">
                        <a:buNone/>
                      </a:pPr>
                      <a:r>
                        <a:rPr lang="en-ZA" sz="1200" b="0" i="1" u="none" strike="noStrike">
                          <a:solidFill>
                            <a:srgbClr val="7F7F7F"/>
                          </a:solidFill>
                          <a:effectLst/>
                          <a:latin typeface="Arial" panose="020B0604020202020204" pitchFamily="34" charset="0"/>
                        </a:rPr>
                        <a:t>Unemployment</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5,1%</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5,6%</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5,2%</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5,1%</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5,2%</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5,1%</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5,1%</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5,0%</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3040671567"/>
                  </a:ext>
                </a:extLst>
              </a:tr>
              <a:tr h="192113">
                <a:tc>
                  <a:txBody>
                    <a:bodyPr/>
                    <a:lstStyle/>
                    <a:p>
                      <a:pPr algn="l" rtl="0" fontAlgn="ctr">
                        <a:buNone/>
                      </a:pPr>
                      <a:r>
                        <a:rPr lang="en-ZA" sz="1200" b="0" i="1" u="none" strike="noStrike">
                          <a:solidFill>
                            <a:srgbClr val="7F7F7F"/>
                          </a:solidFill>
                          <a:effectLst/>
                          <a:latin typeface="Arial" panose="020B0604020202020204" pitchFamily="34" charset="0"/>
                        </a:rPr>
                        <a:t>Inflation</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0,9%</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2,0%</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0,2%</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0,2%</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0,1%</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0,9%</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1,0%</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1,5%</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4042047077"/>
                  </a:ext>
                </a:extLst>
              </a:tr>
              <a:tr h="192113">
                <a:tc>
                  <a:txBody>
                    <a:bodyPr/>
                    <a:lstStyle/>
                    <a:p>
                      <a:pPr algn="l" rtl="0" fontAlgn="ctr">
                        <a:buNone/>
                      </a:pPr>
                      <a:r>
                        <a:rPr lang="en-ZA" sz="1200" b="1" i="0" u="none" strike="noStrike">
                          <a:solidFill>
                            <a:srgbClr val="7F7F7F"/>
                          </a:solidFill>
                          <a:effectLst/>
                          <a:latin typeface="Arial" panose="020B0604020202020204" pitchFamily="34" charset="0"/>
                        </a:rPr>
                        <a:t>UK</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1317985165"/>
                  </a:ext>
                </a:extLst>
              </a:tr>
              <a:tr h="184723">
                <a:tc>
                  <a:txBody>
                    <a:bodyPr/>
                    <a:lstStyle/>
                    <a:p>
                      <a:pPr algn="l" rtl="0" fontAlgn="ctr">
                        <a:buNone/>
                      </a:pPr>
                      <a:r>
                        <a:rPr lang="en-ZA" sz="1200" b="0" i="0" u="none" strike="noStrike">
                          <a:solidFill>
                            <a:srgbClr val="7F7F7F"/>
                          </a:solidFill>
                          <a:effectLst/>
                          <a:latin typeface="Arial" panose="020B0604020202020204" pitchFamily="34" charset="0"/>
                        </a:rPr>
                        <a:t>GDP</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9,5%</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5,3%</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0,3%</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1,1%</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1,4%</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0,8%</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1,2%</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1,4%</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1106619560"/>
                  </a:ext>
                </a:extLst>
              </a:tr>
              <a:tr h="192113">
                <a:tc>
                  <a:txBody>
                    <a:bodyPr/>
                    <a:lstStyle/>
                    <a:p>
                      <a:pPr algn="l" rtl="0" fontAlgn="ctr">
                        <a:buNone/>
                      </a:pPr>
                      <a:r>
                        <a:rPr lang="en-ZA" sz="1200" b="0" i="1" u="none" strike="noStrike">
                          <a:solidFill>
                            <a:srgbClr val="7F7F7F"/>
                          </a:solidFill>
                          <a:effectLst/>
                          <a:latin typeface="Arial" panose="020B0604020202020204" pitchFamily="34" charset="0"/>
                        </a:rPr>
                        <a:t>Unemployment</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4,6%</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3,8%</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4,1%</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4,3%</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4,8%</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5,3%</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5,2%</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5,0%</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3452691110"/>
                  </a:ext>
                </a:extLst>
              </a:tr>
              <a:tr h="192113">
                <a:tc>
                  <a:txBody>
                    <a:bodyPr/>
                    <a:lstStyle/>
                    <a:p>
                      <a:pPr algn="l" rtl="0" fontAlgn="ctr">
                        <a:buNone/>
                      </a:pPr>
                      <a:r>
                        <a:rPr lang="en-ZA" sz="1200" b="0" i="1" u="none" strike="noStrike">
                          <a:solidFill>
                            <a:srgbClr val="7F7F7F"/>
                          </a:solidFill>
                          <a:effectLst/>
                          <a:latin typeface="Arial" panose="020B0604020202020204" pitchFamily="34" charset="0"/>
                        </a:rPr>
                        <a:t>Inflation</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2,6%</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9,1%</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7,4%</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2,5%</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3,4%</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2,9%</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2,4%</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2,0%</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252160824"/>
                  </a:ext>
                </a:extLst>
              </a:tr>
              <a:tr h="192113">
                <a:tc>
                  <a:txBody>
                    <a:bodyPr/>
                    <a:lstStyle/>
                    <a:p>
                      <a:pPr algn="l" rtl="0" fontAlgn="ctr">
                        <a:buNone/>
                      </a:pPr>
                      <a:r>
                        <a:rPr lang="en-ZA" sz="1200" b="1" i="0" u="none" strike="noStrike">
                          <a:solidFill>
                            <a:srgbClr val="7F7F7F"/>
                          </a:solidFill>
                          <a:effectLst/>
                          <a:latin typeface="Arial" panose="020B0604020202020204" pitchFamily="34" charset="0"/>
                        </a:rPr>
                        <a:t>Eurozone</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1129309047"/>
                  </a:ext>
                </a:extLst>
              </a:tr>
              <a:tr h="184723">
                <a:tc>
                  <a:txBody>
                    <a:bodyPr/>
                    <a:lstStyle/>
                    <a:p>
                      <a:pPr algn="l" rtl="0" fontAlgn="ctr">
                        <a:buNone/>
                      </a:pPr>
                      <a:r>
                        <a:rPr lang="en-ZA" sz="1200" b="0" i="0" u="none" strike="noStrike">
                          <a:solidFill>
                            <a:srgbClr val="7F7F7F"/>
                          </a:solidFill>
                          <a:effectLst/>
                          <a:latin typeface="Arial" panose="020B0604020202020204" pitchFamily="34" charset="0"/>
                        </a:rPr>
                        <a:t>GDP</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6,3%</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3,6%</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0,4%</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0,9%</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1,4%</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1,1%</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1,4%</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1,5%</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2514477568"/>
                  </a:ext>
                </a:extLst>
              </a:tr>
              <a:tr h="192113">
                <a:tc>
                  <a:txBody>
                    <a:bodyPr/>
                    <a:lstStyle/>
                    <a:p>
                      <a:pPr algn="l" rtl="0" fontAlgn="ctr">
                        <a:buNone/>
                      </a:pPr>
                      <a:r>
                        <a:rPr lang="en-ZA" sz="1200" b="0" i="1" u="none" strike="noStrike">
                          <a:solidFill>
                            <a:srgbClr val="7F7F7F"/>
                          </a:solidFill>
                          <a:effectLst/>
                          <a:latin typeface="Arial" panose="020B0604020202020204" pitchFamily="34" charset="0"/>
                        </a:rPr>
                        <a:t>Unemployment</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7,8%</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6,8%</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6,5%</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6,3%</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6,3%</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6,2%</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6,1%</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5,9%</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2254337345"/>
                  </a:ext>
                </a:extLst>
              </a:tr>
              <a:tr h="192113">
                <a:tc>
                  <a:txBody>
                    <a:bodyPr/>
                    <a:lstStyle/>
                    <a:p>
                      <a:pPr algn="l" rtl="0" fontAlgn="ctr">
                        <a:buNone/>
                      </a:pPr>
                      <a:r>
                        <a:rPr lang="en-ZA" sz="1200" b="0" i="1" u="none" strike="noStrike">
                          <a:solidFill>
                            <a:srgbClr val="7F7F7F"/>
                          </a:solidFill>
                          <a:effectLst/>
                          <a:latin typeface="Arial" panose="020B0604020202020204" pitchFamily="34" charset="0"/>
                        </a:rPr>
                        <a:t>Inflation</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2,6%</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8,4%</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5,5%</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2,4%</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2,1%</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2,4%</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2,0%</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2,1%</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2283169166"/>
                  </a:ext>
                </a:extLst>
              </a:tr>
              <a:tr h="192113">
                <a:tc>
                  <a:txBody>
                    <a:bodyPr/>
                    <a:lstStyle/>
                    <a:p>
                      <a:pPr algn="l" rtl="0" fontAlgn="ctr">
                        <a:buNone/>
                      </a:pPr>
                      <a:r>
                        <a:rPr lang="en-ZA" sz="1200" b="1" i="0" u="none" strike="noStrike">
                          <a:solidFill>
                            <a:srgbClr val="7F7F7F"/>
                          </a:solidFill>
                          <a:effectLst/>
                          <a:latin typeface="Arial" panose="020B0604020202020204" pitchFamily="34" charset="0"/>
                        </a:rPr>
                        <a:t>South Africa</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 </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2916968269"/>
                  </a:ext>
                </a:extLst>
              </a:tr>
              <a:tr h="184723">
                <a:tc>
                  <a:txBody>
                    <a:bodyPr/>
                    <a:lstStyle/>
                    <a:p>
                      <a:pPr algn="l" rtl="0" fontAlgn="ctr">
                        <a:buNone/>
                      </a:pPr>
                      <a:r>
                        <a:rPr lang="en-ZA" sz="1200" b="0" i="0" u="none" strike="noStrike">
                          <a:solidFill>
                            <a:srgbClr val="7F7F7F"/>
                          </a:solidFill>
                          <a:effectLst/>
                          <a:latin typeface="Arial" panose="020B0604020202020204" pitchFamily="34" charset="0"/>
                        </a:rPr>
                        <a:t>GDP</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5,5%</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2,1%</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0,8%</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0,5%</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1,1%</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1,9%**</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2,1%**</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2,2%**</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3426066619"/>
                  </a:ext>
                </a:extLst>
              </a:tr>
              <a:tr h="192113">
                <a:tc>
                  <a:txBody>
                    <a:bodyPr/>
                    <a:lstStyle/>
                    <a:p>
                      <a:pPr algn="l" rtl="0" fontAlgn="ctr">
                        <a:buNone/>
                      </a:pPr>
                      <a:r>
                        <a:rPr lang="en-ZA" sz="1200" b="0" i="1" u="none" strike="noStrike">
                          <a:solidFill>
                            <a:srgbClr val="7F7F7F"/>
                          </a:solidFill>
                          <a:effectLst/>
                          <a:latin typeface="Arial" panose="020B0604020202020204" pitchFamily="34" charset="0"/>
                        </a:rPr>
                        <a:t>Unemployment</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34,3%</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33,5%</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32,4%</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32,6%</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32,4%</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32,3%**</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32,5%**</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32,7%**</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2673871092"/>
                  </a:ext>
                </a:extLst>
              </a:tr>
              <a:tr h="192113">
                <a:tc>
                  <a:txBody>
                    <a:bodyPr/>
                    <a:lstStyle/>
                    <a:p>
                      <a:pPr algn="l" rtl="0" fontAlgn="ctr">
                        <a:buNone/>
                      </a:pPr>
                      <a:r>
                        <a:rPr lang="en-ZA" sz="1200" b="0" i="1" u="none" strike="noStrike">
                          <a:solidFill>
                            <a:srgbClr val="7F7F7F"/>
                          </a:solidFill>
                          <a:effectLst/>
                          <a:latin typeface="Arial" panose="020B0604020202020204" pitchFamily="34" charset="0"/>
                        </a:rPr>
                        <a:t>Inflation</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4,6%</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6,9%</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5,9%</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4,4%</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3,2%</a:t>
                      </a:r>
                    </a:p>
                  </a:txBody>
                  <a:tcPr marL="7262" marR="7262" marT="7262"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3,2%**</a:t>
                      </a:r>
                    </a:p>
                  </a:txBody>
                  <a:tcPr marL="7262" marR="7262" marT="726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3,5%**</a:t>
                      </a:r>
                    </a:p>
                  </a:txBody>
                  <a:tcPr marL="7262" marR="7262" marT="7262" marB="0" anchor="ctr">
                    <a:lnL>
                      <a:noFill/>
                    </a:lnL>
                    <a:lnR>
                      <a:noFill/>
                    </a:lnR>
                    <a:lnT>
                      <a:noFill/>
                    </a:lnT>
                    <a:lnB>
                      <a:noFill/>
                    </a:lnB>
                    <a:solidFill>
                      <a:srgbClr val="FFFFFF"/>
                    </a:solidFill>
                  </a:tcPr>
                </a:tc>
                <a:tc>
                  <a:txBody>
                    <a:bodyPr/>
                    <a:lstStyle/>
                    <a:p>
                      <a:pPr algn="ctr" rtl="0" fontAlgn="ctr">
                        <a:buNone/>
                      </a:pPr>
                      <a:r>
                        <a:rPr lang="en-ZA" sz="1200" b="0" i="0" u="none" strike="noStrike">
                          <a:solidFill>
                            <a:srgbClr val="7F7F7F"/>
                          </a:solidFill>
                          <a:effectLst/>
                          <a:latin typeface="Arial" panose="020B0604020202020204" pitchFamily="34" charset="0"/>
                        </a:rPr>
                        <a:t>3,2%**</a:t>
                      </a:r>
                    </a:p>
                  </a:txBody>
                  <a:tcPr marL="7262" marR="7262" marT="7262" marB="0" anchor="ctr">
                    <a:lnL>
                      <a:noFill/>
                    </a:lnL>
                    <a:lnR>
                      <a:noFill/>
                    </a:lnR>
                    <a:lnT>
                      <a:noFill/>
                    </a:lnT>
                    <a:lnB>
                      <a:noFill/>
                    </a:lnB>
                    <a:solidFill>
                      <a:srgbClr val="FFFFFF"/>
                    </a:solidFill>
                  </a:tcPr>
                </a:tc>
                <a:extLst>
                  <a:ext uri="{0D108BD9-81ED-4DB2-BD59-A6C34878D82A}">
                    <a16:rowId xmlns:a16="http://schemas.microsoft.com/office/drawing/2014/main" val="1280277734"/>
                  </a:ext>
                </a:extLst>
              </a:tr>
            </a:tbl>
          </a:graphicData>
        </a:graphic>
      </p:graphicFrame>
      <p:sp>
        <p:nvSpPr>
          <p:cNvPr id="3" name="Slide Number Placeholder 2">
            <a:extLst>
              <a:ext uri="{FF2B5EF4-FFF2-40B4-BE49-F238E27FC236}">
                <a16:creationId xmlns:a16="http://schemas.microsoft.com/office/drawing/2014/main" id="{D989AF11-E9E4-1C13-8170-6EAA50604BC8}"/>
              </a:ext>
            </a:extLst>
          </p:cNvPr>
          <p:cNvSpPr>
            <a:spLocks noGrp="1"/>
          </p:cNvSpPr>
          <p:nvPr>
            <p:ph type="sldNum" sz="quarter" idx="12"/>
          </p:nvPr>
        </p:nvSpPr>
        <p:spPr/>
        <p:txBody>
          <a:bodyPr/>
          <a:lstStyle/>
          <a:p>
            <a:fld id="{BCCE8747-AD4C-4D09-92DB-775D344EFD6C}" type="slidenum">
              <a:rPr lang="en-ZA" smtClean="0"/>
              <a:t>15</a:t>
            </a:fld>
            <a:endParaRPr lang="en-ZA"/>
          </a:p>
        </p:txBody>
      </p:sp>
    </p:spTree>
    <p:extLst>
      <p:ext uri="{BB962C8B-B14F-4D97-AF65-F5344CB8AC3E}">
        <p14:creationId xmlns:p14="http://schemas.microsoft.com/office/powerpoint/2010/main" val="119730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6A7C4-3C0C-054F-345A-169DAB722A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0A3F14-FFE9-5101-DA7F-4F27EE79CF32}"/>
              </a:ext>
            </a:extLst>
          </p:cNvPr>
          <p:cNvSpPr>
            <a:spLocks noGrp="1"/>
          </p:cNvSpPr>
          <p:nvPr>
            <p:ph type="title"/>
          </p:nvPr>
        </p:nvSpPr>
        <p:spPr>
          <a:xfrm>
            <a:off x="838200" y="2636687"/>
            <a:ext cx="10515600" cy="1325563"/>
          </a:xfrm>
        </p:spPr>
        <p:txBody>
          <a:bodyPr>
            <a:normAutofit fontScale="90000"/>
          </a:bodyPr>
          <a:lstStyle/>
          <a:p>
            <a:r>
              <a:rPr lang="en-ZA" sz="12000"/>
              <a:t>03</a:t>
            </a:r>
            <a:br>
              <a:rPr lang="en-ZA"/>
            </a:br>
            <a:r>
              <a:rPr lang="en-ZA" sz="4700"/>
              <a:t>South African Transport </a:t>
            </a:r>
          </a:p>
        </p:txBody>
      </p:sp>
      <p:sp>
        <p:nvSpPr>
          <p:cNvPr id="3" name="Slide Number Placeholder 2">
            <a:extLst>
              <a:ext uri="{FF2B5EF4-FFF2-40B4-BE49-F238E27FC236}">
                <a16:creationId xmlns:a16="http://schemas.microsoft.com/office/drawing/2014/main" id="{4AD351FF-8F88-7DB9-4970-A43C8F82529F}"/>
              </a:ext>
            </a:extLst>
          </p:cNvPr>
          <p:cNvSpPr>
            <a:spLocks noGrp="1"/>
          </p:cNvSpPr>
          <p:nvPr>
            <p:ph type="sldNum" sz="quarter" idx="12"/>
          </p:nvPr>
        </p:nvSpPr>
        <p:spPr/>
        <p:txBody>
          <a:bodyPr/>
          <a:lstStyle/>
          <a:p>
            <a:fld id="{BCCE8747-AD4C-4D09-92DB-775D344EFD6C}" type="slidenum">
              <a:rPr lang="en-ZA" smtClean="0"/>
              <a:t>16</a:t>
            </a:fld>
            <a:endParaRPr lang="en-ZA"/>
          </a:p>
        </p:txBody>
      </p:sp>
    </p:spTree>
    <p:extLst>
      <p:ext uri="{BB962C8B-B14F-4D97-AF65-F5344CB8AC3E}">
        <p14:creationId xmlns:p14="http://schemas.microsoft.com/office/powerpoint/2010/main" val="3334963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EF120-1792-283C-2001-B704EC8AF171}"/>
            </a:ext>
          </a:extLst>
        </p:cNvPr>
        <p:cNvGrpSpPr/>
        <p:nvPr/>
      </p:nvGrpSpPr>
      <p:grpSpPr>
        <a:xfrm>
          <a:off x="0" y="0"/>
          <a:ext cx="0" cy="0"/>
          <a:chOff x="0" y="0"/>
          <a:chExt cx="0" cy="0"/>
        </a:xfrm>
      </p:grpSpPr>
      <p:sp>
        <p:nvSpPr>
          <p:cNvPr id="23" name="Title 6">
            <a:extLst>
              <a:ext uri="{FF2B5EF4-FFF2-40B4-BE49-F238E27FC236}">
                <a16:creationId xmlns:a16="http://schemas.microsoft.com/office/drawing/2014/main" id="{F5A49E8B-37BA-2413-4AEB-38E328AA90DB}"/>
              </a:ext>
            </a:extLst>
          </p:cNvPr>
          <p:cNvSpPr>
            <a:spLocks noGrp="1"/>
          </p:cNvSpPr>
          <p:nvPr>
            <p:ph type="title"/>
          </p:nvPr>
        </p:nvSpPr>
        <p:spPr/>
        <p:txBody>
          <a:bodyPr/>
          <a:lstStyle/>
          <a:p>
            <a:r>
              <a:rPr lang="en-US"/>
              <a:t>SA Vehicle Exports</a:t>
            </a:r>
          </a:p>
        </p:txBody>
      </p:sp>
      <p:sp>
        <p:nvSpPr>
          <p:cNvPr id="13" name="Text Placeholder 12">
            <a:extLst>
              <a:ext uri="{FF2B5EF4-FFF2-40B4-BE49-F238E27FC236}">
                <a16:creationId xmlns:a16="http://schemas.microsoft.com/office/drawing/2014/main" id="{F223FD3C-3C43-AFD3-3994-B046F5931F56}"/>
              </a:ext>
            </a:extLst>
          </p:cNvPr>
          <p:cNvSpPr>
            <a:spLocks noGrp="1"/>
          </p:cNvSpPr>
          <p:nvPr>
            <p:ph idx="1"/>
          </p:nvPr>
        </p:nvSpPr>
        <p:spPr>
          <a:xfrm>
            <a:off x="838200" y="1520126"/>
            <a:ext cx="10515600" cy="4351338"/>
          </a:xfrm>
        </p:spPr>
        <p:txBody>
          <a:bodyPr/>
          <a:lstStyle/>
          <a:p>
            <a:pPr marL="0" indent="0">
              <a:buNone/>
            </a:pPr>
            <a:r>
              <a:rPr lang="en-US" sz="1400" b="1"/>
              <a:t>Annual vehicle exports</a:t>
            </a:r>
          </a:p>
        </p:txBody>
      </p:sp>
      <p:sp>
        <p:nvSpPr>
          <p:cNvPr id="14" name="Text Placeholder 13">
            <a:extLst>
              <a:ext uri="{FF2B5EF4-FFF2-40B4-BE49-F238E27FC236}">
                <a16:creationId xmlns:a16="http://schemas.microsoft.com/office/drawing/2014/main" id="{CA646C50-9901-F1BE-4D77-EA3784E4FC9C}"/>
              </a:ext>
            </a:extLst>
          </p:cNvPr>
          <p:cNvSpPr>
            <a:spLocks noGrp="1"/>
          </p:cNvSpPr>
          <p:nvPr>
            <p:ph type="body" sz="quarter" idx="4294967295"/>
          </p:nvPr>
        </p:nvSpPr>
        <p:spPr>
          <a:xfrm>
            <a:off x="6642969" y="1520459"/>
            <a:ext cx="5327650" cy="342900"/>
          </a:xfrm>
        </p:spPr>
        <p:txBody>
          <a:bodyPr>
            <a:normAutofit fontScale="92500"/>
          </a:bodyPr>
          <a:lstStyle/>
          <a:p>
            <a:pPr marL="0" indent="0">
              <a:buNone/>
            </a:pPr>
            <a:r>
              <a:rPr lang="en-US" sz="1400" b="1"/>
              <a:t>SA vehicle export destinations 2025 (% of total vehicle exports)</a:t>
            </a:r>
          </a:p>
        </p:txBody>
      </p:sp>
      <p:graphicFrame>
        <p:nvGraphicFramePr>
          <p:cNvPr id="9" name="Chart Placeholder 8">
            <a:extLst>
              <a:ext uri="{FF2B5EF4-FFF2-40B4-BE49-F238E27FC236}">
                <a16:creationId xmlns:a16="http://schemas.microsoft.com/office/drawing/2014/main" id="{DCA6D8AD-92F0-1562-C1E0-1BD1C367D54C}"/>
              </a:ext>
            </a:extLst>
          </p:cNvPr>
          <p:cNvGraphicFramePr>
            <a:graphicFrameLocks noGrp="1"/>
          </p:cNvGraphicFramePr>
          <p:nvPr>
            <p:ph type="chart" sz="quarter" idx="4294967295"/>
            <p:extLst>
              <p:ext uri="{D42A27DB-BD31-4B8C-83A1-F6EECF244321}">
                <p14:modId xmlns:p14="http://schemas.microsoft.com/office/powerpoint/2010/main" val="2329620863"/>
              </p:ext>
            </p:extLst>
          </p:nvPr>
        </p:nvGraphicFramePr>
        <p:xfrm>
          <a:off x="471487" y="1863359"/>
          <a:ext cx="5624513" cy="4224337"/>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16">
            <a:extLst>
              <a:ext uri="{FF2B5EF4-FFF2-40B4-BE49-F238E27FC236}">
                <a16:creationId xmlns:a16="http://schemas.microsoft.com/office/drawing/2014/main" id="{092AD229-4D59-8DF9-CF3C-CB99ECEB747B}"/>
              </a:ext>
            </a:extLst>
          </p:cNvPr>
          <p:cNvSpPr txBox="1">
            <a:spLocks/>
          </p:cNvSpPr>
          <p:nvPr/>
        </p:nvSpPr>
        <p:spPr>
          <a:xfrm>
            <a:off x="506680" y="6215125"/>
            <a:ext cx="5328000" cy="167809"/>
          </a:xfrm>
          <a:prstGeom prst="rect">
            <a:avLst/>
          </a:prstGeom>
        </p:spPr>
        <p:txBody>
          <a:bodyPr vert="horz" lIns="0" tIns="0" rIns="0" bIns="0" rtlCol="0">
            <a:noAutofit/>
          </a:bodyPr>
          <a:lstStyle>
            <a:lvl1pPr marL="0" indent="0" algn="l" defTabSz="914400" rtl="0" eaLnBrk="1" latinLnBrk="0" hangingPunct="1">
              <a:lnSpc>
                <a:spcPct val="120000"/>
              </a:lnSpc>
              <a:spcBef>
                <a:spcPts val="0"/>
              </a:spcBef>
              <a:spcAft>
                <a:spcPts val="300"/>
              </a:spcAft>
              <a:buFont typeface="Arial" panose="020B0604020202020204" pitchFamily="34" charset="0"/>
              <a:buNone/>
              <a:defRPr lang="en-US" sz="900" i="1" kern="1200" smtClean="0">
                <a:solidFill>
                  <a:schemeClr val="tx2"/>
                </a:solidFill>
                <a:latin typeface="Arial" panose="020B0604020202020204" pitchFamily="34" charset="0"/>
                <a:ea typeface="+mn-ea"/>
                <a:cs typeface="Arial" panose="020B0604020202020204" pitchFamily="34" charset="0"/>
              </a:defRPr>
            </a:lvl1pPr>
            <a:lvl2pPr marL="452438" indent="-187325" algn="l" defTabSz="914400" rtl="0" eaLnBrk="1" latinLnBrk="0" hangingPunct="1">
              <a:lnSpc>
                <a:spcPct val="120000"/>
              </a:lnSpc>
              <a:spcBef>
                <a:spcPts val="0"/>
              </a:spcBef>
              <a:spcAft>
                <a:spcPts val="30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2pPr>
            <a:lvl3pPr marL="717550" indent="-265113" algn="l" defTabSz="914400" rtl="0" eaLnBrk="1" latinLnBrk="0" hangingPunct="1">
              <a:lnSpc>
                <a:spcPct val="120000"/>
              </a:lnSpc>
              <a:spcBef>
                <a:spcPts val="0"/>
              </a:spcBef>
              <a:spcAft>
                <a:spcPts val="30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3pPr>
            <a:lvl4pPr marL="982663" indent="-265113" algn="l" defTabSz="914400" rtl="0" eaLnBrk="1" latinLnBrk="0" hangingPunct="1">
              <a:lnSpc>
                <a:spcPct val="120000"/>
              </a:lnSpc>
              <a:spcBef>
                <a:spcPts val="0"/>
              </a:spcBef>
              <a:spcAft>
                <a:spcPts val="30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4pPr>
            <a:lvl5pPr marL="1258888" indent="-276225" algn="l" defTabSz="914400" rtl="0" eaLnBrk="1" latinLnBrk="0" hangingPunct="1">
              <a:lnSpc>
                <a:spcPct val="120000"/>
              </a:lnSpc>
              <a:spcBef>
                <a:spcPts val="0"/>
              </a:spcBef>
              <a:spcAft>
                <a:spcPts val="300"/>
              </a:spcAft>
              <a:buFont typeface="Arial" panose="020B0604020202020204" pitchFamily="34" charset="0"/>
              <a:buChar char="•"/>
              <a:defRPr lang="en-GB" sz="1600" kern="1200">
                <a:solidFill>
                  <a:schemeClr val="tx2"/>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bg1"/>
                </a:solidFill>
              </a:rPr>
              <a:t>Source: International Trade Centre, Absa Investments, April 2026</a:t>
            </a:r>
          </a:p>
          <a:p>
            <a:endParaRPr lang="en-US">
              <a:solidFill>
                <a:schemeClr val="bg1"/>
              </a:solidFill>
            </a:endParaRPr>
          </a:p>
        </p:txBody>
      </p:sp>
      <p:graphicFrame>
        <p:nvGraphicFramePr>
          <p:cNvPr id="2" name="Chart 1">
            <a:extLst>
              <a:ext uri="{FF2B5EF4-FFF2-40B4-BE49-F238E27FC236}">
                <a16:creationId xmlns:a16="http://schemas.microsoft.com/office/drawing/2014/main" id="{09503919-EA0E-DAEB-0CC9-F209CF5DB514}"/>
              </a:ext>
            </a:extLst>
          </p:cNvPr>
          <p:cNvGraphicFramePr>
            <a:graphicFrameLocks/>
          </p:cNvGraphicFramePr>
          <p:nvPr>
            <p:extLst>
              <p:ext uri="{D42A27DB-BD31-4B8C-83A1-F6EECF244321}">
                <p14:modId xmlns:p14="http://schemas.microsoft.com/office/powerpoint/2010/main" val="2434017325"/>
              </p:ext>
            </p:extLst>
          </p:nvPr>
        </p:nvGraphicFramePr>
        <p:xfrm>
          <a:off x="6540501" y="1975756"/>
          <a:ext cx="5190068" cy="3896469"/>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476D1A92-5EF1-1BD6-E9C5-90D86F2CCF0D}"/>
              </a:ext>
            </a:extLst>
          </p:cNvPr>
          <p:cNvSpPr>
            <a:spLocks noGrp="1"/>
          </p:cNvSpPr>
          <p:nvPr>
            <p:ph type="sldNum" sz="quarter" idx="12"/>
          </p:nvPr>
        </p:nvSpPr>
        <p:spPr/>
        <p:txBody>
          <a:bodyPr/>
          <a:lstStyle/>
          <a:p>
            <a:fld id="{BCCE8747-AD4C-4D09-92DB-775D344EFD6C}" type="slidenum">
              <a:rPr lang="en-ZA" smtClean="0">
                <a:latin typeface="Arial" panose="020B0604020202020204" pitchFamily="34" charset="0"/>
                <a:cs typeface="Arial" panose="020B0604020202020204" pitchFamily="34" charset="0"/>
              </a:rPr>
              <a:t>17</a:t>
            </a:fld>
            <a:endParaRPr lang="en-ZA">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7469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A7CA7-F785-09A4-0263-AC86DC0BD407}"/>
            </a:ext>
          </a:extLst>
        </p:cNvPr>
        <p:cNvGrpSpPr/>
        <p:nvPr/>
      </p:nvGrpSpPr>
      <p:grpSpPr>
        <a:xfrm>
          <a:off x="0" y="0"/>
          <a:ext cx="0" cy="0"/>
          <a:chOff x="0" y="0"/>
          <a:chExt cx="0" cy="0"/>
        </a:xfrm>
      </p:grpSpPr>
      <p:sp>
        <p:nvSpPr>
          <p:cNvPr id="13" name="Title 6">
            <a:extLst>
              <a:ext uri="{FF2B5EF4-FFF2-40B4-BE49-F238E27FC236}">
                <a16:creationId xmlns:a16="http://schemas.microsoft.com/office/drawing/2014/main" id="{56370AED-260C-702B-9801-3BA9B8AE7E90}"/>
              </a:ext>
            </a:extLst>
          </p:cNvPr>
          <p:cNvSpPr>
            <a:spLocks noGrp="1"/>
          </p:cNvSpPr>
          <p:nvPr>
            <p:ph type="title"/>
          </p:nvPr>
        </p:nvSpPr>
        <p:spPr/>
        <p:txBody>
          <a:bodyPr/>
          <a:lstStyle/>
          <a:p>
            <a:r>
              <a:rPr lang="en-US"/>
              <a:t>Transport in the South African Economy</a:t>
            </a:r>
            <a:endParaRPr lang="en-US">
              <a:solidFill>
                <a:schemeClr val="accent1"/>
              </a:solidFill>
            </a:endParaRPr>
          </a:p>
        </p:txBody>
      </p:sp>
      <p:graphicFrame>
        <p:nvGraphicFramePr>
          <p:cNvPr id="8" name="Content Placeholder 7">
            <a:extLst>
              <a:ext uri="{FF2B5EF4-FFF2-40B4-BE49-F238E27FC236}">
                <a16:creationId xmlns:a16="http://schemas.microsoft.com/office/drawing/2014/main" id="{A6C6DBB8-DE42-69CC-71FE-B762F73BB973}"/>
              </a:ext>
            </a:extLst>
          </p:cNvPr>
          <p:cNvGraphicFramePr>
            <a:graphicFrameLocks noGrp="1"/>
          </p:cNvGraphicFramePr>
          <p:nvPr>
            <p:ph idx="1"/>
            <p:extLst>
              <p:ext uri="{D42A27DB-BD31-4B8C-83A1-F6EECF244321}">
                <p14:modId xmlns:p14="http://schemas.microsoft.com/office/powerpoint/2010/main" val="2482054266"/>
              </p:ext>
            </p:extLst>
          </p:nvPr>
        </p:nvGraphicFramePr>
        <p:xfrm>
          <a:off x="600236" y="1941401"/>
          <a:ext cx="10515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a:extLst>
              <a:ext uri="{FF2B5EF4-FFF2-40B4-BE49-F238E27FC236}">
                <a16:creationId xmlns:a16="http://schemas.microsoft.com/office/drawing/2014/main" id="{E6846CED-4280-CB63-CC48-41467112F1A7}"/>
              </a:ext>
            </a:extLst>
          </p:cNvPr>
          <p:cNvSpPr>
            <a:spLocks noGrp="1"/>
          </p:cNvSpPr>
          <p:nvPr>
            <p:ph type="body" sz="quarter" idx="4294967295"/>
          </p:nvPr>
        </p:nvSpPr>
        <p:spPr>
          <a:xfrm>
            <a:off x="932713" y="1520132"/>
            <a:ext cx="11337925" cy="342900"/>
          </a:xfrm>
        </p:spPr>
        <p:txBody>
          <a:bodyPr/>
          <a:lstStyle/>
          <a:p>
            <a:pPr marL="0" indent="0">
              <a:buNone/>
            </a:pPr>
            <a:r>
              <a:rPr lang="en-US" sz="1400" b="1"/>
              <a:t>Annual GDP growth by sector (2021-2025)</a:t>
            </a:r>
          </a:p>
        </p:txBody>
      </p:sp>
      <p:sp>
        <p:nvSpPr>
          <p:cNvPr id="2" name="Rectangle 1">
            <a:extLst>
              <a:ext uri="{FF2B5EF4-FFF2-40B4-BE49-F238E27FC236}">
                <a16:creationId xmlns:a16="http://schemas.microsoft.com/office/drawing/2014/main" id="{EFA81549-EB2D-7EDE-019F-1A44E7B6EC60}"/>
              </a:ext>
            </a:extLst>
          </p:cNvPr>
          <p:cNvSpPr/>
          <p:nvPr/>
        </p:nvSpPr>
        <p:spPr bwMode="gray">
          <a:xfrm>
            <a:off x="7173140" y="1784662"/>
            <a:ext cx="998709" cy="4378048"/>
          </a:xfrm>
          <a:prstGeom prst="rect">
            <a:avLst/>
          </a:prstGeom>
          <a:noFill/>
          <a:ln w="9525">
            <a:solidFill>
              <a:srgbClr val="AF144B"/>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lgn="ctr">
              <a:spcBef>
                <a:spcPts val="300"/>
              </a:spcBef>
              <a:buFont typeface="Courier New" pitchFamily="49" charset="0"/>
              <a:buNone/>
            </a:pPr>
            <a:endParaRPr lang="en-US" sz="1600">
              <a:solidFill>
                <a:schemeClr val="bg1"/>
              </a:solidFill>
              <a:latin typeface="Arial" panose="020B0604020202020204" pitchFamily="34" charset="0"/>
              <a:cs typeface="Arial" panose="020B0604020202020204" pitchFamily="34" charset="0"/>
            </a:endParaRPr>
          </a:p>
        </p:txBody>
      </p:sp>
      <p:sp>
        <p:nvSpPr>
          <p:cNvPr id="14" name="Text Placeholder 13">
            <a:extLst>
              <a:ext uri="{FF2B5EF4-FFF2-40B4-BE49-F238E27FC236}">
                <a16:creationId xmlns:a16="http://schemas.microsoft.com/office/drawing/2014/main" id="{8F10BA5C-5161-299B-0343-D86DF4598AF2}"/>
              </a:ext>
            </a:extLst>
          </p:cNvPr>
          <p:cNvSpPr txBox="1">
            <a:spLocks/>
          </p:cNvSpPr>
          <p:nvPr/>
        </p:nvSpPr>
        <p:spPr>
          <a:xfrm>
            <a:off x="358774" y="6124930"/>
            <a:ext cx="5328000" cy="167809"/>
          </a:xfrm>
          <a:prstGeom prst="rect">
            <a:avLst/>
          </a:prstGeom>
        </p:spPr>
        <p:txBody>
          <a:bodyPr vert="horz" lIns="0" tIns="0" rIns="0" bIns="0" rtlCol="0">
            <a:noAutofit/>
          </a:bodyPr>
          <a:lstStyle>
            <a:lvl1pPr marL="0" indent="0" algn="l" defTabSz="914400" rtl="0" eaLnBrk="1" latinLnBrk="0" hangingPunct="1">
              <a:lnSpc>
                <a:spcPct val="120000"/>
              </a:lnSpc>
              <a:spcBef>
                <a:spcPts val="0"/>
              </a:spcBef>
              <a:spcAft>
                <a:spcPts val="300"/>
              </a:spcAft>
              <a:buFont typeface="Arial" panose="020B0604020202020204" pitchFamily="34" charset="0"/>
              <a:buNone/>
              <a:defRPr lang="en-US" sz="900" i="1" kern="1200" smtClean="0">
                <a:solidFill>
                  <a:schemeClr val="tx1"/>
                </a:solidFill>
                <a:latin typeface="Arial" panose="020B0604020202020204" pitchFamily="34" charset="0"/>
                <a:ea typeface="+mn-ea"/>
                <a:cs typeface="Arial" panose="020B0604020202020204" pitchFamily="34" charset="0"/>
              </a:defRPr>
            </a:lvl1pPr>
            <a:lvl2pPr marL="452438" indent="-187325" algn="l" defTabSz="914400" rtl="0" eaLnBrk="1" latinLnBrk="0" hangingPunct="1">
              <a:lnSpc>
                <a:spcPct val="120000"/>
              </a:lnSpc>
              <a:spcBef>
                <a:spcPts val="0"/>
              </a:spcBef>
              <a:spcAft>
                <a:spcPts val="30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2pPr>
            <a:lvl3pPr marL="717550" indent="-265113" algn="l" defTabSz="914400" rtl="0" eaLnBrk="1" latinLnBrk="0" hangingPunct="1">
              <a:lnSpc>
                <a:spcPct val="120000"/>
              </a:lnSpc>
              <a:spcBef>
                <a:spcPts val="0"/>
              </a:spcBef>
              <a:spcAft>
                <a:spcPts val="30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3pPr>
            <a:lvl4pPr marL="982663" indent="-265113" algn="l" defTabSz="914400" rtl="0" eaLnBrk="1" latinLnBrk="0" hangingPunct="1">
              <a:lnSpc>
                <a:spcPct val="120000"/>
              </a:lnSpc>
              <a:spcBef>
                <a:spcPts val="0"/>
              </a:spcBef>
              <a:spcAft>
                <a:spcPts val="30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4pPr>
            <a:lvl5pPr marL="1258888" indent="-276225" algn="l" defTabSz="914400" rtl="0" eaLnBrk="1" latinLnBrk="0" hangingPunct="1">
              <a:lnSpc>
                <a:spcPct val="120000"/>
              </a:lnSpc>
              <a:spcBef>
                <a:spcPts val="0"/>
              </a:spcBef>
              <a:spcAft>
                <a:spcPts val="300"/>
              </a:spcAft>
              <a:buFont typeface="Arial" panose="020B0604020202020204" pitchFamily="34" charset="0"/>
              <a:buChar char="•"/>
              <a:defRPr lang="en-GB" sz="1600" kern="1200">
                <a:solidFill>
                  <a:schemeClr val="tx2"/>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bg1"/>
                </a:solidFill>
              </a:rPr>
              <a:t>Source: Statistics South Africa (Stats SA), Absa Investments, April 2026</a:t>
            </a:r>
          </a:p>
        </p:txBody>
      </p:sp>
      <p:sp>
        <p:nvSpPr>
          <p:cNvPr id="3" name="Slide Number Placeholder 2">
            <a:extLst>
              <a:ext uri="{FF2B5EF4-FFF2-40B4-BE49-F238E27FC236}">
                <a16:creationId xmlns:a16="http://schemas.microsoft.com/office/drawing/2014/main" id="{A7D7937B-B849-D019-BFF4-B4D7291B2049}"/>
              </a:ext>
            </a:extLst>
          </p:cNvPr>
          <p:cNvSpPr>
            <a:spLocks noGrp="1"/>
          </p:cNvSpPr>
          <p:nvPr>
            <p:ph type="sldNum" sz="quarter" idx="12"/>
          </p:nvPr>
        </p:nvSpPr>
        <p:spPr/>
        <p:txBody>
          <a:bodyPr/>
          <a:lstStyle/>
          <a:p>
            <a:fld id="{BCCE8747-AD4C-4D09-92DB-775D344EFD6C}" type="slidenum">
              <a:rPr lang="en-ZA" smtClean="0">
                <a:latin typeface="Arial" panose="020B0604020202020204" pitchFamily="34" charset="0"/>
                <a:cs typeface="Arial" panose="020B0604020202020204" pitchFamily="34" charset="0"/>
              </a:rPr>
              <a:t>18</a:t>
            </a:fld>
            <a:endParaRPr lang="en-ZA">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5132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A7BDF-7B8B-D73F-174A-D41A1F52852B}"/>
            </a:ext>
          </a:extLst>
        </p:cNvPr>
        <p:cNvGrpSpPr/>
        <p:nvPr/>
      </p:nvGrpSpPr>
      <p:grpSpPr>
        <a:xfrm>
          <a:off x="0" y="0"/>
          <a:ext cx="0" cy="0"/>
          <a:chOff x="0" y="0"/>
          <a:chExt cx="0" cy="0"/>
        </a:xfrm>
      </p:grpSpPr>
      <p:sp>
        <p:nvSpPr>
          <p:cNvPr id="13" name="Title 6">
            <a:extLst>
              <a:ext uri="{FF2B5EF4-FFF2-40B4-BE49-F238E27FC236}">
                <a16:creationId xmlns:a16="http://schemas.microsoft.com/office/drawing/2014/main" id="{DB724377-A0D2-41E5-BC28-62DA5150DCA4}"/>
              </a:ext>
            </a:extLst>
          </p:cNvPr>
          <p:cNvSpPr>
            <a:spLocks noGrp="1"/>
          </p:cNvSpPr>
          <p:nvPr>
            <p:ph type="title"/>
          </p:nvPr>
        </p:nvSpPr>
        <p:spPr/>
        <p:txBody>
          <a:bodyPr/>
          <a:lstStyle/>
          <a:p>
            <a:r>
              <a:rPr lang="en-US"/>
              <a:t>Transport in the South African Economy</a:t>
            </a:r>
            <a:endParaRPr lang="en-US">
              <a:solidFill>
                <a:schemeClr val="accent1"/>
              </a:solidFill>
            </a:endParaRPr>
          </a:p>
        </p:txBody>
      </p:sp>
      <p:sp>
        <p:nvSpPr>
          <p:cNvPr id="8" name="Text Placeholder 7">
            <a:extLst>
              <a:ext uri="{FF2B5EF4-FFF2-40B4-BE49-F238E27FC236}">
                <a16:creationId xmlns:a16="http://schemas.microsoft.com/office/drawing/2014/main" id="{199711B4-028F-ABB3-85B6-219A5F815022}"/>
              </a:ext>
            </a:extLst>
          </p:cNvPr>
          <p:cNvSpPr>
            <a:spLocks noGrp="1"/>
          </p:cNvSpPr>
          <p:nvPr>
            <p:ph type="body" sz="quarter" idx="4294967295"/>
          </p:nvPr>
        </p:nvSpPr>
        <p:spPr>
          <a:xfrm>
            <a:off x="501316" y="1564481"/>
            <a:ext cx="11337925" cy="342900"/>
          </a:xfrm>
        </p:spPr>
        <p:txBody>
          <a:bodyPr/>
          <a:lstStyle/>
          <a:p>
            <a:pPr marL="0" indent="0">
              <a:buNone/>
            </a:pPr>
            <a:r>
              <a:rPr lang="en-US" sz="1400" b="1"/>
              <a:t>GDP growth by sector over the past 20 years </a:t>
            </a:r>
          </a:p>
        </p:txBody>
      </p:sp>
      <p:sp>
        <p:nvSpPr>
          <p:cNvPr id="14" name="Text Placeholder 13">
            <a:extLst>
              <a:ext uri="{FF2B5EF4-FFF2-40B4-BE49-F238E27FC236}">
                <a16:creationId xmlns:a16="http://schemas.microsoft.com/office/drawing/2014/main" id="{B4117CD5-D078-64F8-1A2A-D16C67261EE7}"/>
              </a:ext>
            </a:extLst>
          </p:cNvPr>
          <p:cNvSpPr txBox="1">
            <a:spLocks/>
          </p:cNvSpPr>
          <p:nvPr/>
        </p:nvSpPr>
        <p:spPr>
          <a:xfrm>
            <a:off x="501316" y="6242854"/>
            <a:ext cx="5328000" cy="167809"/>
          </a:xfrm>
          <a:prstGeom prst="rect">
            <a:avLst/>
          </a:prstGeom>
        </p:spPr>
        <p:txBody>
          <a:bodyPr vert="horz" lIns="0" tIns="0" rIns="0" bIns="0" rtlCol="0">
            <a:noAutofit/>
          </a:bodyPr>
          <a:lstStyle>
            <a:lvl1pPr marL="0" indent="0" algn="l" defTabSz="914400" rtl="0" eaLnBrk="1" latinLnBrk="0" hangingPunct="1">
              <a:lnSpc>
                <a:spcPct val="120000"/>
              </a:lnSpc>
              <a:spcBef>
                <a:spcPts val="0"/>
              </a:spcBef>
              <a:spcAft>
                <a:spcPts val="300"/>
              </a:spcAft>
              <a:buFont typeface="Arial" panose="020B0604020202020204" pitchFamily="34" charset="0"/>
              <a:buNone/>
              <a:defRPr lang="en-US" sz="900" i="1" kern="1200" smtClean="0">
                <a:solidFill>
                  <a:schemeClr val="tx1"/>
                </a:solidFill>
                <a:latin typeface="Arial" panose="020B0604020202020204" pitchFamily="34" charset="0"/>
                <a:ea typeface="+mn-ea"/>
                <a:cs typeface="Arial" panose="020B0604020202020204" pitchFamily="34" charset="0"/>
              </a:defRPr>
            </a:lvl1pPr>
            <a:lvl2pPr marL="452438" indent="-187325" algn="l" defTabSz="914400" rtl="0" eaLnBrk="1" latinLnBrk="0" hangingPunct="1">
              <a:lnSpc>
                <a:spcPct val="120000"/>
              </a:lnSpc>
              <a:spcBef>
                <a:spcPts val="0"/>
              </a:spcBef>
              <a:spcAft>
                <a:spcPts val="30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2pPr>
            <a:lvl3pPr marL="717550" indent="-265113" algn="l" defTabSz="914400" rtl="0" eaLnBrk="1" latinLnBrk="0" hangingPunct="1">
              <a:lnSpc>
                <a:spcPct val="120000"/>
              </a:lnSpc>
              <a:spcBef>
                <a:spcPts val="0"/>
              </a:spcBef>
              <a:spcAft>
                <a:spcPts val="30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3pPr>
            <a:lvl4pPr marL="982663" indent="-265113" algn="l" defTabSz="914400" rtl="0" eaLnBrk="1" latinLnBrk="0" hangingPunct="1">
              <a:lnSpc>
                <a:spcPct val="120000"/>
              </a:lnSpc>
              <a:spcBef>
                <a:spcPts val="0"/>
              </a:spcBef>
              <a:spcAft>
                <a:spcPts val="30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4pPr>
            <a:lvl5pPr marL="1258888" indent="-276225" algn="l" defTabSz="914400" rtl="0" eaLnBrk="1" latinLnBrk="0" hangingPunct="1">
              <a:lnSpc>
                <a:spcPct val="120000"/>
              </a:lnSpc>
              <a:spcBef>
                <a:spcPts val="0"/>
              </a:spcBef>
              <a:spcAft>
                <a:spcPts val="300"/>
              </a:spcAft>
              <a:buFont typeface="Arial" panose="020B0604020202020204" pitchFamily="34" charset="0"/>
              <a:buChar char="•"/>
              <a:defRPr lang="en-GB" sz="1600" kern="1200">
                <a:solidFill>
                  <a:schemeClr val="tx2"/>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bg1"/>
                </a:solidFill>
              </a:rPr>
              <a:t>Source: Statistics South Africa (Stats SA), Absa Investments, April 2026</a:t>
            </a:r>
          </a:p>
        </p:txBody>
      </p:sp>
      <p:graphicFrame>
        <p:nvGraphicFramePr>
          <p:cNvPr id="4" name="Content Placeholder 4">
            <a:extLst>
              <a:ext uri="{FF2B5EF4-FFF2-40B4-BE49-F238E27FC236}">
                <a16:creationId xmlns:a16="http://schemas.microsoft.com/office/drawing/2014/main" id="{D041E36E-005B-4BC9-BA92-E207AACDB5CA}"/>
              </a:ext>
            </a:extLst>
          </p:cNvPr>
          <p:cNvGraphicFramePr>
            <a:graphicFrameLocks/>
          </p:cNvGraphicFramePr>
          <p:nvPr>
            <p:extLst>
              <p:ext uri="{D42A27DB-BD31-4B8C-83A1-F6EECF244321}">
                <p14:modId xmlns:p14="http://schemas.microsoft.com/office/powerpoint/2010/main" val="2783217089"/>
              </p:ext>
            </p:extLst>
          </p:nvPr>
        </p:nvGraphicFramePr>
        <p:xfrm>
          <a:off x="454220" y="1779465"/>
          <a:ext cx="11337925" cy="4463389"/>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a:extLst>
              <a:ext uri="{FF2B5EF4-FFF2-40B4-BE49-F238E27FC236}">
                <a16:creationId xmlns:a16="http://schemas.microsoft.com/office/drawing/2014/main" id="{1E8BFD4B-8DE0-57D3-C0F5-BB8C1C8F4A31}"/>
              </a:ext>
            </a:extLst>
          </p:cNvPr>
          <p:cNvSpPr>
            <a:spLocks noGrp="1"/>
          </p:cNvSpPr>
          <p:nvPr>
            <p:ph type="sldNum" sz="quarter" idx="12"/>
          </p:nvPr>
        </p:nvSpPr>
        <p:spPr/>
        <p:txBody>
          <a:bodyPr/>
          <a:lstStyle/>
          <a:p>
            <a:fld id="{BCCE8747-AD4C-4D09-92DB-775D344EFD6C}" type="slidenum">
              <a:rPr lang="en-ZA" smtClean="0">
                <a:latin typeface="Arial" panose="020B0604020202020204" pitchFamily="34" charset="0"/>
                <a:cs typeface="Arial" panose="020B0604020202020204" pitchFamily="34" charset="0"/>
              </a:rPr>
              <a:t>19</a:t>
            </a:fld>
            <a:endParaRPr lang="en-ZA">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2804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F8708B-E19B-9676-0808-7A0D34B701FC}"/>
              </a:ext>
            </a:extLst>
          </p:cNvPr>
          <p:cNvSpPr>
            <a:spLocks noGrp="1"/>
          </p:cNvSpPr>
          <p:nvPr>
            <p:ph type="title"/>
          </p:nvPr>
        </p:nvSpPr>
        <p:spPr>
          <a:xfrm>
            <a:off x="501316" y="2766218"/>
            <a:ext cx="10515600" cy="1325563"/>
          </a:xfrm>
        </p:spPr>
        <p:txBody>
          <a:bodyPr>
            <a:normAutofit fontScale="90000"/>
          </a:bodyPr>
          <a:lstStyle/>
          <a:p>
            <a:r>
              <a:rPr lang="en-US"/>
              <a:t>Absa Investments </a:t>
            </a:r>
            <a:br>
              <a:rPr lang="en-US"/>
            </a:br>
            <a:r>
              <a:rPr lang="en-US"/>
              <a:t>South African Transport Sector</a:t>
            </a:r>
            <a:br>
              <a:rPr lang="en-US"/>
            </a:br>
            <a:br>
              <a:rPr lang="en-US"/>
            </a:br>
            <a:r>
              <a:rPr lang="en-US" sz="2000"/>
              <a:t>Simphiwe Letlojane| Actuary (FASSA, CERA)</a:t>
            </a:r>
            <a:br>
              <a:rPr lang="en-US" sz="2000"/>
            </a:br>
            <a:r>
              <a:rPr lang="en-US" sz="2000"/>
              <a:t>Head: Security Investments</a:t>
            </a:r>
          </a:p>
        </p:txBody>
      </p:sp>
      <p:sp>
        <p:nvSpPr>
          <p:cNvPr id="2" name="TextBox 1">
            <a:extLst>
              <a:ext uri="{FF2B5EF4-FFF2-40B4-BE49-F238E27FC236}">
                <a16:creationId xmlns:a16="http://schemas.microsoft.com/office/drawing/2014/main" id="{EF2BCB7B-D157-6B1F-E97A-D5179C729773}"/>
              </a:ext>
            </a:extLst>
          </p:cNvPr>
          <p:cNvSpPr txBox="1"/>
          <p:nvPr/>
        </p:nvSpPr>
        <p:spPr bwMode="gray">
          <a:xfrm>
            <a:off x="381307" y="5646656"/>
            <a:ext cx="2126223" cy="246221"/>
          </a:xfrm>
          <a:prstGeom prst="rect">
            <a:avLst/>
          </a:prstGeom>
          <a:noFill/>
        </p:spPr>
        <p:txBody>
          <a:bodyPr wrap="square" lIns="0" tIns="0" rIns="0" bIns="0" rtlCol="0">
            <a:spAutoFit/>
          </a:bodyPr>
          <a:lstStyle/>
          <a:p>
            <a:pPr algn="l">
              <a:spcBef>
                <a:spcPts val="300"/>
              </a:spcBef>
            </a:pPr>
            <a:r>
              <a:rPr lang="en-US" sz="1600" b="1">
                <a:latin typeface="Arial" pitchFamily="34" charset="0"/>
                <a:cs typeface="Arial" pitchFamily="34" charset="0"/>
              </a:rPr>
              <a:t>April 2026</a:t>
            </a:r>
          </a:p>
        </p:txBody>
      </p:sp>
      <p:sp>
        <p:nvSpPr>
          <p:cNvPr id="3" name="Slide Number Placeholder 2">
            <a:extLst>
              <a:ext uri="{FF2B5EF4-FFF2-40B4-BE49-F238E27FC236}">
                <a16:creationId xmlns:a16="http://schemas.microsoft.com/office/drawing/2014/main" id="{FDA13085-27C7-1225-3F67-29368B2879F8}"/>
              </a:ext>
            </a:extLst>
          </p:cNvPr>
          <p:cNvSpPr>
            <a:spLocks noGrp="1"/>
          </p:cNvSpPr>
          <p:nvPr>
            <p:ph type="sldNum" sz="quarter" idx="12"/>
          </p:nvPr>
        </p:nvSpPr>
        <p:spPr/>
        <p:txBody>
          <a:bodyPr/>
          <a:lstStyle/>
          <a:p>
            <a:fld id="{BCCE8747-AD4C-4D09-92DB-775D344EFD6C}" type="slidenum">
              <a:rPr lang="en-ZA" smtClean="0"/>
              <a:t>2</a:t>
            </a:fld>
            <a:endParaRPr lang="en-ZA"/>
          </a:p>
        </p:txBody>
      </p:sp>
      <p:pic>
        <p:nvPicPr>
          <p:cNvPr id="5" name="Picture 4">
            <a:extLst>
              <a:ext uri="{FF2B5EF4-FFF2-40B4-BE49-F238E27FC236}">
                <a16:creationId xmlns:a16="http://schemas.microsoft.com/office/drawing/2014/main" id="{2C8353D3-4104-8071-FBFA-5B67B26C887A}"/>
              </a:ext>
            </a:extLst>
          </p:cNvPr>
          <p:cNvPicPr>
            <a:picLocks noChangeAspect="1"/>
          </p:cNvPicPr>
          <p:nvPr/>
        </p:nvPicPr>
        <p:blipFill>
          <a:blip r:embed="rId2"/>
          <a:stretch>
            <a:fillRect/>
          </a:stretch>
        </p:blipFill>
        <p:spPr>
          <a:xfrm>
            <a:off x="1347680" y="4264748"/>
            <a:ext cx="5044877" cy="1844435"/>
          </a:xfrm>
          <a:prstGeom prst="rect">
            <a:avLst/>
          </a:prstGeom>
        </p:spPr>
      </p:pic>
    </p:spTree>
    <p:extLst>
      <p:ext uri="{BB962C8B-B14F-4D97-AF65-F5344CB8AC3E}">
        <p14:creationId xmlns:p14="http://schemas.microsoft.com/office/powerpoint/2010/main" val="61233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722CED7-4A45-D854-80C1-3C4F5692408C}"/>
              </a:ext>
            </a:extLst>
          </p:cNvPr>
          <p:cNvSpPr>
            <a:spLocks noGrp="1"/>
          </p:cNvSpPr>
          <p:nvPr>
            <p:ph type="title"/>
          </p:nvPr>
        </p:nvSpPr>
        <p:spPr/>
        <p:txBody>
          <a:bodyPr/>
          <a:lstStyle/>
          <a:p>
            <a:r>
              <a:rPr lang="en-US"/>
              <a:t>Transport in the South African Economy</a:t>
            </a:r>
          </a:p>
        </p:txBody>
      </p:sp>
      <p:sp>
        <p:nvSpPr>
          <p:cNvPr id="10" name="Text Placeholder 9">
            <a:extLst>
              <a:ext uri="{FF2B5EF4-FFF2-40B4-BE49-F238E27FC236}">
                <a16:creationId xmlns:a16="http://schemas.microsoft.com/office/drawing/2014/main" id="{75F89CCE-63AB-2206-4C5E-922B781DD835}"/>
              </a:ext>
            </a:extLst>
          </p:cNvPr>
          <p:cNvSpPr>
            <a:spLocks noGrp="1"/>
          </p:cNvSpPr>
          <p:nvPr>
            <p:ph idx="1"/>
          </p:nvPr>
        </p:nvSpPr>
        <p:spPr>
          <a:xfrm>
            <a:off x="602208" y="1514174"/>
            <a:ext cx="3562168" cy="342900"/>
          </a:xfrm>
        </p:spPr>
        <p:txBody>
          <a:bodyPr/>
          <a:lstStyle/>
          <a:p>
            <a:pPr marL="0" indent="0">
              <a:buNone/>
            </a:pPr>
            <a:r>
              <a:rPr lang="en-US" sz="1400" b="1"/>
              <a:t>SA Q4 2025 GDP breakdown by sector</a:t>
            </a:r>
          </a:p>
        </p:txBody>
      </p:sp>
      <p:sp>
        <p:nvSpPr>
          <p:cNvPr id="11" name="Text Placeholder 10">
            <a:extLst>
              <a:ext uri="{FF2B5EF4-FFF2-40B4-BE49-F238E27FC236}">
                <a16:creationId xmlns:a16="http://schemas.microsoft.com/office/drawing/2014/main" id="{63C3AB8E-D584-BC51-B595-5B2C3F695C1D}"/>
              </a:ext>
            </a:extLst>
          </p:cNvPr>
          <p:cNvSpPr>
            <a:spLocks noGrp="1"/>
          </p:cNvSpPr>
          <p:nvPr>
            <p:ph type="body" sz="quarter" idx="4294967295"/>
          </p:nvPr>
        </p:nvSpPr>
        <p:spPr>
          <a:xfrm>
            <a:off x="5956205" y="1563105"/>
            <a:ext cx="5327650" cy="342900"/>
          </a:xfrm>
        </p:spPr>
        <p:txBody>
          <a:bodyPr/>
          <a:lstStyle/>
          <a:p>
            <a:pPr marL="0" indent="0">
              <a:buNone/>
            </a:pPr>
            <a:r>
              <a:rPr lang="en-US" sz="1400" b="1"/>
              <a:t>SA Q4 2025 employment by Sector</a:t>
            </a:r>
          </a:p>
        </p:txBody>
      </p:sp>
      <p:sp>
        <p:nvSpPr>
          <p:cNvPr id="14" name="Text Placeholder 13">
            <a:extLst>
              <a:ext uri="{FF2B5EF4-FFF2-40B4-BE49-F238E27FC236}">
                <a16:creationId xmlns:a16="http://schemas.microsoft.com/office/drawing/2014/main" id="{B5EA0A9D-AFB5-1260-4B04-F0E3C44AC5BC}"/>
              </a:ext>
            </a:extLst>
          </p:cNvPr>
          <p:cNvSpPr>
            <a:spLocks noGrp="1"/>
          </p:cNvSpPr>
          <p:nvPr>
            <p:ph type="body" sz="quarter" idx="4294967295"/>
          </p:nvPr>
        </p:nvSpPr>
        <p:spPr>
          <a:xfrm>
            <a:off x="527595" y="6263569"/>
            <a:ext cx="5327650" cy="168275"/>
          </a:xfrm>
        </p:spPr>
        <p:txBody>
          <a:bodyPr>
            <a:normAutofit fontScale="25000" lnSpcReduction="20000"/>
          </a:bodyPr>
          <a:lstStyle/>
          <a:p>
            <a:pPr marL="0" indent="0">
              <a:buNone/>
            </a:pPr>
            <a:r>
              <a:rPr lang="en-US"/>
              <a:t>Source: Statistics South Africa (Stats SA), Absa Investments, April 2026</a:t>
            </a:r>
          </a:p>
        </p:txBody>
      </p:sp>
      <p:graphicFrame>
        <p:nvGraphicFramePr>
          <p:cNvPr id="5" name="Chart Placeholder 4">
            <a:extLst>
              <a:ext uri="{FF2B5EF4-FFF2-40B4-BE49-F238E27FC236}">
                <a16:creationId xmlns:a16="http://schemas.microsoft.com/office/drawing/2014/main" id="{38017310-1077-FB44-76A0-0DA6EF5174A5}"/>
              </a:ext>
            </a:extLst>
          </p:cNvPr>
          <p:cNvGraphicFramePr>
            <a:graphicFrameLocks noGrp="1"/>
          </p:cNvGraphicFramePr>
          <p:nvPr>
            <p:ph type="chart" sz="quarter" idx="4294967295"/>
            <p:extLst>
              <p:ext uri="{D42A27DB-BD31-4B8C-83A1-F6EECF244321}">
                <p14:modId xmlns:p14="http://schemas.microsoft.com/office/powerpoint/2010/main" val="770392477"/>
              </p:ext>
            </p:extLst>
          </p:nvPr>
        </p:nvGraphicFramePr>
        <p:xfrm>
          <a:off x="5859607" y="1603037"/>
          <a:ext cx="5691187" cy="2309813"/>
        </p:xfrm>
        <a:graphic>
          <a:graphicData uri="http://schemas.openxmlformats.org/drawingml/2006/chart">
            <c:chart xmlns:c="http://schemas.openxmlformats.org/drawingml/2006/chart" xmlns:r="http://schemas.openxmlformats.org/officeDocument/2006/relationships" r:id="rId2"/>
          </a:graphicData>
        </a:graphic>
      </p:graphicFrame>
      <p:sp>
        <p:nvSpPr>
          <p:cNvPr id="20" name="Text Placeholder 9">
            <a:extLst>
              <a:ext uri="{FF2B5EF4-FFF2-40B4-BE49-F238E27FC236}">
                <a16:creationId xmlns:a16="http://schemas.microsoft.com/office/drawing/2014/main" id="{BC99C347-69E2-66A7-D851-8C0713675D85}"/>
              </a:ext>
            </a:extLst>
          </p:cNvPr>
          <p:cNvSpPr txBox="1">
            <a:spLocks/>
          </p:cNvSpPr>
          <p:nvPr/>
        </p:nvSpPr>
        <p:spPr>
          <a:xfrm>
            <a:off x="6041200" y="4155363"/>
            <a:ext cx="5328000" cy="343161"/>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en-GB" sz="1800" b="1" kern="1200" dirty="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solidFill>
                  <a:schemeClr val="bg1"/>
                </a:solidFill>
              </a:rPr>
              <a:t>Unemployment rate and total employed by transport</a:t>
            </a:r>
          </a:p>
        </p:txBody>
      </p:sp>
      <p:graphicFrame>
        <p:nvGraphicFramePr>
          <p:cNvPr id="8" name="Chart 7">
            <a:extLst>
              <a:ext uri="{FF2B5EF4-FFF2-40B4-BE49-F238E27FC236}">
                <a16:creationId xmlns:a16="http://schemas.microsoft.com/office/drawing/2014/main" id="{8129A58C-9DD3-47E6-A91A-D5CBD5B6C3BA}"/>
              </a:ext>
            </a:extLst>
          </p:cNvPr>
          <p:cNvGraphicFramePr>
            <a:graphicFrameLocks/>
          </p:cNvGraphicFramePr>
          <p:nvPr>
            <p:extLst>
              <p:ext uri="{D42A27DB-BD31-4B8C-83A1-F6EECF244321}">
                <p14:modId xmlns:p14="http://schemas.microsoft.com/office/powerpoint/2010/main" val="3515476047"/>
              </p:ext>
            </p:extLst>
          </p:nvPr>
        </p:nvGraphicFramePr>
        <p:xfrm>
          <a:off x="5709248" y="4383697"/>
          <a:ext cx="5991907" cy="21186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Placeholder 6">
            <a:extLst>
              <a:ext uri="{FF2B5EF4-FFF2-40B4-BE49-F238E27FC236}">
                <a16:creationId xmlns:a16="http://schemas.microsoft.com/office/drawing/2014/main" id="{DB4A858B-5516-94D4-2756-FFC629A7B0E2}"/>
              </a:ext>
            </a:extLst>
          </p:cNvPr>
          <p:cNvGraphicFramePr>
            <a:graphicFrameLocks/>
          </p:cNvGraphicFramePr>
          <p:nvPr>
            <p:extLst>
              <p:ext uri="{D42A27DB-BD31-4B8C-83A1-F6EECF244321}">
                <p14:modId xmlns:p14="http://schemas.microsoft.com/office/powerpoint/2010/main" val="176015482"/>
              </p:ext>
            </p:extLst>
          </p:nvPr>
        </p:nvGraphicFramePr>
        <p:xfrm>
          <a:off x="364846" y="1779762"/>
          <a:ext cx="5178426" cy="4274954"/>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2">
            <a:extLst>
              <a:ext uri="{FF2B5EF4-FFF2-40B4-BE49-F238E27FC236}">
                <a16:creationId xmlns:a16="http://schemas.microsoft.com/office/drawing/2014/main" id="{A74D9EA6-83C0-74B6-2D74-86FA3E0FC9F3}"/>
              </a:ext>
            </a:extLst>
          </p:cNvPr>
          <p:cNvSpPr>
            <a:spLocks noGrp="1"/>
          </p:cNvSpPr>
          <p:nvPr>
            <p:ph type="sldNum" sz="quarter" idx="12"/>
          </p:nvPr>
        </p:nvSpPr>
        <p:spPr/>
        <p:txBody>
          <a:bodyPr/>
          <a:lstStyle/>
          <a:p>
            <a:fld id="{BCCE8747-AD4C-4D09-92DB-775D344EFD6C}" type="slidenum">
              <a:rPr lang="en-ZA" smtClean="0">
                <a:latin typeface="Arial" panose="020B0604020202020204" pitchFamily="34" charset="0"/>
                <a:cs typeface="Arial" panose="020B0604020202020204" pitchFamily="34" charset="0"/>
              </a:rPr>
              <a:t>20</a:t>
            </a:fld>
            <a:endParaRPr lang="en-ZA">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9756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8E81A-9528-34EB-7132-580CE32AAF7F}"/>
            </a:ext>
          </a:extLst>
        </p:cNvPr>
        <p:cNvGrpSpPr/>
        <p:nvPr/>
      </p:nvGrpSpPr>
      <p:grpSpPr>
        <a:xfrm>
          <a:off x="0" y="0"/>
          <a:ext cx="0" cy="0"/>
          <a:chOff x="0" y="0"/>
          <a:chExt cx="0" cy="0"/>
        </a:xfrm>
      </p:grpSpPr>
      <p:sp>
        <p:nvSpPr>
          <p:cNvPr id="23" name="Title 6">
            <a:extLst>
              <a:ext uri="{FF2B5EF4-FFF2-40B4-BE49-F238E27FC236}">
                <a16:creationId xmlns:a16="http://schemas.microsoft.com/office/drawing/2014/main" id="{3AE6B964-0E6C-5936-13C0-A3C582A06EFE}"/>
              </a:ext>
            </a:extLst>
          </p:cNvPr>
          <p:cNvSpPr>
            <a:spLocks noGrp="1"/>
          </p:cNvSpPr>
          <p:nvPr>
            <p:ph type="title"/>
          </p:nvPr>
        </p:nvSpPr>
        <p:spPr/>
        <p:txBody>
          <a:bodyPr/>
          <a:lstStyle/>
          <a:p>
            <a:r>
              <a:rPr lang="en-US"/>
              <a:t>Income – Freight Transport </a:t>
            </a:r>
          </a:p>
        </p:txBody>
      </p:sp>
      <p:sp>
        <p:nvSpPr>
          <p:cNvPr id="13" name="Text Placeholder 12">
            <a:extLst>
              <a:ext uri="{FF2B5EF4-FFF2-40B4-BE49-F238E27FC236}">
                <a16:creationId xmlns:a16="http://schemas.microsoft.com/office/drawing/2014/main" id="{77E928C8-8EA0-C53F-F4E8-5A2B15ABE17F}"/>
              </a:ext>
            </a:extLst>
          </p:cNvPr>
          <p:cNvSpPr>
            <a:spLocks noGrp="1"/>
          </p:cNvSpPr>
          <p:nvPr>
            <p:ph idx="1"/>
          </p:nvPr>
        </p:nvSpPr>
        <p:spPr>
          <a:xfrm>
            <a:off x="6184312" y="1606153"/>
            <a:ext cx="1769533" cy="315913"/>
          </a:xfrm>
        </p:spPr>
        <p:txBody>
          <a:bodyPr/>
          <a:lstStyle/>
          <a:p>
            <a:pPr marL="0" indent="0">
              <a:buNone/>
            </a:pPr>
            <a:r>
              <a:rPr lang="en-US" sz="1400" b="1"/>
              <a:t>Total income </a:t>
            </a:r>
          </a:p>
        </p:txBody>
      </p:sp>
      <p:sp>
        <p:nvSpPr>
          <p:cNvPr id="14" name="Text Placeholder 13">
            <a:extLst>
              <a:ext uri="{FF2B5EF4-FFF2-40B4-BE49-F238E27FC236}">
                <a16:creationId xmlns:a16="http://schemas.microsoft.com/office/drawing/2014/main" id="{BF27384D-7416-DAC6-EFC1-D4412F5F6F95}"/>
              </a:ext>
            </a:extLst>
          </p:cNvPr>
          <p:cNvSpPr>
            <a:spLocks noGrp="1"/>
          </p:cNvSpPr>
          <p:nvPr>
            <p:ph type="body" sz="quarter" idx="4294967295"/>
          </p:nvPr>
        </p:nvSpPr>
        <p:spPr>
          <a:xfrm>
            <a:off x="495301" y="1509712"/>
            <a:ext cx="5327650" cy="315913"/>
          </a:xfrm>
        </p:spPr>
        <p:txBody>
          <a:bodyPr/>
          <a:lstStyle/>
          <a:p>
            <a:pPr marL="0" indent="0">
              <a:buNone/>
            </a:pPr>
            <a:r>
              <a:rPr lang="en-US" sz="1400" b="1"/>
              <a:t>Income by commodity type (January 2026)</a:t>
            </a:r>
          </a:p>
        </p:txBody>
      </p:sp>
      <p:sp>
        <p:nvSpPr>
          <p:cNvPr id="17" name="Text Placeholder 16">
            <a:extLst>
              <a:ext uri="{FF2B5EF4-FFF2-40B4-BE49-F238E27FC236}">
                <a16:creationId xmlns:a16="http://schemas.microsoft.com/office/drawing/2014/main" id="{6F47B3DE-2C78-FC49-C11D-B5D19B888545}"/>
              </a:ext>
            </a:extLst>
          </p:cNvPr>
          <p:cNvSpPr>
            <a:spLocks noGrp="1"/>
          </p:cNvSpPr>
          <p:nvPr>
            <p:ph type="body" sz="quarter" idx="4294967295"/>
          </p:nvPr>
        </p:nvSpPr>
        <p:spPr>
          <a:xfrm>
            <a:off x="431466" y="6330260"/>
            <a:ext cx="5327650" cy="168275"/>
          </a:xfrm>
        </p:spPr>
        <p:txBody>
          <a:bodyPr>
            <a:normAutofit fontScale="77500" lnSpcReduction="20000"/>
          </a:bodyPr>
          <a:lstStyle/>
          <a:p>
            <a:pPr marL="0" indent="0">
              <a:buNone/>
            </a:pPr>
            <a:r>
              <a:rPr lang="en-US" sz="900" i="1"/>
              <a:t>Source: Statistics South Africa – Land Transport Survey, Absa Investments, April 2026</a:t>
            </a:r>
          </a:p>
          <a:p>
            <a:endParaRPr lang="en-US"/>
          </a:p>
        </p:txBody>
      </p:sp>
      <p:sp>
        <p:nvSpPr>
          <p:cNvPr id="10" name="Text Placeholder 13">
            <a:extLst>
              <a:ext uri="{FF2B5EF4-FFF2-40B4-BE49-F238E27FC236}">
                <a16:creationId xmlns:a16="http://schemas.microsoft.com/office/drawing/2014/main" id="{B49E56E6-7A5E-F4D6-93FD-B5A2E4A8E00C}"/>
              </a:ext>
            </a:extLst>
          </p:cNvPr>
          <p:cNvSpPr txBox="1">
            <a:spLocks/>
          </p:cNvSpPr>
          <p:nvPr/>
        </p:nvSpPr>
        <p:spPr>
          <a:xfrm>
            <a:off x="6184312" y="4128666"/>
            <a:ext cx="5328000" cy="16780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en-GB" sz="1800" b="1" kern="1200" dirty="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solidFill>
                  <a:schemeClr val="bg1"/>
                </a:solidFill>
              </a:rPr>
              <a:t>Rail vs Road freight transport</a:t>
            </a:r>
          </a:p>
        </p:txBody>
      </p:sp>
      <p:sp>
        <p:nvSpPr>
          <p:cNvPr id="11" name="Text Placeholder 16">
            <a:extLst>
              <a:ext uri="{FF2B5EF4-FFF2-40B4-BE49-F238E27FC236}">
                <a16:creationId xmlns:a16="http://schemas.microsoft.com/office/drawing/2014/main" id="{EFC09D27-4756-B140-3EEE-3BA13AF4F735}"/>
              </a:ext>
            </a:extLst>
          </p:cNvPr>
          <p:cNvSpPr txBox="1">
            <a:spLocks/>
          </p:cNvSpPr>
          <p:nvPr/>
        </p:nvSpPr>
        <p:spPr>
          <a:xfrm>
            <a:off x="6368699" y="3620003"/>
            <a:ext cx="5328000" cy="16780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en-US" sz="900" i="1" kern="1200" smtClean="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2pPr>
            <a:lvl3pPr marL="11430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3pPr>
            <a:lvl4pPr marL="16002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4pPr>
            <a:lvl5pPr marL="2057400" indent="-228600" algn="l" defTabSz="914400" rtl="0" eaLnBrk="1" latinLnBrk="0" hangingPunct="1">
              <a:lnSpc>
                <a:spcPct val="100000"/>
              </a:lnSpc>
              <a:spcBef>
                <a:spcPts val="0"/>
              </a:spcBef>
              <a:spcAft>
                <a:spcPts val="0"/>
              </a:spcAft>
              <a:buFont typeface="Arial" panose="020B0604020202020204" pitchFamily="34" charset="0"/>
              <a:buChar char="•"/>
              <a:defRPr lang="en-GB" sz="1600" kern="1200">
                <a:solidFill>
                  <a:schemeClr val="tx2"/>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00"/>
              <a:t>Note: Excluding “Other” category</a:t>
            </a:r>
          </a:p>
          <a:p>
            <a:endParaRPr lang="en-US" sz="600"/>
          </a:p>
        </p:txBody>
      </p:sp>
      <p:graphicFrame>
        <p:nvGraphicFramePr>
          <p:cNvPr id="4" name="Chart 3">
            <a:extLst>
              <a:ext uri="{FF2B5EF4-FFF2-40B4-BE49-F238E27FC236}">
                <a16:creationId xmlns:a16="http://schemas.microsoft.com/office/drawing/2014/main" id="{87759535-4AF4-74C4-E84C-156209D9F151}"/>
              </a:ext>
            </a:extLst>
          </p:cNvPr>
          <p:cNvGraphicFramePr>
            <a:graphicFrameLocks/>
          </p:cNvGraphicFramePr>
          <p:nvPr>
            <p:extLst>
              <p:ext uri="{D42A27DB-BD31-4B8C-83A1-F6EECF244321}">
                <p14:modId xmlns:p14="http://schemas.microsoft.com/office/powerpoint/2010/main" val="3513617312"/>
              </p:ext>
            </p:extLst>
          </p:nvPr>
        </p:nvGraphicFramePr>
        <p:xfrm>
          <a:off x="514527" y="2121543"/>
          <a:ext cx="5094109" cy="40810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Placeholder 23">
            <a:extLst>
              <a:ext uri="{FF2B5EF4-FFF2-40B4-BE49-F238E27FC236}">
                <a16:creationId xmlns:a16="http://schemas.microsoft.com/office/drawing/2014/main" id="{D8C55949-233B-F6F4-18F9-82252E655A61}"/>
              </a:ext>
            </a:extLst>
          </p:cNvPr>
          <p:cNvGraphicFramePr>
            <a:graphicFrameLocks/>
          </p:cNvGraphicFramePr>
          <p:nvPr>
            <p:extLst>
              <p:ext uri="{D42A27DB-BD31-4B8C-83A1-F6EECF244321}">
                <p14:modId xmlns:p14="http://schemas.microsoft.com/office/powerpoint/2010/main" val="424708342"/>
              </p:ext>
            </p:extLst>
          </p:nvPr>
        </p:nvGraphicFramePr>
        <p:xfrm>
          <a:off x="6096000" y="1772471"/>
          <a:ext cx="5668963" cy="22438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3895B785-2333-E57B-F9BC-6248C3B22708}"/>
              </a:ext>
            </a:extLst>
          </p:cNvPr>
          <p:cNvGraphicFramePr>
            <a:graphicFrameLocks/>
          </p:cNvGraphicFramePr>
          <p:nvPr>
            <p:extLst>
              <p:ext uri="{D42A27DB-BD31-4B8C-83A1-F6EECF244321}">
                <p14:modId xmlns:p14="http://schemas.microsoft.com/office/powerpoint/2010/main" val="3791960502"/>
              </p:ext>
            </p:extLst>
          </p:nvPr>
        </p:nvGraphicFramePr>
        <p:xfrm>
          <a:off x="6019151" y="4313199"/>
          <a:ext cx="5658322" cy="2185336"/>
        </p:xfrm>
        <a:graphic>
          <a:graphicData uri="http://schemas.openxmlformats.org/drawingml/2006/chart">
            <c:chart xmlns:c="http://schemas.openxmlformats.org/drawingml/2006/chart" xmlns:r="http://schemas.openxmlformats.org/officeDocument/2006/relationships" r:id="rId4"/>
          </a:graphicData>
        </a:graphic>
      </p:graphicFrame>
      <p:sp>
        <p:nvSpPr>
          <p:cNvPr id="8" name="Slide Number Placeholder 7">
            <a:extLst>
              <a:ext uri="{FF2B5EF4-FFF2-40B4-BE49-F238E27FC236}">
                <a16:creationId xmlns:a16="http://schemas.microsoft.com/office/drawing/2014/main" id="{240BE931-5663-0FE8-15D1-C803564A63EC}"/>
              </a:ext>
            </a:extLst>
          </p:cNvPr>
          <p:cNvSpPr>
            <a:spLocks noGrp="1"/>
          </p:cNvSpPr>
          <p:nvPr>
            <p:ph type="sldNum" sz="quarter" idx="12"/>
          </p:nvPr>
        </p:nvSpPr>
        <p:spPr/>
        <p:txBody>
          <a:bodyPr/>
          <a:lstStyle/>
          <a:p>
            <a:fld id="{BCCE8747-AD4C-4D09-92DB-775D344EFD6C}" type="slidenum">
              <a:rPr lang="en-ZA" smtClean="0">
                <a:latin typeface="Arial" panose="020B0604020202020204" pitchFamily="34" charset="0"/>
                <a:cs typeface="Arial" panose="020B0604020202020204" pitchFamily="34" charset="0"/>
              </a:rPr>
              <a:t>21</a:t>
            </a:fld>
            <a:endParaRPr lang="en-ZA">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9505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70454-DE23-35F1-FD80-8B58CBF45521}"/>
            </a:ext>
          </a:extLst>
        </p:cNvPr>
        <p:cNvGrpSpPr/>
        <p:nvPr/>
      </p:nvGrpSpPr>
      <p:grpSpPr>
        <a:xfrm>
          <a:off x="0" y="0"/>
          <a:ext cx="0" cy="0"/>
          <a:chOff x="0" y="0"/>
          <a:chExt cx="0" cy="0"/>
        </a:xfrm>
      </p:grpSpPr>
      <p:sp>
        <p:nvSpPr>
          <p:cNvPr id="23" name="Title 6">
            <a:extLst>
              <a:ext uri="{FF2B5EF4-FFF2-40B4-BE49-F238E27FC236}">
                <a16:creationId xmlns:a16="http://schemas.microsoft.com/office/drawing/2014/main" id="{85C58387-AF87-384A-482E-B4C6350EE68A}"/>
              </a:ext>
            </a:extLst>
          </p:cNvPr>
          <p:cNvSpPr>
            <a:spLocks noGrp="1"/>
          </p:cNvSpPr>
          <p:nvPr>
            <p:ph type="title"/>
          </p:nvPr>
        </p:nvSpPr>
        <p:spPr/>
        <p:txBody>
          <a:bodyPr/>
          <a:lstStyle/>
          <a:p>
            <a:r>
              <a:rPr lang="en-US"/>
              <a:t>Income – Passenger Transport </a:t>
            </a:r>
          </a:p>
        </p:txBody>
      </p:sp>
      <p:sp>
        <p:nvSpPr>
          <p:cNvPr id="13" name="Text Placeholder 12">
            <a:extLst>
              <a:ext uri="{FF2B5EF4-FFF2-40B4-BE49-F238E27FC236}">
                <a16:creationId xmlns:a16="http://schemas.microsoft.com/office/drawing/2014/main" id="{7110B783-5E2E-579A-4F94-7960AD2143FD}"/>
              </a:ext>
            </a:extLst>
          </p:cNvPr>
          <p:cNvSpPr>
            <a:spLocks noGrp="1"/>
          </p:cNvSpPr>
          <p:nvPr>
            <p:ph idx="1"/>
          </p:nvPr>
        </p:nvSpPr>
        <p:spPr>
          <a:xfrm>
            <a:off x="501316" y="1535620"/>
            <a:ext cx="1893983" cy="313723"/>
          </a:xfrm>
        </p:spPr>
        <p:txBody>
          <a:bodyPr/>
          <a:lstStyle/>
          <a:p>
            <a:pPr marL="0" indent="0">
              <a:buNone/>
            </a:pPr>
            <a:r>
              <a:rPr lang="en-US" sz="1400" b="1"/>
              <a:t>Total income </a:t>
            </a:r>
          </a:p>
        </p:txBody>
      </p:sp>
      <p:sp>
        <p:nvSpPr>
          <p:cNvPr id="14" name="Text Placeholder 13">
            <a:extLst>
              <a:ext uri="{FF2B5EF4-FFF2-40B4-BE49-F238E27FC236}">
                <a16:creationId xmlns:a16="http://schemas.microsoft.com/office/drawing/2014/main" id="{60ACFA31-15D4-AD9D-9476-440C64E8FCD9}"/>
              </a:ext>
            </a:extLst>
          </p:cNvPr>
          <p:cNvSpPr>
            <a:spLocks noGrp="1"/>
          </p:cNvSpPr>
          <p:nvPr>
            <p:ph type="body" sz="quarter" idx="4294967295"/>
          </p:nvPr>
        </p:nvSpPr>
        <p:spPr>
          <a:xfrm>
            <a:off x="6054346" y="1564481"/>
            <a:ext cx="5327650" cy="342900"/>
          </a:xfrm>
        </p:spPr>
        <p:txBody>
          <a:bodyPr/>
          <a:lstStyle/>
          <a:p>
            <a:pPr marL="0" indent="0">
              <a:buNone/>
            </a:pPr>
            <a:r>
              <a:rPr lang="en-US" sz="1400" b="1"/>
              <a:t>Rail vs Road passenger transport </a:t>
            </a:r>
          </a:p>
        </p:txBody>
      </p:sp>
      <p:sp>
        <p:nvSpPr>
          <p:cNvPr id="6" name="Text Placeholder 16">
            <a:extLst>
              <a:ext uri="{FF2B5EF4-FFF2-40B4-BE49-F238E27FC236}">
                <a16:creationId xmlns:a16="http://schemas.microsoft.com/office/drawing/2014/main" id="{C5EC9EDB-48F5-0D41-4740-52DE3487E99C}"/>
              </a:ext>
            </a:extLst>
          </p:cNvPr>
          <p:cNvSpPr txBox="1">
            <a:spLocks/>
          </p:cNvSpPr>
          <p:nvPr/>
        </p:nvSpPr>
        <p:spPr>
          <a:xfrm>
            <a:off x="541904" y="6255968"/>
            <a:ext cx="5328000" cy="167809"/>
          </a:xfrm>
          <a:prstGeom prst="rect">
            <a:avLst/>
          </a:prstGeom>
        </p:spPr>
        <p:txBody>
          <a:bodyPr vert="horz" lIns="0" tIns="0" rIns="0" bIns="0" rtlCol="0">
            <a:noAutofit/>
          </a:bodyPr>
          <a:lstStyle>
            <a:lvl1pPr marL="0" indent="0" algn="l" defTabSz="914400" rtl="0" eaLnBrk="1" latinLnBrk="0" hangingPunct="1">
              <a:lnSpc>
                <a:spcPct val="120000"/>
              </a:lnSpc>
              <a:spcBef>
                <a:spcPts val="0"/>
              </a:spcBef>
              <a:spcAft>
                <a:spcPts val="300"/>
              </a:spcAft>
              <a:buFont typeface="Arial" panose="020B0604020202020204" pitchFamily="34" charset="0"/>
              <a:buNone/>
              <a:defRPr lang="en-US" sz="900" i="1" kern="1200" smtClean="0">
                <a:solidFill>
                  <a:schemeClr val="tx2"/>
                </a:solidFill>
                <a:latin typeface="Arial" panose="020B0604020202020204" pitchFamily="34" charset="0"/>
                <a:ea typeface="+mn-ea"/>
                <a:cs typeface="Arial" panose="020B0604020202020204" pitchFamily="34" charset="0"/>
              </a:defRPr>
            </a:lvl1pPr>
            <a:lvl2pPr marL="452438" indent="-187325" algn="l" defTabSz="914400" rtl="0" eaLnBrk="1" latinLnBrk="0" hangingPunct="1">
              <a:lnSpc>
                <a:spcPct val="120000"/>
              </a:lnSpc>
              <a:spcBef>
                <a:spcPts val="0"/>
              </a:spcBef>
              <a:spcAft>
                <a:spcPts val="30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2pPr>
            <a:lvl3pPr marL="717550" indent="-265113" algn="l" defTabSz="914400" rtl="0" eaLnBrk="1" latinLnBrk="0" hangingPunct="1">
              <a:lnSpc>
                <a:spcPct val="120000"/>
              </a:lnSpc>
              <a:spcBef>
                <a:spcPts val="0"/>
              </a:spcBef>
              <a:spcAft>
                <a:spcPts val="30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3pPr>
            <a:lvl4pPr marL="982663" indent="-265113" algn="l" defTabSz="914400" rtl="0" eaLnBrk="1" latinLnBrk="0" hangingPunct="1">
              <a:lnSpc>
                <a:spcPct val="120000"/>
              </a:lnSpc>
              <a:spcBef>
                <a:spcPts val="0"/>
              </a:spcBef>
              <a:spcAft>
                <a:spcPts val="30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4pPr>
            <a:lvl5pPr marL="1258888" indent="-276225" algn="l" defTabSz="914400" rtl="0" eaLnBrk="1" latinLnBrk="0" hangingPunct="1">
              <a:lnSpc>
                <a:spcPct val="120000"/>
              </a:lnSpc>
              <a:spcBef>
                <a:spcPts val="0"/>
              </a:spcBef>
              <a:spcAft>
                <a:spcPts val="300"/>
              </a:spcAft>
              <a:buFont typeface="Arial" panose="020B0604020202020204" pitchFamily="34" charset="0"/>
              <a:buChar char="•"/>
              <a:defRPr lang="en-GB" sz="1600" kern="1200">
                <a:solidFill>
                  <a:schemeClr val="tx2"/>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bg1"/>
                </a:solidFill>
              </a:rPr>
              <a:t>Source: Statistics South Africa – Land Transport Survey, Absa Investments, April 2026</a:t>
            </a:r>
          </a:p>
          <a:p>
            <a:endParaRPr lang="en-US">
              <a:solidFill>
                <a:schemeClr val="bg1"/>
              </a:solidFill>
            </a:endParaRPr>
          </a:p>
        </p:txBody>
      </p:sp>
      <p:graphicFrame>
        <p:nvGraphicFramePr>
          <p:cNvPr id="2" name="Chart Placeholder 9">
            <a:extLst>
              <a:ext uri="{FF2B5EF4-FFF2-40B4-BE49-F238E27FC236}">
                <a16:creationId xmlns:a16="http://schemas.microsoft.com/office/drawing/2014/main" id="{A3A60966-2E40-23D8-4141-79FDAFB0BBCA}"/>
              </a:ext>
            </a:extLst>
          </p:cNvPr>
          <p:cNvGraphicFramePr>
            <a:graphicFrameLocks/>
          </p:cNvGraphicFramePr>
          <p:nvPr>
            <p:extLst>
              <p:ext uri="{D42A27DB-BD31-4B8C-83A1-F6EECF244321}">
                <p14:modId xmlns:p14="http://schemas.microsoft.com/office/powerpoint/2010/main" val="1028414682"/>
              </p:ext>
            </p:extLst>
          </p:nvPr>
        </p:nvGraphicFramePr>
        <p:xfrm>
          <a:off x="541904" y="1849343"/>
          <a:ext cx="5327650" cy="420012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D09A3A3B-4150-ECE8-FA25-0070B4F1EF27}"/>
              </a:ext>
            </a:extLst>
          </p:cNvPr>
          <p:cNvGraphicFramePr>
            <a:graphicFrameLocks/>
          </p:cNvGraphicFramePr>
          <p:nvPr>
            <p:extLst>
              <p:ext uri="{D42A27DB-BD31-4B8C-83A1-F6EECF244321}">
                <p14:modId xmlns:p14="http://schemas.microsoft.com/office/powerpoint/2010/main" val="884296773"/>
              </p:ext>
            </p:extLst>
          </p:nvPr>
        </p:nvGraphicFramePr>
        <p:xfrm>
          <a:off x="5915465" y="2055839"/>
          <a:ext cx="5918111" cy="4200129"/>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CECC52D0-C631-AE70-E4AF-155783245935}"/>
              </a:ext>
            </a:extLst>
          </p:cNvPr>
          <p:cNvSpPr>
            <a:spLocks noGrp="1"/>
          </p:cNvSpPr>
          <p:nvPr>
            <p:ph type="sldNum" sz="quarter" idx="12"/>
          </p:nvPr>
        </p:nvSpPr>
        <p:spPr/>
        <p:txBody>
          <a:bodyPr/>
          <a:lstStyle/>
          <a:p>
            <a:fld id="{BCCE8747-AD4C-4D09-92DB-775D344EFD6C}" type="slidenum">
              <a:rPr lang="en-ZA" smtClean="0">
                <a:latin typeface="Arial" panose="020B0604020202020204" pitchFamily="34" charset="0"/>
                <a:cs typeface="Arial" panose="020B0604020202020204" pitchFamily="34" charset="0"/>
              </a:rPr>
              <a:t>22</a:t>
            </a:fld>
            <a:endParaRPr lang="en-ZA">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4446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6A584-A472-3764-8502-204D32DCBE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3729D6-C8D9-35D9-1AED-B38A728507E8}"/>
              </a:ext>
            </a:extLst>
          </p:cNvPr>
          <p:cNvSpPr>
            <a:spLocks noGrp="1"/>
          </p:cNvSpPr>
          <p:nvPr>
            <p:ph type="title"/>
          </p:nvPr>
        </p:nvSpPr>
        <p:spPr/>
        <p:txBody>
          <a:bodyPr/>
          <a:lstStyle/>
          <a:p>
            <a:r>
              <a:rPr lang="en-US"/>
              <a:t>Transnet Recent Developments </a:t>
            </a:r>
          </a:p>
        </p:txBody>
      </p:sp>
      <p:sp>
        <p:nvSpPr>
          <p:cNvPr id="3" name="TextBox 2">
            <a:extLst>
              <a:ext uri="{FF2B5EF4-FFF2-40B4-BE49-F238E27FC236}">
                <a16:creationId xmlns:a16="http://schemas.microsoft.com/office/drawing/2014/main" id="{8CC9E9D9-8F16-B481-E98C-C58A1FA90E89}"/>
              </a:ext>
            </a:extLst>
          </p:cNvPr>
          <p:cNvSpPr txBox="1"/>
          <p:nvPr/>
        </p:nvSpPr>
        <p:spPr bwMode="gray">
          <a:xfrm>
            <a:off x="501316" y="1451300"/>
            <a:ext cx="11201699" cy="4878519"/>
          </a:xfrm>
          <a:prstGeom prst="rect">
            <a:avLst/>
          </a:prstGeom>
          <a:noFill/>
        </p:spPr>
        <p:txBody>
          <a:bodyPr wrap="square" lIns="0" tIns="0" rIns="0" bIns="0" rtlCol="0">
            <a:noAutofit/>
          </a:bodyPr>
          <a:lstStyle/>
          <a:p>
            <a:r>
              <a:rPr lang="en-US" sz="1300">
                <a:solidFill>
                  <a:schemeClr val="bg1"/>
                </a:solidFill>
                <a:latin typeface="Arial" panose="020B0604020202020204" pitchFamily="34" charset="0"/>
                <a:cs typeface="Arial" panose="020B0604020202020204" pitchFamily="34" charset="0"/>
              </a:rPr>
              <a:t>Transnet has improved performance but continues to fall short of operational and financial target. The company remains unprofitable, with its financial position fragile due to rising debt levels and insufficient cash. However, the last year saw it narrowing its losses. </a:t>
            </a:r>
          </a:p>
          <a:p>
            <a:pPr marL="742950" lvl="1" indent="-285750">
              <a:buFont typeface="Arial" panose="020B0604020202020204" pitchFamily="34" charset="0"/>
              <a:buChar char="•"/>
            </a:pPr>
            <a:r>
              <a:rPr lang="en-US" sz="1300">
                <a:solidFill>
                  <a:schemeClr val="bg1"/>
                </a:solidFill>
                <a:latin typeface="Arial" panose="020B0604020202020204" pitchFamily="34" charset="0"/>
                <a:cs typeface="Arial" panose="020B0604020202020204" pitchFamily="34" charset="0"/>
              </a:rPr>
              <a:t>Majority of improvements are from heavy reliance on government support, with Transnet being one of the largest borrowers</a:t>
            </a:r>
          </a:p>
          <a:p>
            <a:pPr marL="742950" lvl="1" indent="-285750">
              <a:buFont typeface="Arial" panose="020B0604020202020204" pitchFamily="34" charset="0"/>
              <a:buChar char="•"/>
            </a:pPr>
            <a:r>
              <a:rPr lang="en-US" sz="1300">
                <a:solidFill>
                  <a:schemeClr val="bg1"/>
                </a:solidFill>
                <a:latin typeface="Arial" panose="020B0604020202020204" pitchFamily="34" charset="0"/>
                <a:cs typeface="Arial" panose="020B0604020202020204" pitchFamily="34" charset="0"/>
              </a:rPr>
              <a:t>Turning around is central to improving South Africa’s economic experience, with needs for stable performance of rails &amp; ports, and expansion of export capacity</a:t>
            </a:r>
          </a:p>
          <a:p>
            <a:pPr marL="742950" lvl="1" indent="-285750">
              <a:buFont typeface="Arial" panose="020B0604020202020204" pitchFamily="34" charset="0"/>
              <a:buChar char="•"/>
            </a:pPr>
            <a:endParaRPr lang="en-US" sz="1300">
              <a:solidFill>
                <a:schemeClr val="bg1"/>
              </a:solidFill>
              <a:latin typeface="Arial" panose="020B0604020202020204" pitchFamily="34" charset="0"/>
              <a:cs typeface="Arial" panose="020B0604020202020204" pitchFamily="34" charset="0"/>
            </a:endParaRPr>
          </a:p>
          <a:p>
            <a:r>
              <a:rPr lang="en-US" sz="1300" b="1">
                <a:solidFill>
                  <a:schemeClr val="bg1"/>
                </a:solidFill>
                <a:latin typeface="Arial" panose="020B0604020202020204" pitchFamily="34" charset="0"/>
                <a:cs typeface="Arial" panose="020B0604020202020204" pitchFamily="34" charset="0"/>
              </a:rPr>
              <a:t>Operational improvements</a:t>
            </a:r>
          </a:p>
          <a:p>
            <a:pPr marL="742950" lvl="1" indent="-285750">
              <a:buFont typeface="Arial" panose="020B0604020202020204" pitchFamily="34" charset="0"/>
              <a:buChar char="•"/>
            </a:pPr>
            <a:r>
              <a:rPr lang="en-US" sz="1300">
                <a:solidFill>
                  <a:schemeClr val="bg1"/>
                </a:solidFill>
                <a:latin typeface="Arial" panose="020B0604020202020204" pitchFamily="34" charset="0"/>
                <a:cs typeface="Arial" panose="020B0604020202020204" pitchFamily="34" charset="0"/>
              </a:rPr>
              <a:t>Core focus is to implement its recovery plan. Priorities included </a:t>
            </a:r>
            <a:r>
              <a:rPr lang="en-US" sz="1300" err="1">
                <a:solidFill>
                  <a:schemeClr val="bg1"/>
                </a:solidFill>
                <a:latin typeface="Arial" panose="020B0604020202020204" pitchFamily="34" charset="0"/>
                <a:cs typeface="Arial" panose="020B0604020202020204" pitchFamily="34" charset="0"/>
              </a:rPr>
              <a:t>stabilising</a:t>
            </a:r>
            <a:r>
              <a:rPr lang="en-US" sz="1300">
                <a:solidFill>
                  <a:schemeClr val="bg1"/>
                </a:solidFill>
                <a:latin typeface="Arial" panose="020B0604020202020204" pitchFamily="34" charset="0"/>
                <a:cs typeface="Arial" panose="020B0604020202020204" pitchFamily="34" charset="0"/>
              </a:rPr>
              <a:t> operations, accelerating the return to service of locomotives and strengthening security.</a:t>
            </a:r>
          </a:p>
          <a:p>
            <a:pPr marL="742950" lvl="1" indent="-285750">
              <a:buFont typeface="Arial" panose="020B0604020202020204" pitchFamily="34" charset="0"/>
              <a:buChar char="•"/>
            </a:pPr>
            <a:r>
              <a:rPr lang="en-US" sz="1300">
                <a:solidFill>
                  <a:schemeClr val="bg1"/>
                </a:solidFill>
                <a:latin typeface="Arial" panose="020B0604020202020204" pitchFamily="34" charset="0"/>
                <a:cs typeface="Arial" panose="020B0604020202020204" pitchFamily="34" charset="0"/>
              </a:rPr>
              <a:t>April 2025: Adopted a new strategy to address the operational, financial and structural challenges that have constrained performance and adapt to the evolving logistics regulatory environment.</a:t>
            </a:r>
          </a:p>
          <a:p>
            <a:pPr marL="742950" lvl="1" indent="-285750">
              <a:buFont typeface="Arial" panose="020B0604020202020204" pitchFamily="34" charset="0"/>
              <a:buChar char="•"/>
            </a:pPr>
            <a:r>
              <a:rPr lang="en-US" sz="1300">
                <a:solidFill>
                  <a:schemeClr val="bg1"/>
                </a:solidFill>
                <a:latin typeface="Arial" panose="020B0604020202020204" pitchFamily="34" charset="0"/>
                <a:cs typeface="Arial" panose="020B0604020202020204" pitchFamily="34" charset="0"/>
              </a:rPr>
              <a:t>Transnet has received R1.3 billion for the </a:t>
            </a:r>
            <a:r>
              <a:rPr lang="en-US" sz="1300" u="sng">
                <a:solidFill>
                  <a:schemeClr val="bg1"/>
                </a:solidFill>
                <a:latin typeface="Arial" panose="020B0604020202020204" pitchFamily="34" charset="0"/>
                <a:cs typeface="Arial" panose="020B0604020202020204" pitchFamily="34" charset="0"/>
              </a:rPr>
              <a:t>Cape Town Container Terminal Expansion </a:t>
            </a:r>
            <a:r>
              <a:rPr lang="en-US" sz="1300">
                <a:solidFill>
                  <a:schemeClr val="bg1"/>
                </a:solidFill>
                <a:latin typeface="Arial" panose="020B0604020202020204" pitchFamily="34" charset="0"/>
                <a:cs typeface="Arial" panose="020B0604020202020204" pitchFamily="34" charset="0"/>
              </a:rPr>
              <a:t>(Phase 2B) Project</a:t>
            </a:r>
          </a:p>
          <a:p>
            <a:pPr marL="742950" lvl="1" indent="-285750">
              <a:buFont typeface="Arial" panose="020B0604020202020204" pitchFamily="34" charset="0"/>
              <a:buChar char="•"/>
            </a:pPr>
            <a:r>
              <a:rPr lang="en-US" sz="1300">
                <a:solidFill>
                  <a:schemeClr val="bg1"/>
                </a:solidFill>
                <a:latin typeface="Arial" panose="020B0604020202020204" pitchFamily="34" charset="0"/>
                <a:cs typeface="Arial" panose="020B0604020202020204" pitchFamily="34" charset="0"/>
              </a:rPr>
              <a:t>Transnet has signed a 25-year agreement with a private partner to upgrade and develop the </a:t>
            </a:r>
            <a:r>
              <a:rPr lang="en-US" sz="1300" u="sng">
                <a:solidFill>
                  <a:schemeClr val="bg1"/>
                </a:solidFill>
                <a:latin typeface="Arial" panose="020B0604020202020204" pitchFamily="34" charset="0"/>
                <a:cs typeface="Arial" panose="020B0604020202020204" pitchFamily="34" charset="0"/>
              </a:rPr>
              <a:t>Durban Container Terminal Pier 2</a:t>
            </a:r>
            <a:endParaRPr lang="en-US" sz="1300">
              <a:solidFill>
                <a:schemeClr val="bg1"/>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1300">
                <a:solidFill>
                  <a:schemeClr val="bg1"/>
                </a:solidFill>
                <a:latin typeface="Arial" panose="020B0604020202020204" pitchFamily="34" charset="0"/>
                <a:cs typeface="Arial" panose="020B0604020202020204" pitchFamily="34" charset="0"/>
              </a:rPr>
              <a:t>Seven of the 11 private train operating companies allocated slots on the freight network will start operations in the first quarter of 2027</a:t>
            </a:r>
          </a:p>
          <a:p>
            <a:pPr marL="742950" lvl="1" indent="-285750">
              <a:buFont typeface="Arial" panose="020B0604020202020204" pitchFamily="34" charset="0"/>
              <a:buChar char="•"/>
            </a:pPr>
            <a:endParaRPr lang="en-US" sz="1300">
              <a:solidFill>
                <a:schemeClr val="bg1"/>
              </a:solidFill>
              <a:latin typeface="Arial" panose="020B0604020202020204" pitchFamily="34" charset="0"/>
              <a:cs typeface="Arial" panose="020B0604020202020204" pitchFamily="34" charset="0"/>
            </a:endParaRPr>
          </a:p>
          <a:p>
            <a:r>
              <a:rPr lang="en-US" sz="1300" b="1">
                <a:solidFill>
                  <a:schemeClr val="bg1"/>
                </a:solidFill>
                <a:latin typeface="Arial" panose="020B0604020202020204" pitchFamily="34" charset="0"/>
                <a:cs typeface="Arial" panose="020B0604020202020204" pitchFamily="34" charset="0"/>
              </a:rPr>
              <a:t>Funding and Investment</a:t>
            </a:r>
          </a:p>
          <a:p>
            <a:pPr marL="171450" indent="-171450">
              <a:buFont typeface="Arial" panose="020B0604020202020204" pitchFamily="34" charset="0"/>
              <a:buChar char="•"/>
            </a:pPr>
            <a:r>
              <a:rPr lang="en-US" sz="1300">
                <a:solidFill>
                  <a:schemeClr val="bg1"/>
                </a:solidFill>
                <a:latin typeface="Arial" panose="020B0604020202020204" pitchFamily="34" charset="0"/>
                <a:cs typeface="Arial" panose="020B0604020202020204" pitchFamily="34" charset="0"/>
              </a:rPr>
              <a:t>Government extended additional guarantees of R145.8 billion in 2025/26 to enable Transnet to redeem maturing loans and support capital investment</a:t>
            </a:r>
          </a:p>
          <a:p>
            <a:pPr marL="171450" indent="-171450">
              <a:buFont typeface="Arial" panose="020B0604020202020204" pitchFamily="34" charset="0"/>
              <a:buChar char="•"/>
            </a:pPr>
            <a:r>
              <a:rPr lang="en-US" sz="1300">
                <a:solidFill>
                  <a:schemeClr val="bg1"/>
                </a:solidFill>
                <a:latin typeface="Arial" panose="020B0604020202020204" pitchFamily="34" charset="0"/>
                <a:cs typeface="Arial" panose="020B0604020202020204" pitchFamily="34" charset="0"/>
              </a:rPr>
              <a:t>Other approved government funding for expansion include</a:t>
            </a:r>
          </a:p>
          <a:p>
            <a:pPr marL="628650" lvl="1" indent="-171450">
              <a:buFont typeface="Arial" panose="020B0604020202020204" pitchFamily="34" charset="0"/>
              <a:buChar char="•"/>
            </a:pPr>
            <a:r>
              <a:rPr lang="en-US" sz="1300" u="sng">
                <a:solidFill>
                  <a:schemeClr val="bg1"/>
                </a:solidFill>
                <a:latin typeface="Arial" panose="020B0604020202020204" pitchFamily="34" charset="0"/>
                <a:cs typeface="Arial" panose="020B0604020202020204" pitchFamily="34" charset="0"/>
              </a:rPr>
              <a:t>North corridor </a:t>
            </a:r>
            <a:r>
              <a:rPr lang="en-US" sz="1300">
                <a:solidFill>
                  <a:schemeClr val="bg1"/>
                </a:solidFill>
                <a:latin typeface="Arial" panose="020B0604020202020204" pitchFamily="34" charset="0"/>
                <a:cs typeface="Arial" panose="020B0604020202020204" pitchFamily="34" charset="0"/>
              </a:rPr>
              <a:t>funding of R6.7Bn</a:t>
            </a:r>
          </a:p>
          <a:p>
            <a:pPr marL="628650" lvl="1" indent="-171450">
              <a:buFont typeface="Arial" panose="020B0604020202020204" pitchFamily="34" charset="0"/>
              <a:buChar char="•"/>
            </a:pPr>
            <a:r>
              <a:rPr lang="en-US" sz="1300" u="sng">
                <a:solidFill>
                  <a:schemeClr val="bg1"/>
                </a:solidFill>
                <a:latin typeface="Arial" panose="020B0604020202020204" pitchFamily="34" charset="0"/>
                <a:cs typeface="Arial" panose="020B0604020202020204" pitchFamily="34" charset="0"/>
              </a:rPr>
              <a:t>Iron ore corridor </a:t>
            </a:r>
            <a:r>
              <a:rPr lang="en-US" sz="1300">
                <a:solidFill>
                  <a:schemeClr val="bg1"/>
                </a:solidFill>
                <a:latin typeface="Arial" panose="020B0604020202020204" pitchFamily="34" charset="0"/>
                <a:cs typeface="Arial" panose="020B0604020202020204" pitchFamily="34" charset="0"/>
              </a:rPr>
              <a:t>funding of R3.4Bn</a:t>
            </a:r>
          </a:p>
          <a:p>
            <a:pPr marL="628650" lvl="1" indent="-171450">
              <a:buFont typeface="Arial" panose="020B0604020202020204" pitchFamily="34" charset="0"/>
              <a:buChar char="•"/>
            </a:pPr>
            <a:r>
              <a:rPr lang="en-US" sz="1300" u="sng">
                <a:solidFill>
                  <a:schemeClr val="bg1"/>
                </a:solidFill>
                <a:latin typeface="Arial" panose="020B0604020202020204" pitchFamily="34" charset="0"/>
                <a:cs typeface="Arial" panose="020B0604020202020204" pitchFamily="34" charset="0"/>
              </a:rPr>
              <a:t>Durban Container terminal </a:t>
            </a:r>
            <a:r>
              <a:rPr lang="en-US" sz="1300">
                <a:solidFill>
                  <a:schemeClr val="bg1"/>
                </a:solidFill>
                <a:latin typeface="Arial" panose="020B0604020202020204" pitchFamily="34" charset="0"/>
                <a:cs typeface="Arial" panose="020B0604020202020204" pitchFamily="34" charset="0"/>
              </a:rPr>
              <a:t>funding of R4.59Bn</a:t>
            </a:r>
          </a:p>
          <a:p>
            <a:pPr lvl="1"/>
            <a:endParaRPr lang="en-US" sz="1300">
              <a:solidFill>
                <a:schemeClr val="bg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300">
                <a:solidFill>
                  <a:schemeClr val="bg1"/>
                </a:solidFill>
                <a:latin typeface="Arial" panose="020B0604020202020204" pitchFamily="34" charset="0"/>
                <a:cs typeface="Arial" panose="020B0604020202020204" pitchFamily="34" charset="0"/>
              </a:rPr>
              <a:t>Over the next three years, Transnet plans to invest R76.6 billion to improve the efficiency and reliability of the logistics value chain. This investment will support greater private-sector participation across the iron ore and manganese, coal and chrome, and container and automotive intermodal corridors</a:t>
            </a:r>
          </a:p>
          <a:p>
            <a:pPr marL="171450" indent="-171450">
              <a:buFont typeface="Arial" panose="020B0604020202020204" pitchFamily="34" charset="0"/>
              <a:buChar char="•"/>
            </a:pPr>
            <a:endParaRPr lang="en-US" sz="1300">
              <a:solidFill>
                <a:schemeClr val="bg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D228D3F-291E-CCAE-F1C9-2589DCE05A69}"/>
              </a:ext>
            </a:extLst>
          </p:cNvPr>
          <p:cNvSpPr>
            <a:spLocks noGrp="1"/>
          </p:cNvSpPr>
          <p:nvPr>
            <p:ph type="sldNum" sz="quarter" idx="12"/>
          </p:nvPr>
        </p:nvSpPr>
        <p:spPr/>
        <p:txBody>
          <a:bodyPr/>
          <a:lstStyle/>
          <a:p>
            <a:fld id="{BCCE8747-AD4C-4D09-92DB-775D344EFD6C}" type="slidenum">
              <a:rPr lang="en-ZA" smtClean="0">
                <a:latin typeface="Arial" panose="020B0604020202020204" pitchFamily="34" charset="0"/>
                <a:cs typeface="Arial" panose="020B0604020202020204" pitchFamily="34" charset="0"/>
              </a:rPr>
              <a:t>23</a:t>
            </a:fld>
            <a:endParaRPr lang="en-ZA">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60882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13477-1D53-FACC-5463-FA2D8969BF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D6A9A0-9C60-DFE6-CD81-0FA21BC076EF}"/>
              </a:ext>
            </a:extLst>
          </p:cNvPr>
          <p:cNvSpPr>
            <a:spLocks noGrp="1"/>
          </p:cNvSpPr>
          <p:nvPr>
            <p:ph type="title"/>
          </p:nvPr>
        </p:nvSpPr>
        <p:spPr>
          <a:xfrm>
            <a:off x="578434" y="2766218"/>
            <a:ext cx="10515600" cy="1325563"/>
          </a:xfrm>
        </p:spPr>
        <p:txBody>
          <a:bodyPr>
            <a:normAutofit fontScale="90000"/>
          </a:bodyPr>
          <a:lstStyle/>
          <a:p>
            <a:r>
              <a:rPr lang="en-ZA" sz="12000"/>
              <a:t>04</a:t>
            </a:r>
            <a:br>
              <a:rPr lang="en-ZA"/>
            </a:br>
            <a:r>
              <a:rPr lang="en-ZA" sz="4700"/>
              <a:t>National Budget </a:t>
            </a:r>
          </a:p>
        </p:txBody>
      </p:sp>
      <p:sp>
        <p:nvSpPr>
          <p:cNvPr id="6" name="Slide Number Placeholder 5">
            <a:extLst>
              <a:ext uri="{FF2B5EF4-FFF2-40B4-BE49-F238E27FC236}">
                <a16:creationId xmlns:a16="http://schemas.microsoft.com/office/drawing/2014/main" id="{AE4B84F3-21E6-6BF3-7C75-7F44B8A9F4FA}"/>
              </a:ext>
            </a:extLst>
          </p:cNvPr>
          <p:cNvSpPr>
            <a:spLocks noGrp="1"/>
          </p:cNvSpPr>
          <p:nvPr>
            <p:ph type="sldNum" sz="quarter" idx="12"/>
          </p:nvPr>
        </p:nvSpPr>
        <p:spPr/>
        <p:txBody>
          <a:bodyPr/>
          <a:lstStyle/>
          <a:p>
            <a:fld id="{BCCE8747-AD4C-4D09-92DB-775D344EFD6C}" type="slidenum">
              <a:rPr lang="en-ZA" smtClean="0"/>
              <a:t>24</a:t>
            </a:fld>
            <a:endParaRPr lang="en-ZA"/>
          </a:p>
        </p:txBody>
      </p:sp>
    </p:spTree>
    <p:extLst>
      <p:ext uri="{BB962C8B-B14F-4D97-AF65-F5344CB8AC3E}">
        <p14:creationId xmlns:p14="http://schemas.microsoft.com/office/powerpoint/2010/main" val="1516625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CD1DE-A0F1-25CF-7DC2-7D6DE97DBD5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A532C7A-0426-CE58-E820-FB1BF30D3EAA}"/>
              </a:ext>
            </a:extLst>
          </p:cNvPr>
          <p:cNvSpPr>
            <a:spLocks noGrp="1"/>
          </p:cNvSpPr>
          <p:nvPr>
            <p:ph type="title"/>
          </p:nvPr>
        </p:nvSpPr>
        <p:spPr/>
        <p:txBody>
          <a:bodyPr/>
          <a:lstStyle/>
          <a:p>
            <a:r>
              <a:rPr lang="en-US"/>
              <a:t>2026 National Budget</a:t>
            </a:r>
          </a:p>
        </p:txBody>
      </p:sp>
      <p:sp>
        <p:nvSpPr>
          <p:cNvPr id="7" name="TextBox 6">
            <a:extLst>
              <a:ext uri="{FF2B5EF4-FFF2-40B4-BE49-F238E27FC236}">
                <a16:creationId xmlns:a16="http://schemas.microsoft.com/office/drawing/2014/main" id="{6D5AC4CC-56F9-F4F1-7B88-84235FD4BA58}"/>
              </a:ext>
            </a:extLst>
          </p:cNvPr>
          <p:cNvSpPr txBox="1"/>
          <p:nvPr/>
        </p:nvSpPr>
        <p:spPr bwMode="gray">
          <a:xfrm>
            <a:off x="622501" y="1537102"/>
            <a:ext cx="3465081" cy="219393"/>
          </a:xfrm>
          <a:prstGeom prst="rect">
            <a:avLst/>
          </a:prstGeom>
          <a:noFill/>
        </p:spPr>
        <p:txBody>
          <a:bodyPr wrap="square" lIns="0" tIns="0" rIns="0" bIns="0" rtlCol="0">
            <a:noAutofit/>
          </a:bodyPr>
          <a:lstStyle/>
          <a:p>
            <a:pPr algn="l">
              <a:spcBef>
                <a:spcPts val="0"/>
              </a:spcBef>
            </a:pPr>
            <a:r>
              <a:rPr lang="en-US" sz="1050" b="1">
                <a:solidFill>
                  <a:schemeClr val="bg1"/>
                </a:solidFill>
                <a:latin typeface="Arial" panose="020B0604020202020204" pitchFamily="34" charset="0"/>
                <a:cs typeface="Arial" panose="020B0604020202020204" pitchFamily="34" charset="0"/>
              </a:rPr>
              <a:t>Primary and consolidated budget deficit</a:t>
            </a:r>
          </a:p>
        </p:txBody>
      </p:sp>
      <p:sp>
        <p:nvSpPr>
          <p:cNvPr id="8" name="TextBox 7">
            <a:extLst>
              <a:ext uri="{FF2B5EF4-FFF2-40B4-BE49-F238E27FC236}">
                <a16:creationId xmlns:a16="http://schemas.microsoft.com/office/drawing/2014/main" id="{F55AB5EE-9419-F8DD-5123-FAAA3F7943DA}"/>
              </a:ext>
            </a:extLst>
          </p:cNvPr>
          <p:cNvSpPr txBox="1"/>
          <p:nvPr/>
        </p:nvSpPr>
        <p:spPr bwMode="gray">
          <a:xfrm>
            <a:off x="6436683" y="1557667"/>
            <a:ext cx="4315691" cy="219393"/>
          </a:xfrm>
          <a:prstGeom prst="rect">
            <a:avLst/>
          </a:prstGeom>
          <a:noFill/>
        </p:spPr>
        <p:txBody>
          <a:bodyPr wrap="square" lIns="0" tIns="0" rIns="0" bIns="0" rtlCol="0">
            <a:noAutofit/>
          </a:bodyPr>
          <a:lstStyle/>
          <a:p>
            <a:pPr algn="l">
              <a:spcBef>
                <a:spcPts val="0"/>
              </a:spcBef>
            </a:pPr>
            <a:r>
              <a:rPr lang="en-US" sz="1050" b="1">
                <a:solidFill>
                  <a:schemeClr val="bg1"/>
                </a:solidFill>
                <a:latin typeface="Arial" panose="020B0604020202020204" pitchFamily="34" charset="0"/>
                <a:cs typeface="Arial" panose="020B0604020202020204" pitchFamily="34" charset="0"/>
              </a:rPr>
              <a:t>Government debt-to-GDP</a:t>
            </a:r>
          </a:p>
        </p:txBody>
      </p:sp>
      <p:sp>
        <p:nvSpPr>
          <p:cNvPr id="5" name="TextBox 6">
            <a:extLst>
              <a:ext uri="{FF2B5EF4-FFF2-40B4-BE49-F238E27FC236}">
                <a16:creationId xmlns:a16="http://schemas.microsoft.com/office/drawing/2014/main" id="{A5A838A6-DDF5-CCE9-EC82-AB51AEFDCC16}"/>
              </a:ext>
            </a:extLst>
          </p:cNvPr>
          <p:cNvSpPr txBox="1"/>
          <p:nvPr/>
        </p:nvSpPr>
        <p:spPr bwMode="gray">
          <a:xfrm>
            <a:off x="387013" y="6233150"/>
            <a:ext cx="5610889" cy="21448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fr-FR" sz="800" b="0" i="1"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Source: </a:t>
            </a:r>
            <a:r>
              <a:rPr kumimoji="0" lang="fr-FR" sz="800" b="0" i="1" u="none" strike="noStrike" kern="1200" cap="none" spc="0" normalizeH="0" baseline="0" noProof="0" err="1">
                <a:ln>
                  <a:noFill/>
                </a:ln>
                <a:solidFill>
                  <a:schemeClr val="bg1"/>
                </a:solidFill>
                <a:effectLst/>
                <a:uLnTx/>
                <a:uFillTx/>
                <a:latin typeface="Arial" panose="020B0604020202020204" pitchFamily="34" charset="0"/>
                <a:cs typeface="Arial" panose="020B0604020202020204" pitchFamily="34" charset="0"/>
              </a:rPr>
              <a:t>Absa</a:t>
            </a:r>
            <a:r>
              <a:rPr kumimoji="0" lang="fr-FR" sz="800" b="0" i="1"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 Investments</a:t>
            </a:r>
            <a:r>
              <a:rPr lang="fr-FR" sz="800" i="1">
                <a:solidFill>
                  <a:schemeClr val="bg1"/>
                </a:solidFill>
                <a:latin typeface="Arial" panose="020B0604020202020204" pitchFamily="34" charset="0"/>
                <a:cs typeface="Arial" panose="020B0604020202020204" pitchFamily="34" charset="0"/>
              </a:rPr>
              <a:t>, National </a:t>
            </a:r>
            <a:r>
              <a:rPr lang="fr-FR" sz="800" i="1" err="1">
                <a:solidFill>
                  <a:schemeClr val="bg1"/>
                </a:solidFill>
                <a:latin typeface="Arial" panose="020B0604020202020204" pitchFamily="34" charset="0"/>
                <a:cs typeface="Arial" panose="020B0604020202020204" pitchFamily="34" charset="0"/>
              </a:rPr>
              <a:t>Treasury</a:t>
            </a:r>
            <a:r>
              <a:rPr lang="fr-FR" sz="800" i="1">
                <a:solidFill>
                  <a:schemeClr val="bg1"/>
                </a:solidFill>
                <a:latin typeface="Arial" panose="020B0604020202020204" pitchFamily="34" charset="0"/>
                <a:cs typeface="Arial" panose="020B0604020202020204" pitchFamily="34" charset="0"/>
              </a:rPr>
              <a:t>, 25 </a:t>
            </a:r>
            <a:r>
              <a:rPr lang="fr-FR" sz="800" i="1" err="1">
                <a:solidFill>
                  <a:schemeClr val="bg1"/>
                </a:solidFill>
                <a:latin typeface="Arial" panose="020B0604020202020204" pitchFamily="34" charset="0"/>
                <a:cs typeface="Arial" panose="020B0604020202020204" pitchFamily="34" charset="0"/>
              </a:rPr>
              <a:t>February</a:t>
            </a:r>
            <a:r>
              <a:rPr lang="fr-FR" sz="800" i="1">
                <a:solidFill>
                  <a:schemeClr val="bg1"/>
                </a:solidFill>
                <a:latin typeface="Arial" panose="020B0604020202020204" pitchFamily="34" charset="0"/>
                <a:cs typeface="Arial" panose="020B0604020202020204" pitchFamily="34" charset="0"/>
              </a:rPr>
              <a:t> 2026</a:t>
            </a:r>
            <a:endParaRPr kumimoji="0" lang="en-US" sz="800" b="0" i="1"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graphicFrame>
        <p:nvGraphicFramePr>
          <p:cNvPr id="2" name="Chart 1">
            <a:extLst>
              <a:ext uri="{FF2B5EF4-FFF2-40B4-BE49-F238E27FC236}">
                <a16:creationId xmlns:a16="http://schemas.microsoft.com/office/drawing/2014/main" id="{92C745B4-3ACB-4ABA-5377-87BC1ECCA72E}"/>
              </a:ext>
            </a:extLst>
          </p:cNvPr>
          <p:cNvGraphicFramePr/>
          <p:nvPr>
            <p:extLst>
              <p:ext uri="{D42A27DB-BD31-4B8C-83A1-F6EECF244321}">
                <p14:modId xmlns:p14="http://schemas.microsoft.com/office/powerpoint/2010/main" val="761313912"/>
              </p:ext>
            </p:extLst>
          </p:nvPr>
        </p:nvGraphicFramePr>
        <p:xfrm>
          <a:off x="464207" y="1772326"/>
          <a:ext cx="5456503" cy="431276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8FD63F0E-515D-B4CF-3CF4-D1BE43DE6000}"/>
              </a:ext>
            </a:extLst>
          </p:cNvPr>
          <p:cNvGraphicFramePr/>
          <p:nvPr>
            <p:extLst>
              <p:ext uri="{D42A27DB-BD31-4B8C-83A1-F6EECF244321}">
                <p14:modId xmlns:p14="http://schemas.microsoft.com/office/powerpoint/2010/main" val="2285731184"/>
              </p:ext>
            </p:extLst>
          </p:nvPr>
        </p:nvGraphicFramePr>
        <p:xfrm>
          <a:off x="6185252" y="1913416"/>
          <a:ext cx="5610889" cy="4215624"/>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6BA93196-317A-A84F-BE36-86E56552AE7B}"/>
              </a:ext>
            </a:extLst>
          </p:cNvPr>
          <p:cNvSpPr>
            <a:spLocks noGrp="1"/>
          </p:cNvSpPr>
          <p:nvPr>
            <p:ph type="sldNum" sz="quarter" idx="12"/>
          </p:nvPr>
        </p:nvSpPr>
        <p:spPr/>
        <p:txBody>
          <a:bodyPr/>
          <a:lstStyle/>
          <a:p>
            <a:fld id="{BCCE8747-AD4C-4D09-92DB-775D344EFD6C}" type="slidenum">
              <a:rPr lang="en-ZA" smtClean="0">
                <a:latin typeface="Arial" panose="020B0604020202020204" pitchFamily="34" charset="0"/>
                <a:cs typeface="Arial" panose="020B0604020202020204" pitchFamily="34" charset="0"/>
              </a:rPr>
              <a:t>25</a:t>
            </a:fld>
            <a:endParaRPr lang="en-ZA">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31988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59D3-94D0-773E-78B7-5466545AA68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64CFE9F-224D-EC1E-B4CB-7FA373C9F1E6}"/>
              </a:ext>
            </a:extLst>
          </p:cNvPr>
          <p:cNvSpPr>
            <a:spLocks noGrp="1"/>
          </p:cNvSpPr>
          <p:nvPr>
            <p:ph type="title"/>
          </p:nvPr>
        </p:nvSpPr>
        <p:spPr/>
        <p:txBody>
          <a:bodyPr/>
          <a:lstStyle/>
          <a:p>
            <a:r>
              <a:rPr lang="en-US"/>
              <a:t>2026 National Budget</a:t>
            </a:r>
          </a:p>
        </p:txBody>
      </p:sp>
      <p:sp>
        <p:nvSpPr>
          <p:cNvPr id="7" name="TextBox 6">
            <a:extLst>
              <a:ext uri="{FF2B5EF4-FFF2-40B4-BE49-F238E27FC236}">
                <a16:creationId xmlns:a16="http://schemas.microsoft.com/office/drawing/2014/main" id="{4C13B3C9-7EF5-F79F-3977-6479F1B31B75}"/>
              </a:ext>
            </a:extLst>
          </p:cNvPr>
          <p:cNvSpPr txBox="1"/>
          <p:nvPr/>
        </p:nvSpPr>
        <p:spPr bwMode="gray">
          <a:xfrm>
            <a:off x="501316" y="1573105"/>
            <a:ext cx="4790169" cy="219393"/>
          </a:xfrm>
          <a:prstGeom prst="rect">
            <a:avLst/>
          </a:prstGeom>
          <a:noFill/>
        </p:spPr>
        <p:txBody>
          <a:bodyPr wrap="square" lIns="0" tIns="0" rIns="0" bIns="0" rtlCol="0">
            <a:noAutofit/>
          </a:bodyPr>
          <a:lstStyle/>
          <a:p>
            <a:pPr algn="l">
              <a:spcBef>
                <a:spcPts val="0"/>
              </a:spcBef>
            </a:pPr>
            <a:r>
              <a:rPr lang="en-US" sz="1050" b="1">
                <a:solidFill>
                  <a:schemeClr val="bg1"/>
                </a:solidFill>
                <a:latin typeface="Arial" panose="020B0604020202020204" pitchFamily="34" charset="0"/>
                <a:cs typeface="Arial" panose="020B0604020202020204" pitchFamily="34" charset="0"/>
              </a:rPr>
              <a:t>Composition of R1 trillion infrastructure spend over the next 3 years </a:t>
            </a:r>
          </a:p>
        </p:txBody>
      </p:sp>
      <p:sp>
        <p:nvSpPr>
          <p:cNvPr id="5" name="TextBox 6">
            <a:extLst>
              <a:ext uri="{FF2B5EF4-FFF2-40B4-BE49-F238E27FC236}">
                <a16:creationId xmlns:a16="http://schemas.microsoft.com/office/drawing/2014/main" id="{061458FB-D497-6D42-2E05-175E55471ED4}"/>
              </a:ext>
            </a:extLst>
          </p:cNvPr>
          <p:cNvSpPr txBox="1"/>
          <p:nvPr/>
        </p:nvSpPr>
        <p:spPr bwMode="gray">
          <a:xfrm>
            <a:off x="358774" y="6233150"/>
            <a:ext cx="5610889" cy="21448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fr-FR" sz="800" b="0" i="1" u="none" strike="noStrike" kern="1200" cap="none" spc="0" normalizeH="0" baseline="0" noProof="0">
                <a:ln>
                  <a:noFill/>
                </a:ln>
                <a:solidFill>
                  <a:schemeClr val="bg1"/>
                </a:solidFill>
                <a:effectLst/>
                <a:uLnTx/>
                <a:uFillTx/>
                <a:latin typeface="Arial" panose="020B0604020202020204" pitchFamily="34" charset="0"/>
                <a:ea typeface="+mn-ea"/>
                <a:cs typeface="Calibri" panose="020F0502020204030204" pitchFamily="34" charset="0"/>
              </a:rPr>
              <a:t>Source: </a:t>
            </a:r>
            <a:r>
              <a:rPr kumimoji="0" lang="fr-FR" sz="800" b="0" i="1" u="none" strike="noStrike" kern="1200" cap="none" spc="0" normalizeH="0" baseline="0" noProof="0" err="1">
                <a:ln>
                  <a:noFill/>
                </a:ln>
                <a:solidFill>
                  <a:schemeClr val="bg1"/>
                </a:solidFill>
                <a:effectLst/>
                <a:uLnTx/>
                <a:uFillTx/>
                <a:latin typeface="Arial" panose="020B0604020202020204" pitchFamily="34" charset="0"/>
                <a:ea typeface="+mn-ea"/>
                <a:cs typeface="Calibri" panose="020F0502020204030204" pitchFamily="34" charset="0"/>
              </a:rPr>
              <a:t>Absa</a:t>
            </a:r>
            <a:r>
              <a:rPr kumimoji="0" lang="fr-FR" sz="800" b="0" i="1" u="none" strike="noStrike" kern="1200" cap="none" spc="0" normalizeH="0" baseline="0" noProof="0">
                <a:ln>
                  <a:noFill/>
                </a:ln>
                <a:solidFill>
                  <a:schemeClr val="bg1"/>
                </a:solidFill>
                <a:effectLst/>
                <a:uLnTx/>
                <a:uFillTx/>
                <a:latin typeface="Arial" panose="020B0604020202020204" pitchFamily="34" charset="0"/>
                <a:ea typeface="+mn-ea"/>
                <a:cs typeface="Calibri" panose="020F0502020204030204" pitchFamily="34" charset="0"/>
              </a:rPr>
              <a:t> Investments</a:t>
            </a:r>
            <a:r>
              <a:rPr lang="fr-FR" sz="800" i="1">
                <a:solidFill>
                  <a:schemeClr val="bg1"/>
                </a:solidFill>
                <a:latin typeface="Arial" panose="020B0604020202020204" pitchFamily="34" charset="0"/>
                <a:cs typeface="Calibri" panose="020F0502020204030204" pitchFamily="34" charset="0"/>
              </a:rPr>
              <a:t>, National </a:t>
            </a:r>
            <a:r>
              <a:rPr lang="fr-FR" sz="800" i="1" err="1">
                <a:solidFill>
                  <a:schemeClr val="bg1"/>
                </a:solidFill>
                <a:latin typeface="Arial" panose="020B0604020202020204" pitchFamily="34" charset="0"/>
                <a:cs typeface="Calibri" panose="020F0502020204030204" pitchFamily="34" charset="0"/>
              </a:rPr>
              <a:t>Treasury</a:t>
            </a:r>
            <a:r>
              <a:rPr lang="fr-FR" sz="800" i="1">
                <a:solidFill>
                  <a:schemeClr val="bg1"/>
                </a:solidFill>
                <a:latin typeface="Arial" panose="020B0604020202020204" pitchFamily="34" charset="0"/>
                <a:cs typeface="Calibri" panose="020F0502020204030204" pitchFamily="34" charset="0"/>
              </a:rPr>
              <a:t>, 25 </a:t>
            </a:r>
            <a:r>
              <a:rPr lang="fr-FR" sz="800" i="1" err="1">
                <a:solidFill>
                  <a:schemeClr val="bg1"/>
                </a:solidFill>
                <a:latin typeface="Arial" panose="020B0604020202020204" pitchFamily="34" charset="0"/>
                <a:cs typeface="Calibri" panose="020F0502020204030204" pitchFamily="34" charset="0"/>
              </a:rPr>
              <a:t>February</a:t>
            </a:r>
            <a:r>
              <a:rPr lang="fr-FR" sz="800" i="1">
                <a:solidFill>
                  <a:schemeClr val="bg1"/>
                </a:solidFill>
                <a:latin typeface="Arial" panose="020B0604020202020204" pitchFamily="34" charset="0"/>
                <a:cs typeface="Calibri" panose="020F0502020204030204" pitchFamily="34" charset="0"/>
              </a:rPr>
              <a:t> 2026</a:t>
            </a:r>
            <a:endParaRPr kumimoji="0" lang="en-US" sz="800" b="0" i="1" u="none" strike="noStrike" kern="1200" cap="none" spc="0" normalizeH="0" baseline="0" noProof="0">
              <a:ln>
                <a:noFill/>
              </a:ln>
              <a:solidFill>
                <a:schemeClr val="bg1"/>
              </a:solidFill>
              <a:effectLst/>
              <a:uLnTx/>
              <a:uFillTx/>
              <a:latin typeface="Arial" panose="020B060402020202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id="{1FEDC0EF-6D9B-EAB7-79DC-36AA584B0A77}"/>
              </a:ext>
            </a:extLst>
          </p:cNvPr>
          <p:cNvSpPr txBox="1"/>
          <p:nvPr/>
        </p:nvSpPr>
        <p:spPr bwMode="gray">
          <a:xfrm>
            <a:off x="6226747" y="1573105"/>
            <a:ext cx="4790169" cy="219393"/>
          </a:xfrm>
          <a:prstGeom prst="rect">
            <a:avLst/>
          </a:prstGeom>
          <a:noFill/>
        </p:spPr>
        <p:txBody>
          <a:bodyPr wrap="square" lIns="0" tIns="0" rIns="0" bIns="0" rtlCol="0">
            <a:noAutofit/>
          </a:bodyPr>
          <a:lstStyle/>
          <a:p>
            <a:pPr algn="l">
              <a:spcBef>
                <a:spcPts val="0"/>
              </a:spcBef>
            </a:pPr>
            <a:r>
              <a:rPr lang="en-US" sz="1050" b="1">
                <a:solidFill>
                  <a:schemeClr val="bg1"/>
                </a:solidFill>
                <a:latin typeface="Arial" panose="020B0604020202020204" pitchFamily="34" charset="0"/>
                <a:cs typeface="Arial" panose="020B0604020202020204" pitchFamily="34" charset="0"/>
              </a:rPr>
              <a:t>Changes in National Treasury GDP growth projections</a:t>
            </a:r>
          </a:p>
        </p:txBody>
      </p:sp>
      <p:graphicFrame>
        <p:nvGraphicFramePr>
          <p:cNvPr id="4" name="Chart 3">
            <a:extLst>
              <a:ext uri="{FF2B5EF4-FFF2-40B4-BE49-F238E27FC236}">
                <a16:creationId xmlns:a16="http://schemas.microsoft.com/office/drawing/2014/main" id="{543122EB-BEA8-AA6F-C704-664B4D1F56D1}"/>
              </a:ext>
            </a:extLst>
          </p:cNvPr>
          <p:cNvGraphicFramePr>
            <a:graphicFrameLocks/>
          </p:cNvGraphicFramePr>
          <p:nvPr>
            <p:extLst>
              <p:ext uri="{D42A27DB-BD31-4B8C-83A1-F6EECF244321}">
                <p14:modId xmlns:p14="http://schemas.microsoft.com/office/powerpoint/2010/main" val="71309427"/>
              </p:ext>
            </p:extLst>
          </p:nvPr>
        </p:nvGraphicFramePr>
        <p:xfrm>
          <a:off x="358774" y="1945776"/>
          <a:ext cx="5381626" cy="41340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E902C41C-B0C5-B254-6E1E-7500C3F56D1E}"/>
              </a:ext>
            </a:extLst>
          </p:cNvPr>
          <p:cNvGraphicFramePr>
            <a:graphicFrameLocks/>
          </p:cNvGraphicFramePr>
          <p:nvPr>
            <p:extLst>
              <p:ext uri="{D42A27DB-BD31-4B8C-83A1-F6EECF244321}">
                <p14:modId xmlns:p14="http://schemas.microsoft.com/office/powerpoint/2010/main" val="3096253440"/>
              </p:ext>
            </p:extLst>
          </p:nvPr>
        </p:nvGraphicFramePr>
        <p:xfrm>
          <a:off x="6096000" y="2066750"/>
          <a:ext cx="5610889" cy="4134096"/>
        </p:xfrm>
        <a:graphic>
          <a:graphicData uri="http://schemas.openxmlformats.org/drawingml/2006/chart">
            <c:chart xmlns:c="http://schemas.openxmlformats.org/drawingml/2006/chart" xmlns:r="http://schemas.openxmlformats.org/officeDocument/2006/relationships" r:id="rId3"/>
          </a:graphicData>
        </a:graphic>
      </p:graphicFrame>
      <p:sp>
        <p:nvSpPr>
          <p:cNvPr id="11" name="Slide Number Placeholder 10">
            <a:extLst>
              <a:ext uri="{FF2B5EF4-FFF2-40B4-BE49-F238E27FC236}">
                <a16:creationId xmlns:a16="http://schemas.microsoft.com/office/drawing/2014/main" id="{ABE17E8A-7A00-9DEF-19C0-C72E2628E059}"/>
              </a:ext>
            </a:extLst>
          </p:cNvPr>
          <p:cNvSpPr>
            <a:spLocks noGrp="1"/>
          </p:cNvSpPr>
          <p:nvPr>
            <p:ph type="sldNum" sz="quarter" idx="12"/>
          </p:nvPr>
        </p:nvSpPr>
        <p:spPr/>
        <p:txBody>
          <a:bodyPr/>
          <a:lstStyle/>
          <a:p>
            <a:fld id="{BCCE8747-AD4C-4D09-92DB-775D344EFD6C}" type="slidenum">
              <a:rPr lang="en-ZA" smtClean="0"/>
              <a:t>26</a:t>
            </a:fld>
            <a:endParaRPr lang="en-ZA"/>
          </a:p>
        </p:txBody>
      </p:sp>
    </p:spTree>
    <p:extLst>
      <p:ext uri="{BB962C8B-B14F-4D97-AF65-F5344CB8AC3E}">
        <p14:creationId xmlns:p14="http://schemas.microsoft.com/office/powerpoint/2010/main" val="41991320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9067F-8ED1-13D1-BAA2-6F58F3065D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1F8055-FCD0-AB6F-80C1-41B7055FF3A6}"/>
              </a:ext>
            </a:extLst>
          </p:cNvPr>
          <p:cNvSpPr>
            <a:spLocks noGrp="1"/>
          </p:cNvSpPr>
          <p:nvPr>
            <p:ph type="title"/>
          </p:nvPr>
        </p:nvSpPr>
        <p:spPr>
          <a:xfrm>
            <a:off x="617862" y="2766218"/>
            <a:ext cx="10515600" cy="1325563"/>
          </a:xfrm>
        </p:spPr>
        <p:txBody>
          <a:bodyPr>
            <a:normAutofit fontScale="90000"/>
          </a:bodyPr>
          <a:lstStyle/>
          <a:p>
            <a:r>
              <a:rPr lang="en-ZA" sz="12000"/>
              <a:t>05</a:t>
            </a:r>
            <a:br>
              <a:rPr lang="en-ZA"/>
            </a:br>
            <a:r>
              <a:rPr lang="en-ZA" sz="4700" err="1"/>
              <a:t>Houseview</a:t>
            </a:r>
            <a:endParaRPr lang="en-ZA" sz="4700"/>
          </a:p>
        </p:txBody>
      </p:sp>
      <p:sp>
        <p:nvSpPr>
          <p:cNvPr id="3" name="Slide Number Placeholder 2">
            <a:extLst>
              <a:ext uri="{FF2B5EF4-FFF2-40B4-BE49-F238E27FC236}">
                <a16:creationId xmlns:a16="http://schemas.microsoft.com/office/drawing/2014/main" id="{68758F39-BE3A-9412-6734-2DDAF8EC330B}"/>
              </a:ext>
            </a:extLst>
          </p:cNvPr>
          <p:cNvSpPr>
            <a:spLocks noGrp="1"/>
          </p:cNvSpPr>
          <p:nvPr>
            <p:ph type="sldNum" sz="quarter" idx="12"/>
          </p:nvPr>
        </p:nvSpPr>
        <p:spPr/>
        <p:txBody>
          <a:bodyPr/>
          <a:lstStyle/>
          <a:p>
            <a:fld id="{BCCE8747-AD4C-4D09-92DB-775D344EFD6C}" type="slidenum">
              <a:rPr lang="en-ZA" smtClean="0"/>
              <a:t>27</a:t>
            </a:fld>
            <a:endParaRPr lang="en-ZA"/>
          </a:p>
        </p:txBody>
      </p:sp>
    </p:spTree>
    <p:extLst>
      <p:ext uri="{BB962C8B-B14F-4D97-AF65-F5344CB8AC3E}">
        <p14:creationId xmlns:p14="http://schemas.microsoft.com/office/powerpoint/2010/main" val="36114715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B480E-C913-E063-3A65-03EBBF3E69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35626D-23A0-F1DE-F547-EEE46F2CAD7C}"/>
              </a:ext>
            </a:extLst>
          </p:cNvPr>
          <p:cNvSpPr>
            <a:spLocks noGrp="1"/>
          </p:cNvSpPr>
          <p:nvPr>
            <p:ph type="title"/>
          </p:nvPr>
        </p:nvSpPr>
        <p:spPr/>
        <p:txBody>
          <a:bodyPr/>
          <a:lstStyle/>
          <a:p>
            <a:r>
              <a:rPr lang="en-US"/>
              <a:t>Global Market KPIs</a:t>
            </a:r>
          </a:p>
        </p:txBody>
      </p:sp>
      <p:graphicFrame>
        <p:nvGraphicFramePr>
          <p:cNvPr id="3" name="Table 3">
            <a:extLst>
              <a:ext uri="{FF2B5EF4-FFF2-40B4-BE49-F238E27FC236}">
                <a16:creationId xmlns:a16="http://schemas.microsoft.com/office/drawing/2014/main" id="{8DD3BEA4-5F84-B969-39C1-B17E963E18CB}"/>
              </a:ext>
            </a:extLst>
          </p:cNvPr>
          <p:cNvGraphicFramePr>
            <a:graphicFrameLocks noGrp="1"/>
          </p:cNvGraphicFramePr>
          <p:nvPr>
            <p:extLst>
              <p:ext uri="{D42A27DB-BD31-4B8C-83A1-F6EECF244321}">
                <p14:modId xmlns:p14="http://schemas.microsoft.com/office/powerpoint/2010/main" val="508537821"/>
              </p:ext>
            </p:extLst>
          </p:nvPr>
        </p:nvGraphicFramePr>
        <p:xfrm>
          <a:off x="501316" y="1460760"/>
          <a:ext cx="11283475" cy="4791615"/>
        </p:xfrm>
        <a:graphic>
          <a:graphicData uri="http://schemas.openxmlformats.org/drawingml/2006/table">
            <a:tbl>
              <a:tblPr firstRow="1" bandRow="1">
                <a:tableStyleId>{5C22544A-7EE6-4342-B048-85BDC9FD1C3A}</a:tableStyleId>
              </a:tblPr>
              <a:tblGrid>
                <a:gridCol w="2777286">
                  <a:extLst>
                    <a:ext uri="{9D8B030D-6E8A-4147-A177-3AD203B41FA5}">
                      <a16:colId xmlns:a16="http://schemas.microsoft.com/office/drawing/2014/main" val="3096614660"/>
                    </a:ext>
                  </a:extLst>
                </a:gridCol>
                <a:gridCol w="1256597">
                  <a:extLst>
                    <a:ext uri="{9D8B030D-6E8A-4147-A177-3AD203B41FA5}">
                      <a16:colId xmlns:a16="http://schemas.microsoft.com/office/drawing/2014/main" val="664829693"/>
                    </a:ext>
                  </a:extLst>
                </a:gridCol>
                <a:gridCol w="1256597">
                  <a:extLst>
                    <a:ext uri="{9D8B030D-6E8A-4147-A177-3AD203B41FA5}">
                      <a16:colId xmlns:a16="http://schemas.microsoft.com/office/drawing/2014/main" val="2689640727"/>
                    </a:ext>
                  </a:extLst>
                </a:gridCol>
                <a:gridCol w="1256597">
                  <a:extLst>
                    <a:ext uri="{9D8B030D-6E8A-4147-A177-3AD203B41FA5}">
                      <a16:colId xmlns:a16="http://schemas.microsoft.com/office/drawing/2014/main" val="1563691432"/>
                    </a:ext>
                  </a:extLst>
                </a:gridCol>
                <a:gridCol w="1256597">
                  <a:extLst>
                    <a:ext uri="{9D8B030D-6E8A-4147-A177-3AD203B41FA5}">
                      <a16:colId xmlns:a16="http://schemas.microsoft.com/office/drawing/2014/main" val="553346033"/>
                    </a:ext>
                  </a:extLst>
                </a:gridCol>
                <a:gridCol w="3479801">
                  <a:extLst>
                    <a:ext uri="{9D8B030D-6E8A-4147-A177-3AD203B41FA5}">
                      <a16:colId xmlns:a16="http://schemas.microsoft.com/office/drawing/2014/main" val="2194879440"/>
                    </a:ext>
                  </a:extLst>
                </a:gridCol>
              </a:tblGrid>
              <a:tr h="372452">
                <a:tc>
                  <a:txBody>
                    <a:bodyPr/>
                    <a:lstStyle/>
                    <a:p>
                      <a:r>
                        <a:rPr lang="en-GB" sz="1200">
                          <a:solidFill>
                            <a:schemeClr val="bg1"/>
                          </a:solidFill>
                        </a:rPr>
                        <a:t>KPI’s</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r>
                        <a:rPr lang="en-GB" sz="1200">
                          <a:solidFill>
                            <a:schemeClr val="bg1"/>
                          </a:solidFill>
                        </a:rPr>
                        <a:t>Deteriorating</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r>
                        <a:rPr lang="en-GB" sz="1200">
                          <a:solidFill>
                            <a:schemeClr val="bg1"/>
                          </a:solidFill>
                        </a:rPr>
                        <a:t>Stable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r>
                        <a:rPr lang="en-GB" sz="1200">
                          <a:solidFill>
                            <a:schemeClr val="bg1"/>
                          </a:solidFill>
                        </a:rPr>
                        <a:t>Improving</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r>
                        <a:rPr lang="en-GB" sz="1200">
                          <a:solidFill>
                            <a:schemeClr val="bg1"/>
                          </a:solidFill>
                        </a:rPr>
                        <a:t>Score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extLst>
                  <a:ext uri="{0D108BD9-81ED-4DB2-BD59-A6C34878D82A}">
                    <a16:rowId xmlns:a16="http://schemas.microsoft.com/office/drawing/2014/main" val="3817083985"/>
                  </a:ext>
                </a:extLst>
              </a:tr>
              <a:tr h="381000">
                <a:tc>
                  <a:txBody>
                    <a:bodyPr/>
                    <a:lstStyle/>
                    <a:p>
                      <a:pPr algn="l" rtl="0" fontAlgn="ctr"/>
                      <a:r>
                        <a:rPr lang="en-US" sz="1200" b="0" i="0" u="none" strike="noStrike">
                          <a:solidFill>
                            <a:schemeClr val="bg1"/>
                          </a:solidFill>
                          <a:effectLst/>
                          <a:latin typeface="Arial" panose="020B0604020202020204" pitchFamily="34" charset="0"/>
                        </a:rPr>
                        <a:t>US Inflation</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kern="1200">
                        <a:solidFill>
                          <a:schemeClr val="bg1"/>
                        </a:solidFill>
                        <a:latin typeface="+mn-lt"/>
                        <a:ea typeface="+mn-ea"/>
                        <a:cs typeface="+mn-cs"/>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kern="1200">
                          <a:solidFill>
                            <a:schemeClr val="bg1"/>
                          </a:solidFill>
                          <a:latin typeface="+mn-lt"/>
                          <a:ea typeface="+mn-ea"/>
                          <a:cs typeface="+mn-cs"/>
                        </a:rPr>
                        <a:t>2</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kern="1200">
                          <a:solidFill>
                            <a:schemeClr val="bg1"/>
                          </a:solidFill>
                          <a:latin typeface="+mn-lt"/>
                          <a:ea typeface="+mn-ea"/>
                          <a:cs typeface="+mn-cs"/>
                        </a:rPr>
                        <a:t>Moderate and deteriorating</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5513025"/>
                  </a:ext>
                </a:extLst>
              </a:tr>
              <a:tr h="352849">
                <a:tc>
                  <a:txBody>
                    <a:bodyPr/>
                    <a:lstStyle/>
                    <a:p>
                      <a:pPr algn="l" rtl="0" fontAlgn="ctr"/>
                      <a:r>
                        <a:rPr lang="en-US" sz="1200" b="0" i="0" u="none" strike="noStrike">
                          <a:solidFill>
                            <a:schemeClr val="bg1"/>
                          </a:solidFill>
                          <a:effectLst/>
                          <a:latin typeface="Arial" panose="020B0604020202020204" pitchFamily="34" charset="0"/>
                        </a:rPr>
                        <a:t>Monetary policy</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1200" kern="1200">
                        <a:solidFill>
                          <a:schemeClr val="bg1"/>
                        </a:solidFill>
                        <a:latin typeface="+mn-lt"/>
                        <a:ea typeface="+mn-ea"/>
                        <a:cs typeface="+mn-cs"/>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kern="1200">
                          <a:solidFill>
                            <a:schemeClr val="bg1"/>
                          </a:solidFill>
                          <a:latin typeface="+mn-lt"/>
                          <a:ea typeface="+mn-ea"/>
                          <a:cs typeface="+mn-cs"/>
                        </a:rPr>
                        <a:t>3</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kern="1200">
                          <a:solidFill>
                            <a:schemeClr val="bg1"/>
                          </a:solidFill>
                          <a:latin typeface="+mn-lt"/>
                          <a:ea typeface="+mn-ea"/>
                          <a:cs typeface="+mn-cs"/>
                        </a:rPr>
                        <a:t>Moderate and stable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7617850"/>
                  </a:ext>
                </a:extLst>
              </a:tr>
              <a:tr h="372452">
                <a:tc>
                  <a:txBody>
                    <a:bodyPr/>
                    <a:lstStyle/>
                    <a:p>
                      <a:pPr algn="l" rtl="0" fontAlgn="ctr"/>
                      <a:r>
                        <a:rPr lang="en-US" sz="1200" b="0" i="0" u="none" strike="noStrike">
                          <a:solidFill>
                            <a:schemeClr val="bg1"/>
                          </a:solidFill>
                          <a:effectLst/>
                          <a:latin typeface="Arial" panose="020B0604020202020204" pitchFamily="34" charset="0"/>
                        </a:rPr>
                        <a:t>Consumer spending </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1200" kern="1200">
                        <a:solidFill>
                          <a:schemeClr val="bg1"/>
                        </a:solidFill>
                        <a:latin typeface="+mn-lt"/>
                        <a:ea typeface="+mn-ea"/>
                        <a:cs typeface="+mn-cs"/>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kern="1200">
                          <a:solidFill>
                            <a:schemeClr val="bg1"/>
                          </a:solidFill>
                          <a:latin typeface="+mn-lt"/>
                          <a:ea typeface="+mn-ea"/>
                          <a:cs typeface="+mn-cs"/>
                        </a:rPr>
                        <a:t>2</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kern="1200">
                          <a:solidFill>
                            <a:schemeClr val="bg1"/>
                          </a:solidFill>
                          <a:latin typeface="+mn-lt"/>
                          <a:ea typeface="+mn-ea"/>
                          <a:cs typeface="+mn-cs"/>
                        </a:rPr>
                        <a:t>Moderate and stable, but starting to deteriorate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1336615"/>
                  </a:ext>
                </a:extLst>
              </a:tr>
              <a:tr h="333246">
                <a:tc>
                  <a:txBody>
                    <a:bodyPr/>
                    <a:lstStyle/>
                    <a:p>
                      <a:pPr algn="l" rtl="0" fontAlgn="ctr"/>
                      <a:r>
                        <a:rPr lang="en-US" sz="1200" b="0" i="0" u="none" strike="noStrike">
                          <a:solidFill>
                            <a:schemeClr val="bg1"/>
                          </a:solidFill>
                          <a:effectLst/>
                          <a:latin typeface="Arial" panose="020B0604020202020204" pitchFamily="34" charset="0"/>
                        </a:rPr>
                        <a:t>Unemployment </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highlight>
                          <a:srgbClr val="FF0000"/>
                        </a:highlight>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a:solidFill>
                            <a:schemeClr val="bg1"/>
                          </a:solidFill>
                        </a:rPr>
                        <a:t>4</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Good and stable, but starting to deteriorate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0389125"/>
                  </a:ext>
                </a:extLst>
              </a:tr>
              <a:tr h="372452">
                <a:tc>
                  <a:txBody>
                    <a:bodyPr/>
                    <a:lstStyle/>
                    <a:p>
                      <a:pPr algn="l" rtl="0" fontAlgn="ctr"/>
                      <a:r>
                        <a:rPr lang="en-US" sz="1200" b="0" i="0" u="none" strike="noStrike">
                          <a:solidFill>
                            <a:schemeClr val="bg1"/>
                          </a:solidFill>
                          <a:effectLst/>
                          <a:latin typeface="Arial" panose="020B0604020202020204" pitchFamily="34" charset="0"/>
                        </a:rPr>
                        <a:t>Confidence</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a:solidFill>
                            <a:schemeClr val="bg1"/>
                          </a:solidFill>
                        </a:rPr>
                        <a:t>2</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Moderate and deteriorating</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7125367"/>
                  </a:ext>
                </a:extLst>
              </a:tr>
              <a:tr h="372452">
                <a:tc>
                  <a:txBody>
                    <a:bodyPr/>
                    <a:lstStyle/>
                    <a:p>
                      <a:pPr algn="l" rtl="0" fontAlgn="ctr"/>
                      <a:r>
                        <a:rPr lang="en-US" sz="1200" b="0" i="0" u="none" strike="noStrike">
                          <a:solidFill>
                            <a:schemeClr val="bg1"/>
                          </a:solidFill>
                          <a:effectLst/>
                          <a:latin typeface="Arial" panose="020B0604020202020204" pitchFamily="34" charset="0"/>
                        </a:rPr>
                        <a:t>Economic growth</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a:solidFill>
                            <a:schemeClr val="bg1"/>
                          </a:solidFill>
                        </a:rPr>
                        <a:t>3</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Moderate and stable, but starting to deteriorate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1392900"/>
                  </a:ext>
                </a:extLst>
              </a:tr>
              <a:tr h="372452">
                <a:tc>
                  <a:txBody>
                    <a:bodyPr/>
                    <a:lstStyle/>
                    <a:p>
                      <a:pPr algn="l" rtl="0" fontAlgn="ctr"/>
                      <a:r>
                        <a:rPr lang="en-US" sz="1200" b="0" i="0" u="none" strike="noStrike">
                          <a:solidFill>
                            <a:schemeClr val="bg1"/>
                          </a:solidFill>
                          <a:effectLst/>
                          <a:latin typeface="Arial" panose="020B0604020202020204" pitchFamily="34" charset="0"/>
                        </a:rPr>
                        <a:t>Government spending</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a:solidFill>
                            <a:schemeClr val="bg1"/>
                          </a:solidFill>
                        </a:rPr>
                        <a:t>4</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Good and stable, but starting to deteriorate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4106752"/>
                  </a:ext>
                </a:extLst>
              </a:tr>
              <a:tr h="372452">
                <a:tc>
                  <a:txBody>
                    <a:bodyPr/>
                    <a:lstStyle/>
                    <a:p>
                      <a:pPr algn="l" rtl="0" fontAlgn="ctr"/>
                      <a:r>
                        <a:rPr lang="en-US" sz="1200" b="0" i="0" u="none" strike="noStrike">
                          <a:solidFill>
                            <a:schemeClr val="bg1"/>
                          </a:solidFill>
                          <a:effectLst/>
                          <a:latin typeface="Arial" panose="020B0604020202020204" pitchFamily="34" charset="0"/>
                        </a:rPr>
                        <a:t>Tax</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a:solidFill>
                            <a:schemeClr val="bg1"/>
                          </a:solidFill>
                        </a:rPr>
                        <a:t>3</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Moderate and stable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7516831"/>
                  </a:ext>
                </a:extLst>
              </a:tr>
              <a:tr h="372452">
                <a:tc>
                  <a:txBody>
                    <a:bodyPr/>
                    <a:lstStyle/>
                    <a:p>
                      <a:pPr algn="l" rtl="0" fontAlgn="ctr"/>
                      <a:r>
                        <a:rPr lang="en-US" sz="1200" b="0" i="0" u="none" strike="noStrike">
                          <a:solidFill>
                            <a:schemeClr val="bg1"/>
                          </a:solidFill>
                          <a:effectLst/>
                          <a:latin typeface="Arial" panose="020B0604020202020204" pitchFamily="34" charset="0"/>
                        </a:rPr>
                        <a:t>Global oil prices (inverse)</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a:solidFill>
                            <a:schemeClr val="bg1"/>
                          </a:solidFill>
                        </a:rPr>
                        <a:t>1</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Weak and deteriorating</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6959934"/>
                  </a:ext>
                </a:extLst>
              </a:tr>
              <a:tr h="372452">
                <a:tc>
                  <a:txBody>
                    <a:bodyPr/>
                    <a:lstStyle/>
                    <a:p>
                      <a:pPr algn="l" rtl="0" fontAlgn="ctr"/>
                      <a:r>
                        <a:rPr lang="en-US" sz="1200" b="0" i="0" u="none" strike="noStrike">
                          <a:solidFill>
                            <a:schemeClr val="bg1"/>
                          </a:solidFill>
                          <a:effectLst/>
                          <a:latin typeface="Arial" panose="020B0604020202020204" pitchFamily="34" charset="0"/>
                        </a:rPr>
                        <a:t>Geopolitical tension &amp; trade</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a:solidFill>
                            <a:schemeClr val="bg1"/>
                          </a:solidFill>
                        </a:rPr>
                        <a:t>1</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Weak and deteriorating</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2475614"/>
                  </a:ext>
                </a:extLst>
              </a:tr>
              <a:tr h="372452">
                <a:tc>
                  <a:txBody>
                    <a:bodyPr/>
                    <a:lstStyle/>
                    <a:p>
                      <a:pPr algn="l" rtl="0" fontAlgn="ctr"/>
                      <a:r>
                        <a:rPr lang="en-US" sz="1200" b="0" i="0" u="none" strike="noStrike">
                          <a:solidFill>
                            <a:schemeClr val="bg1"/>
                          </a:solidFill>
                          <a:effectLst/>
                          <a:latin typeface="Arial" panose="020B0604020202020204" pitchFamily="34" charset="0"/>
                        </a:rPr>
                        <a:t>Earnings </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a:solidFill>
                            <a:schemeClr val="bg1"/>
                          </a:solidFill>
                        </a:rPr>
                        <a:t>4</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Good and stable, may deteriorate </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140216"/>
                  </a:ext>
                </a:extLst>
              </a:tr>
              <a:tr h="372452">
                <a:tc>
                  <a:txBody>
                    <a:bodyPr/>
                    <a:lstStyle/>
                    <a:p>
                      <a:pPr algn="l" rtl="0" fontAlgn="ctr"/>
                      <a:r>
                        <a:rPr lang="en-US" sz="1200" b="0" i="0" u="none" strike="noStrike">
                          <a:solidFill>
                            <a:schemeClr val="bg1"/>
                          </a:solidFill>
                          <a:effectLst/>
                          <a:latin typeface="Arial" panose="020B0604020202020204" pitchFamily="34" charset="0"/>
                        </a:rPr>
                        <a:t>Valuations </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r>
                        <a:rPr lang="en-GB" sz="1200">
                          <a:solidFill>
                            <a:schemeClr val="bg1"/>
                          </a:solidFill>
                        </a:rPr>
                        <a:t>   </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a:solidFill>
                            <a:schemeClr val="bg1"/>
                          </a:solidFill>
                        </a:rPr>
                        <a:t>2</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Weak (stretched) and stable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5850058"/>
                  </a:ext>
                </a:extLst>
              </a:tr>
            </a:tbl>
          </a:graphicData>
        </a:graphic>
      </p:graphicFrame>
      <p:graphicFrame>
        <p:nvGraphicFramePr>
          <p:cNvPr id="4" name="Table 3">
            <a:extLst>
              <a:ext uri="{FF2B5EF4-FFF2-40B4-BE49-F238E27FC236}">
                <a16:creationId xmlns:a16="http://schemas.microsoft.com/office/drawing/2014/main" id="{03DA8C9F-9C9B-41E8-D218-9FB67368C220}"/>
              </a:ext>
            </a:extLst>
          </p:cNvPr>
          <p:cNvGraphicFramePr>
            <a:graphicFrameLocks noGrp="1"/>
          </p:cNvGraphicFramePr>
          <p:nvPr>
            <p:extLst>
              <p:ext uri="{D42A27DB-BD31-4B8C-83A1-F6EECF244321}">
                <p14:modId xmlns:p14="http://schemas.microsoft.com/office/powerpoint/2010/main" val="3938612158"/>
              </p:ext>
            </p:extLst>
          </p:nvPr>
        </p:nvGraphicFramePr>
        <p:xfrm>
          <a:off x="7232073" y="315076"/>
          <a:ext cx="4464624" cy="472647"/>
        </p:xfrm>
        <a:graphic>
          <a:graphicData uri="http://schemas.openxmlformats.org/drawingml/2006/table">
            <a:tbl>
              <a:tblPr firstRow="1" bandRow="1">
                <a:tableStyleId>{5C22544A-7EE6-4342-B048-85BDC9FD1C3A}</a:tableStyleId>
              </a:tblPr>
              <a:tblGrid>
                <a:gridCol w="1116156">
                  <a:extLst>
                    <a:ext uri="{9D8B030D-6E8A-4147-A177-3AD203B41FA5}">
                      <a16:colId xmlns:a16="http://schemas.microsoft.com/office/drawing/2014/main" val="4048151041"/>
                    </a:ext>
                  </a:extLst>
                </a:gridCol>
                <a:gridCol w="1116156">
                  <a:extLst>
                    <a:ext uri="{9D8B030D-6E8A-4147-A177-3AD203B41FA5}">
                      <a16:colId xmlns:a16="http://schemas.microsoft.com/office/drawing/2014/main" val="3932741998"/>
                    </a:ext>
                  </a:extLst>
                </a:gridCol>
                <a:gridCol w="1116156">
                  <a:extLst>
                    <a:ext uri="{9D8B030D-6E8A-4147-A177-3AD203B41FA5}">
                      <a16:colId xmlns:a16="http://schemas.microsoft.com/office/drawing/2014/main" val="1968306810"/>
                    </a:ext>
                  </a:extLst>
                </a:gridCol>
                <a:gridCol w="1116156">
                  <a:extLst>
                    <a:ext uri="{9D8B030D-6E8A-4147-A177-3AD203B41FA5}">
                      <a16:colId xmlns:a16="http://schemas.microsoft.com/office/drawing/2014/main" val="2883256454"/>
                    </a:ext>
                  </a:extLst>
                </a:gridCol>
              </a:tblGrid>
              <a:tr h="211275">
                <a:tc gridSpan="4">
                  <a:txBody>
                    <a:bodyPr/>
                    <a:lstStyle/>
                    <a:p>
                      <a:pPr algn="ctr"/>
                      <a:r>
                        <a:rPr lang="en-US" sz="800">
                          <a:solidFill>
                            <a:schemeClr val="tx2"/>
                          </a:solidFill>
                        </a:rPr>
                        <a:t>Key</a:t>
                      </a:r>
                    </a:p>
                  </a:txBody>
                  <a:tcPr anchor="ctr">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a:p>
                  </a:txBody>
                  <a:tcPr anchor="ctr">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a:p>
                  </a:txBody>
                  <a:tcPr anchor="ctr">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a:p>
                  </a:txBody>
                  <a:tcPr anchor="ctr">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91192244"/>
                  </a:ext>
                </a:extLst>
              </a:tr>
              <a:tr h="259287">
                <a:tc>
                  <a:txBody>
                    <a:bodyPr/>
                    <a:lstStyle/>
                    <a:p>
                      <a:r>
                        <a:rPr lang="en-US" sz="800" b="1">
                          <a:solidFill>
                            <a:schemeClr val="tx2"/>
                          </a:solidFill>
                        </a:rPr>
                        <a:t>Level</a:t>
                      </a:r>
                    </a:p>
                  </a:txBody>
                  <a:tcPr anchor="ctr">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r>
                        <a:rPr lang="en-US" sz="800">
                          <a:solidFill>
                            <a:schemeClr val="tx1"/>
                          </a:solidFill>
                        </a:rPr>
                        <a:t>Weak</a:t>
                      </a:r>
                    </a:p>
                  </a:txBody>
                  <a:tcPr anchor="ctr">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r>
                        <a:rPr lang="en-US" sz="800">
                          <a:solidFill>
                            <a:schemeClr val="tx1"/>
                          </a:solidFill>
                        </a:rPr>
                        <a:t>Moderate</a:t>
                      </a:r>
                    </a:p>
                  </a:txBody>
                  <a:tcPr anchor="ctr">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r>
                        <a:rPr lang="en-US" sz="800">
                          <a:solidFill>
                            <a:schemeClr val="tx1"/>
                          </a:solidFill>
                        </a:rPr>
                        <a:t>Good</a:t>
                      </a:r>
                    </a:p>
                  </a:txBody>
                  <a:tcPr anchor="ctr">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2548334107"/>
                  </a:ext>
                </a:extLst>
              </a:tr>
            </a:tbl>
          </a:graphicData>
        </a:graphic>
      </p:graphicFrame>
      <p:cxnSp>
        <p:nvCxnSpPr>
          <p:cNvPr id="5" name="Straight Arrow Connector 4">
            <a:extLst>
              <a:ext uri="{FF2B5EF4-FFF2-40B4-BE49-F238E27FC236}">
                <a16:creationId xmlns:a16="http://schemas.microsoft.com/office/drawing/2014/main" id="{0F398905-AE7E-E4DF-CA3E-7C1EA155ABCE}"/>
              </a:ext>
            </a:extLst>
          </p:cNvPr>
          <p:cNvCxnSpPr/>
          <p:nvPr/>
        </p:nvCxnSpPr>
        <p:spPr>
          <a:xfrm flipH="1">
            <a:off x="4223958" y="3855569"/>
            <a:ext cx="559837" cy="0"/>
          </a:xfrm>
          <a:prstGeom prst="straightConnector1">
            <a:avLst/>
          </a:prstGeom>
          <a:ln w="5715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F0F9090D-7857-F251-7B00-58F6A8601E7E}"/>
              </a:ext>
            </a:extLst>
          </p:cNvPr>
          <p:cNvCxnSpPr/>
          <p:nvPr/>
        </p:nvCxnSpPr>
        <p:spPr>
          <a:xfrm flipH="1">
            <a:off x="4225910" y="3097580"/>
            <a:ext cx="559837" cy="0"/>
          </a:xfrm>
          <a:prstGeom prst="straightConnector1">
            <a:avLst/>
          </a:prstGeom>
          <a:ln w="5715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4775BD2B-9D69-B3F4-F1E4-0CD0F82A4F73}"/>
              </a:ext>
            </a:extLst>
          </p:cNvPr>
          <p:cNvCxnSpPr/>
          <p:nvPr/>
        </p:nvCxnSpPr>
        <p:spPr>
          <a:xfrm flipH="1">
            <a:off x="4221151" y="4186689"/>
            <a:ext cx="559837" cy="0"/>
          </a:xfrm>
          <a:prstGeom prst="straightConnector1">
            <a:avLst/>
          </a:prstGeom>
          <a:ln w="5715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6904F36-1098-3171-90C7-ED61AB02CD2F}"/>
              </a:ext>
            </a:extLst>
          </p:cNvPr>
          <p:cNvCxnSpPr/>
          <p:nvPr/>
        </p:nvCxnSpPr>
        <p:spPr>
          <a:xfrm flipH="1">
            <a:off x="4221151" y="2750912"/>
            <a:ext cx="559837" cy="0"/>
          </a:xfrm>
          <a:prstGeom prst="straightConnector1">
            <a:avLst/>
          </a:prstGeom>
          <a:ln w="5715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63CB0815-D756-D754-F6DD-0081FA046A6E}"/>
              </a:ext>
            </a:extLst>
          </p:cNvPr>
          <p:cNvCxnSpPr/>
          <p:nvPr/>
        </p:nvCxnSpPr>
        <p:spPr>
          <a:xfrm flipH="1">
            <a:off x="4221151" y="5691639"/>
            <a:ext cx="559837" cy="0"/>
          </a:xfrm>
          <a:prstGeom prst="straightConnector1">
            <a:avLst/>
          </a:prstGeom>
          <a:ln w="5715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628C1760-0894-9B5E-4189-5D2A9DFBE771}"/>
              </a:ext>
            </a:extLst>
          </p:cNvPr>
          <p:cNvSpPr>
            <a:spLocks noGrp="1"/>
          </p:cNvSpPr>
          <p:nvPr>
            <p:ph type="sldNum" sz="quarter" idx="12"/>
          </p:nvPr>
        </p:nvSpPr>
        <p:spPr/>
        <p:txBody>
          <a:bodyPr/>
          <a:lstStyle/>
          <a:p>
            <a:fld id="{BCCE8747-AD4C-4D09-92DB-775D344EFD6C}" type="slidenum">
              <a:rPr lang="en-ZA" smtClean="0">
                <a:latin typeface="Arial" panose="020B0604020202020204" pitchFamily="34" charset="0"/>
                <a:cs typeface="Arial" panose="020B0604020202020204" pitchFamily="34" charset="0"/>
              </a:rPr>
              <a:t>28</a:t>
            </a:fld>
            <a:endParaRPr lang="en-ZA">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6091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96BFA-E1FD-B69B-B9E5-34749680AD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658464-D111-BCC4-9E5C-7ECE7DEA244D}"/>
              </a:ext>
            </a:extLst>
          </p:cNvPr>
          <p:cNvSpPr>
            <a:spLocks noGrp="1"/>
          </p:cNvSpPr>
          <p:nvPr>
            <p:ph type="title"/>
          </p:nvPr>
        </p:nvSpPr>
        <p:spPr/>
        <p:txBody>
          <a:bodyPr/>
          <a:lstStyle/>
          <a:p>
            <a:r>
              <a:rPr lang="en-US"/>
              <a:t>Local Market KPIs</a:t>
            </a:r>
          </a:p>
        </p:txBody>
      </p:sp>
      <p:graphicFrame>
        <p:nvGraphicFramePr>
          <p:cNvPr id="3" name="Table 3">
            <a:extLst>
              <a:ext uri="{FF2B5EF4-FFF2-40B4-BE49-F238E27FC236}">
                <a16:creationId xmlns:a16="http://schemas.microsoft.com/office/drawing/2014/main" id="{0E2C8868-3AEC-955A-A538-F8C6BE1E1B7C}"/>
              </a:ext>
            </a:extLst>
          </p:cNvPr>
          <p:cNvGraphicFramePr>
            <a:graphicFrameLocks noGrp="1"/>
          </p:cNvGraphicFramePr>
          <p:nvPr>
            <p:extLst>
              <p:ext uri="{D42A27DB-BD31-4B8C-83A1-F6EECF244321}">
                <p14:modId xmlns:p14="http://schemas.microsoft.com/office/powerpoint/2010/main" val="2781466360"/>
              </p:ext>
            </p:extLst>
          </p:nvPr>
        </p:nvGraphicFramePr>
        <p:xfrm>
          <a:off x="501316" y="1437987"/>
          <a:ext cx="11337923" cy="4801023"/>
        </p:xfrm>
        <a:graphic>
          <a:graphicData uri="http://schemas.openxmlformats.org/drawingml/2006/table">
            <a:tbl>
              <a:tblPr firstRow="1" bandRow="1">
                <a:tableStyleId>{5C22544A-7EE6-4342-B048-85BDC9FD1C3A}</a:tableStyleId>
              </a:tblPr>
              <a:tblGrid>
                <a:gridCol w="2790684">
                  <a:extLst>
                    <a:ext uri="{9D8B030D-6E8A-4147-A177-3AD203B41FA5}">
                      <a16:colId xmlns:a16="http://schemas.microsoft.com/office/drawing/2014/main" val="3096614660"/>
                    </a:ext>
                  </a:extLst>
                </a:gridCol>
                <a:gridCol w="1133964">
                  <a:extLst>
                    <a:ext uri="{9D8B030D-6E8A-4147-A177-3AD203B41FA5}">
                      <a16:colId xmlns:a16="http://schemas.microsoft.com/office/drawing/2014/main" val="664829693"/>
                    </a:ext>
                  </a:extLst>
                </a:gridCol>
                <a:gridCol w="1133964">
                  <a:extLst>
                    <a:ext uri="{9D8B030D-6E8A-4147-A177-3AD203B41FA5}">
                      <a16:colId xmlns:a16="http://schemas.microsoft.com/office/drawing/2014/main" val="2689640727"/>
                    </a:ext>
                  </a:extLst>
                </a:gridCol>
                <a:gridCol w="1133964">
                  <a:extLst>
                    <a:ext uri="{9D8B030D-6E8A-4147-A177-3AD203B41FA5}">
                      <a16:colId xmlns:a16="http://schemas.microsoft.com/office/drawing/2014/main" val="1563691432"/>
                    </a:ext>
                  </a:extLst>
                </a:gridCol>
                <a:gridCol w="1133964">
                  <a:extLst>
                    <a:ext uri="{9D8B030D-6E8A-4147-A177-3AD203B41FA5}">
                      <a16:colId xmlns:a16="http://schemas.microsoft.com/office/drawing/2014/main" val="178232563"/>
                    </a:ext>
                  </a:extLst>
                </a:gridCol>
                <a:gridCol w="4011383">
                  <a:extLst>
                    <a:ext uri="{9D8B030D-6E8A-4147-A177-3AD203B41FA5}">
                      <a16:colId xmlns:a16="http://schemas.microsoft.com/office/drawing/2014/main" val="3603761112"/>
                    </a:ext>
                  </a:extLst>
                </a:gridCol>
              </a:tblGrid>
              <a:tr h="338565">
                <a:tc>
                  <a:txBody>
                    <a:bodyPr/>
                    <a:lstStyle/>
                    <a:p>
                      <a:r>
                        <a:rPr lang="en-GB" sz="1200">
                          <a:solidFill>
                            <a:schemeClr val="bg1"/>
                          </a:solidFill>
                        </a:rPr>
                        <a:t>KPI’s</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r>
                        <a:rPr lang="en-GB" sz="1200">
                          <a:solidFill>
                            <a:schemeClr val="bg1"/>
                          </a:solidFill>
                        </a:rPr>
                        <a:t>Deteriorating</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r>
                        <a:rPr lang="en-GB" sz="1200">
                          <a:solidFill>
                            <a:schemeClr val="bg1"/>
                          </a:solidFill>
                        </a:rPr>
                        <a:t>Stable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r>
                        <a:rPr lang="en-GB" sz="1200">
                          <a:solidFill>
                            <a:schemeClr val="bg1"/>
                          </a:solidFill>
                        </a:rPr>
                        <a:t>Improving</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r>
                        <a:rPr lang="en-GB" sz="1200">
                          <a:solidFill>
                            <a:schemeClr val="bg1"/>
                          </a:solidFill>
                        </a:rPr>
                        <a:t>Score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extLst>
                  <a:ext uri="{0D108BD9-81ED-4DB2-BD59-A6C34878D82A}">
                    <a16:rowId xmlns:a16="http://schemas.microsoft.com/office/drawing/2014/main" val="3817083985"/>
                  </a:ext>
                </a:extLst>
              </a:tr>
              <a:tr h="343266">
                <a:tc>
                  <a:txBody>
                    <a:bodyPr/>
                    <a:lstStyle/>
                    <a:p>
                      <a:pPr algn="l" rtl="0" fontAlgn="ctr"/>
                      <a:r>
                        <a:rPr lang="en-US" sz="1200" b="0" i="0" u="none" strike="noStrike">
                          <a:solidFill>
                            <a:schemeClr val="bg1"/>
                          </a:solidFill>
                          <a:effectLst/>
                          <a:latin typeface="Arial" panose="020B0604020202020204" pitchFamily="34" charset="0"/>
                        </a:rPr>
                        <a:t>Inflation</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kern="1200">
                        <a:solidFill>
                          <a:schemeClr val="bg1"/>
                        </a:solidFill>
                        <a:latin typeface="+mn-lt"/>
                        <a:ea typeface="+mn-ea"/>
                        <a:cs typeface="+mn-cs"/>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kern="1200">
                          <a:solidFill>
                            <a:schemeClr val="bg1"/>
                          </a:solidFill>
                          <a:latin typeface="+mn-lt"/>
                          <a:ea typeface="+mn-ea"/>
                          <a:cs typeface="+mn-cs"/>
                        </a:rPr>
                        <a:t>3</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kern="1200">
                          <a:solidFill>
                            <a:schemeClr val="bg1"/>
                          </a:solidFill>
                          <a:latin typeface="+mn-lt"/>
                          <a:ea typeface="+mn-ea"/>
                          <a:cs typeface="+mn-cs"/>
                        </a:rPr>
                        <a:t>Good and deteriorating</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38188"/>
                  </a:ext>
                </a:extLst>
              </a:tr>
              <a:tr h="343266">
                <a:tc>
                  <a:txBody>
                    <a:bodyPr/>
                    <a:lstStyle/>
                    <a:p>
                      <a:pPr algn="l" rtl="0" fontAlgn="ctr"/>
                      <a:r>
                        <a:rPr lang="en-US" sz="1200" b="0" i="0" u="none" strike="noStrike">
                          <a:solidFill>
                            <a:schemeClr val="bg1"/>
                          </a:solidFill>
                          <a:effectLst/>
                          <a:latin typeface="Arial" panose="020B0604020202020204" pitchFamily="34" charset="0"/>
                        </a:rPr>
                        <a:t>Monetary policy </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1200" kern="1200">
                        <a:solidFill>
                          <a:schemeClr val="bg1"/>
                        </a:solidFill>
                        <a:latin typeface="+mn-lt"/>
                        <a:ea typeface="+mn-ea"/>
                        <a:cs typeface="+mn-cs"/>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kern="1200">
                          <a:solidFill>
                            <a:schemeClr val="bg1"/>
                          </a:solidFill>
                          <a:latin typeface="+mn-lt"/>
                          <a:ea typeface="+mn-ea"/>
                          <a:cs typeface="+mn-cs"/>
                        </a:rPr>
                        <a:t>3</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kern="1200">
                          <a:solidFill>
                            <a:schemeClr val="bg1"/>
                          </a:solidFill>
                          <a:latin typeface="+mn-lt"/>
                          <a:ea typeface="+mn-ea"/>
                          <a:cs typeface="+mn-cs"/>
                        </a:rPr>
                        <a:t>Moderate and stable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6897698"/>
                  </a:ext>
                </a:extLst>
              </a:tr>
              <a:tr h="343266">
                <a:tc>
                  <a:txBody>
                    <a:bodyPr/>
                    <a:lstStyle/>
                    <a:p>
                      <a:pPr algn="l" rtl="0" fontAlgn="ctr"/>
                      <a:r>
                        <a:rPr lang="en-US" sz="1200" b="0" i="0" u="none" strike="noStrike">
                          <a:solidFill>
                            <a:schemeClr val="bg1"/>
                          </a:solidFill>
                          <a:effectLst/>
                          <a:latin typeface="Arial" panose="020B0604020202020204" pitchFamily="34" charset="0"/>
                        </a:rPr>
                        <a:t>Consumer spending </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1200" kern="1200">
                        <a:solidFill>
                          <a:schemeClr val="bg1"/>
                        </a:solidFill>
                        <a:latin typeface="+mn-lt"/>
                        <a:ea typeface="+mn-ea"/>
                        <a:cs typeface="+mn-cs"/>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kern="1200">
                          <a:solidFill>
                            <a:schemeClr val="bg1"/>
                          </a:solidFill>
                          <a:latin typeface="+mn-lt"/>
                          <a:ea typeface="+mn-ea"/>
                          <a:cs typeface="+mn-cs"/>
                        </a:rPr>
                        <a:t>3</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kern="1200">
                          <a:solidFill>
                            <a:schemeClr val="bg1"/>
                          </a:solidFill>
                          <a:latin typeface="+mn-lt"/>
                          <a:ea typeface="+mn-ea"/>
                          <a:cs typeface="+mn-cs"/>
                        </a:rPr>
                        <a:t>Moderate and stable, may deteriorate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1336615"/>
                  </a:ext>
                </a:extLst>
              </a:tr>
              <a:tr h="343266">
                <a:tc>
                  <a:txBody>
                    <a:bodyPr/>
                    <a:lstStyle/>
                    <a:p>
                      <a:pPr algn="l" rtl="0" fontAlgn="ctr"/>
                      <a:r>
                        <a:rPr lang="en-US" sz="1200" b="0" i="0" u="none" strike="noStrike">
                          <a:solidFill>
                            <a:schemeClr val="bg1"/>
                          </a:solidFill>
                          <a:effectLst/>
                          <a:latin typeface="Arial" panose="020B0604020202020204" pitchFamily="34" charset="0"/>
                        </a:rPr>
                        <a:t>Unemployment </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highlight>
                          <a:srgbClr val="FF0000"/>
                        </a:highlight>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a:solidFill>
                            <a:schemeClr val="bg1"/>
                          </a:solidFill>
                        </a:rPr>
                        <a:t>2</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Weak and stable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0389125"/>
                  </a:ext>
                </a:extLst>
              </a:tr>
              <a:tr h="343266">
                <a:tc>
                  <a:txBody>
                    <a:bodyPr/>
                    <a:lstStyle/>
                    <a:p>
                      <a:pPr algn="l" rtl="0" fontAlgn="ctr"/>
                      <a:r>
                        <a:rPr lang="en-US" sz="1200" b="0" i="0" u="none" strike="noStrike">
                          <a:solidFill>
                            <a:schemeClr val="bg1"/>
                          </a:solidFill>
                          <a:effectLst/>
                          <a:latin typeface="Arial" panose="020B0604020202020204" pitchFamily="34" charset="0"/>
                        </a:rPr>
                        <a:t>Confidence</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a:solidFill>
                            <a:schemeClr val="bg1"/>
                          </a:solidFill>
                        </a:rPr>
                        <a:t>3</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Moderate and stable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7125367"/>
                  </a:ext>
                </a:extLst>
              </a:tr>
              <a:tr h="343266">
                <a:tc>
                  <a:txBody>
                    <a:bodyPr/>
                    <a:lstStyle/>
                    <a:p>
                      <a:pPr algn="l" rtl="0" fontAlgn="ctr"/>
                      <a:r>
                        <a:rPr lang="en-US" sz="1200" b="0" i="0" u="none" strike="noStrike">
                          <a:solidFill>
                            <a:schemeClr val="bg1"/>
                          </a:solidFill>
                          <a:effectLst/>
                          <a:latin typeface="Arial" panose="020B0604020202020204" pitchFamily="34" charset="0"/>
                        </a:rPr>
                        <a:t>Energy supply </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a:solidFill>
                            <a:schemeClr val="bg1"/>
                          </a:solidFill>
                        </a:rPr>
                        <a:t>4</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Good and stable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1392900"/>
                  </a:ext>
                </a:extLst>
              </a:tr>
              <a:tr h="343266">
                <a:tc>
                  <a:txBody>
                    <a:bodyPr/>
                    <a:lstStyle/>
                    <a:p>
                      <a:pPr algn="l" rtl="0" fontAlgn="ctr"/>
                      <a:r>
                        <a:rPr lang="en-US" sz="1200" b="0" i="0" u="none" strike="noStrike">
                          <a:solidFill>
                            <a:schemeClr val="bg1"/>
                          </a:solidFill>
                          <a:effectLst/>
                          <a:latin typeface="Arial" panose="020B0604020202020204" pitchFamily="34" charset="0"/>
                        </a:rPr>
                        <a:t>Water infrastructure </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a:solidFill>
                            <a:schemeClr val="bg1"/>
                          </a:solidFill>
                        </a:rPr>
                        <a:t>2</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Weak and stable, but starting to improve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4106752"/>
                  </a:ext>
                </a:extLst>
              </a:tr>
              <a:tr h="343266">
                <a:tc>
                  <a:txBody>
                    <a:bodyPr/>
                    <a:lstStyle/>
                    <a:p>
                      <a:pPr algn="l" rtl="0" fontAlgn="ctr"/>
                      <a:r>
                        <a:rPr lang="en-US" sz="1200" b="0" i="0" u="none" strike="noStrike">
                          <a:solidFill>
                            <a:schemeClr val="bg1"/>
                          </a:solidFill>
                          <a:effectLst/>
                          <a:latin typeface="Arial" panose="020B0604020202020204" pitchFamily="34" charset="0"/>
                        </a:rPr>
                        <a:t>Logistics (ports, railway)</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GB" sz="1200">
                          <a:solidFill>
                            <a:schemeClr val="bg1"/>
                          </a:solidFill>
                        </a:rPr>
                        <a:t>4</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Moderate and improving</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6959934"/>
                  </a:ext>
                </a:extLst>
              </a:tr>
              <a:tr h="343266">
                <a:tc>
                  <a:txBody>
                    <a:bodyPr/>
                    <a:lstStyle/>
                    <a:p>
                      <a:pPr algn="l" rtl="0" fontAlgn="ctr"/>
                      <a:r>
                        <a:rPr lang="en-US" sz="1200" b="0" i="0" u="none" strike="noStrike">
                          <a:solidFill>
                            <a:schemeClr val="bg1"/>
                          </a:solidFill>
                          <a:effectLst/>
                          <a:latin typeface="Arial" panose="020B0604020202020204" pitchFamily="34" charset="0"/>
                        </a:rPr>
                        <a:t>Geopolitical tension &amp; trade</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a:solidFill>
                            <a:schemeClr val="bg1"/>
                          </a:solidFill>
                        </a:rPr>
                        <a:t>1</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Weak and deteriorating</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9838242"/>
                  </a:ext>
                </a:extLst>
              </a:tr>
              <a:tr h="343266">
                <a:tc>
                  <a:txBody>
                    <a:bodyPr/>
                    <a:lstStyle/>
                    <a:p>
                      <a:pPr algn="l" rtl="0" fontAlgn="ctr"/>
                      <a:r>
                        <a:rPr lang="en-US" sz="1200" b="0" i="0" u="none" strike="noStrike">
                          <a:solidFill>
                            <a:schemeClr val="bg1"/>
                          </a:solidFill>
                          <a:effectLst/>
                          <a:latin typeface="Arial" panose="020B0604020202020204" pitchFamily="34" charset="0"/>
                        </a:rPr>
                        <a:t>Economic growth </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a:solidFill>
                            <a:schemeClr val="bg1"/>
                          </a:solidFill>
                        </a:rPr>
                        <a:t>2</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Weak and stable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2475614"/>
                  </a:ext>
                </a:extLst>
              </a:tr>
              <a:tr h="343266">
                <a:tc>
                  <a:txBody>
                    <a:bodyPr/>
                    <a:lstStyle/>
                    <a:p>
                      <a:pPr algn="l" rtl="0" fontAlgn="ctr"/>
                      <a:r>
                        <a:rPr lang="en-US" sz="1200" b="0" i="0" u="none" strike="noStrike">
                          <a:solidFill>
                            <a:schemeClr val="bg1"/>
                          </a:solidFill>
                          <a:effectLst/>
                          <a:latin typeface="Arial" panose="020B0604020202020204" pitchFamily="34" charset="0"/>
                        </a:rPr>
                        <a:t>Fiscus </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GB" sz="1200">
                          <a:solidFill>
                            <a:schemeClr val="bg1"/>
                          </a:solidFill>
                        </a:rPr>
                        <a:t>4</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Moderate and improving</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5773946"/>
                  </a:ext>
                </a:extLst>
              </a:tr>
              <a:tr h="343266">
                <a:tc>
                  <a:txBody>
                    <a:bodyPr/>
                    <a:lstStyle/>
                    <a:p>
                      <a:pPr algn="l" rtl="0" fontAlgn="ctr"/>
                      <a:r>
                        <a:rPr lang="en-US" sz="1200" b="0" i="0" u="none" strike="noStrike">
                          <a:solidFill>
                            <a:schemeClr val="bg1"/>
                          </a:solidFill>
                          <a:effectLst/>
                          <a:latin typeface="Arial" panose="020B0604020202020204" pitchFamily="34" charset="0"/>
                        </a:rPr>
                        <a:t>Earnings </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a:solidFill>
                            <a:schemeClr val="bg1"/>
                          </a:solidFill>
                        </a:rPr>
                        <a:t>4</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Good and stable, may deteriorate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140216"/>
                  </a:ext>
                </a:extLst>
              </a:tr>
              <a:tr h="343266">
                <a:tc>
                  <a:txBody>
                    <a:bodyPr/>
                    <a:lstStyle/>
                    <a:p>
                      <a:pPr algn="l" rtl="0" fontAlgn="ctr"/>
                      <a:r>
                        <a:rPr lang="en-US" sz="1200" b="0" i="0" u="none" strike="noStrike">
                          <a:solidFill>
                            <a:schemeClr val="bg1"/>
                          </a:solidFill>
                          <a:effectLst/>
                          <a:latin typeface="Arial" panose="020B0604020202020204" pitchFamily="34" charset="0"/>
                        </a:rPr>
                        <a:t>Valuations </a:t>
                      </a:r>
                    </a:p>
                  </a:txBody>
                  <a:tcPr marL="6350" marR="6350" marT="6351"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GB" sz="1200">
                        <a:solidFill>
                          <a:schemeClr val="bg1"/>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r>
                        <a:rPr lang="en-GB" sz="1200">
                          <a:solidFill>
                            <a:schemeClr val="bg1"/>
                          </a:solidFill>
                        </a:rPr>
                        <a:t>   </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200">
                          <a:solidFill>
                            <a:schemeClr val="bg1"/>
                          </a:solidFill>
                        </a:rPr>
                        <a:t>4</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bg1"/>
                          </a:solidFill>
                        </a:rPr>
                        <a:t>Good and stable</a:t>
                      </a: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5850058"/>
                  </a:ext>
                </a:extLst>
              </a:tr>
            </a:tbl>
          </a:graphicData>
        </a:graphic>
      </p:graphicFrame>
      <p:graphicFrame>
        <p:nvGraphicFramePr>
          <p:cNvPr id="5" name="Table 4">
            <a:extLst>
              <a:ext uri="{FF2B5EF4-FFF2-40B4-BE49-F238E27FC236}">
                <a16:creationId xmlns:a16="http://schemas.microsoft.com/office/drawing/2014/main" id="{BE3F053B-EF8B-8517-A068-71CF652A034E}"/>
              </a:ext>
            </a:extLst>
          </p:cNvPr>
          <p:cNvGraphicFramePr>
            <a:graphicFrameLocks noGrp="1"/>
          </p:cNvGraphicFramePr>
          <p:nvPr>
            <p:extLst>
              <p:ext uri="{D42A27DB-BD31-4B8C-83A1-F6EECF244321}">
                <p14:modId xmlns:p14="http://schemas.microsoft.com/office/powerpoint/2010/main" val="1270230800"/>
              </p:ext>
            </p:extLst>
          </p:nvPr>
        </p:nvGraphicFramePr>
        <p:xfrm>
          <a:off x="7232073" y="315076"/>
          <a:ext cx="4464624" cy="472647"/>
        </p:xfrm>
        <a:graphic>
          <a:graphicData uri="http://schemas.openxmlformats.org/drawingml/2006/table">
            <a:tbl>
              <a:tblPr firstRow="1" bandRow="1">
                <a:tableStyleId>{5C22544A-7EE6-4342-B048-85BDC9FD1C3A}</a:tableStyleId>
              </a:tblPr>
              <a:tblGrid>
                <a:gridCol w="1116156">
                  <a:extLst>
                    <a:ext uri="{9D8B030D-6E8A-4147-A177-3AD203B41FA5}">
                      <a16:colId xmlns:a16="http://schemas.microsoft.com/office/drawing/2014/main" val="4048151041"/>
                    </a:ext>
                  </a:extLst>
                </a:gridCol>
                <a:gridCol w="1116156">
                  <a:extLst>
                    <a:ext uri="{9D8B030D-6E8A-4147-A177-3AD203B41FA5}">
                      <a16:colId xmlns:a16="http://schemas.microsoft.com/office/drawing/2014/main" val="3932741998"/>
                    </a:ext>
                  </a:extLst>
                </a:gridCol>
                <a:gridCol w="1116156">
                  <a:extLst>
                    <a:ext uri="{9D8B030D-6E8A-4147-A177-3AD203B41FA5}">
                      <a16:colId xmlns:a16="http://schemas.microsoft.com/office/drawing/2014/main" val="1968306810"/>
                    </a:ext>
                  </a:extLst>
                </a:gridCol>
                <a:gridCol w="1116156">
                  <a:extLst>
                    <a:ext uri="{9D8B030D-6E8A-4147-A177-3AD203B41FA5}">
                      <a16:colId xmlns:a16="http://schemas.microsoft.com/office/drawing/2014/main" val="2883256454"/>
                    </a:ext>
                  </a:extLst>
                </a:gridCol>
              </a:tblGrid>
              <a:tr h="211275">
                <a:tc gridSpan="4">
                  <a:txBody>
                    <a:bodyPr/>
                    <a:lstStyle/>
                    <a:p>
                      <a:pPr algn="ctr"/>
                      <a:r>
                        <a:rPr lang="en-US" sz="800">
                          <a:solidFill>
                            <a:schemeClr val="tx2"/>
                          </a:solidFill>
                        </a:rPr>
                        <a:t>Key</a:t>
                      </a:r>
                    </a:p>
                  </a:txBody>
                  <a:tcPr anchor="ctr">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a:p>
                  </a:txBody>
                  <a:tcPr anchor="ctr">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a:p>
                  </a:txBody>
                  <a:tcPr anchor="ctr">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a:p>
                  </a:txBody>
                  <a:tcPr anchor="ctr">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91192244"/>
                  </a:ext>
                </a:extLst>
              </a:tr>
              <a:tr h="259287">
                <a:tc>
                  <a:txBody>
                    <a:bodyPr/>
                    <a:lstStyle/>
                    <a:p>
                      <a:r>
                        <a:rPr lang="en-US" sz="800" b="1">
                          <a:solidFill>
                            <a:schemeClr val="tx2"/>
                          </a:solidFill>
                        </a:rPr>
                        <a:t>Level</a:t>
                      </a:r>
                    </a:p>
                  </a:txBody>
                  <a:tcPr anchor="ctr">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r>
                        <a:rPr lang="en-US" sz="800">
                          <a:solidFill>
                            <a:schemeClr val="tx1"/>
                          </a:solidFill>
                        </a:rPr>
                        <a:t>Weak</a:t>
                      </a:r>
                    </a:p>
                  </a:txBody>
                  <a:tcPr anchor="ctr">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r>
                        <a:rPr lang="en-US" sz="800">
                          <a:solidFill>
                            <a:schemeClr val="tx1"/>
                          </a:solidFill>
                        </a:rPr>
                        <a:t>Moderate</a:t>
                      </a:r>
                    </a:p>
                  </a:txBody>
                  <a:tcPr anchor="ctr">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r>
                        <a:rPr lang="en-US" sz="800">
                          <a:solidFill>
                            <a:schemeClr val="tx1"/>
                          </a:solidFill>
                        </a:rPr>
                        <a:t>Good</a:t>
                      </a:r>
                    </a:p>
                  </a:txBody>
                  <a:tcPr anchor="ctr">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2548334107"/>
                  </a:ext>
                </a:extLst>
              </a:tr>
            </a:tbl>
          </a:graphicData>
        </a:graphic>
      </p:graphicFrame>
      <p:cxnSp>
        <p:nvCxnSpPr>
          <p:cNvPr id="6" name="Straight Arrow Connector 5">
            <a:extLst>
              <a:ext uri="{FF2B5EF4-FFF2-40B4-BE49-F238E27FC236}">
                <a16:creationId xmlns:a16="http://schemas.microsoft.com/office/drawing/2014/main" id="{C4EC8280-F8F6-FDF2-A79D-87E4105F1760}"/>
              </a:ext>
            </a:extLst>
          </p:cNvPr>
          <p:cNvCxnSpPr/>
          <p:nvPr/>
        </p:nvCxnSpPr>
        <p:spPr>
          <a:xfrm>
            <a:off x="5162626" y="3959042"/>
            <a:ext cx="609600" cy="0"/>
          </a:xfrm>
          <a:prstGeom prst="straightConnector1">
            <a:avLst/>
          </a:prstGeom>
          <a:ln w="5715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EE6CA6EC-36F4-616B-8306-60266C5C992B}"/>
              </a:ext>
            </a:extLst>
          </p:cNvPr>
          <p:cNvCxnSpPr/>
          <p:nvPr/>
        </p:nvCxnSpPr>
        <p:spPr>
          <a:xfrm flipH="1">
            <a:off x="3954783" y="5679705"/>
            <a:ext cx="559837" cy="0"/>
          </a:xfrm>
          <a:prstGeom prst="straightConnector1">
            <a:avLst/>
          </a:prstGeom>
          <a:ln w="5715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505BACF-E798-6F71-58EB-00D737E7B93E}"/>
              </a:ext>
            </a:extLst>
          </p:cNvPr>
          <p:cNvCxnSpPr/>
          <p:nvPr/>
        </p:nvCxnSpPr>
        <p:spPr>
          <a:xfrm flipH="1">
            <a:off x="3878583" y="2593605"/>
            <a:ext cx="559837" cy="0"/>
          </a:xfrm>
          <a:prstGeom prst="straightConnector1">
            <a:avLst/>
          </a:prstGeom>
          <a:ln w="5715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0BE5803F-0CA9-AD08-7211-8942BD9297A4}"/>
              </a:ext>
            </a:extLst>
          </p:cNvPr>
          <p:cNvSpPr>
            <a:spLocks noGrp="1"/>
          </p:cNvSpPr>
          <p:nvPr>
            <p:ph type="sldNum" sz="quarter" idx="12"/>
          </p:nvPr>
        </p:nvSpPr>
        <p:spPr/>
        <p:txBody>
          <a:bodyPr/>
          <a:lstStyle/>
          <a:p>
            <a:fld id="{BCCE8747-AD4C-4D09-92DB-775D344EFD6C}" type="slidenum">
              <a:rPr lang="en-ZA" smtClean="0">
                <a:latin typeface="Arial" panose="020B0604020202020204" pitchFamily="34" charset="0"/>
                <a:cs typeface="Arial" panose="020B0604020202020204" pitchFamily="34" charset="0"/>
              </a:rPr>
              <a:t>29</a:t>
            </a:fld>
            <a:endParaRPr lang="en-ZA">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2259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FE712-A5B6-18A2-F272-8EDD8E2F4645}"/>
              </a:ext>
            </a:extLst>
          </p:cNvPr>
          <p:cNvSpPr>
            <a:spLocks noGrp="1"/>
          </p:cNvSpPr>
          <p:nvPr>
            <p:ph type="title"/>
          </p:nvPr>
        </p:nvSpPr>
        <p:spPr>
          <a:xfrm>
            <a:off x="559068" y="2258419"/>
            <a:ext cx="10515600" cy="1325563"/>
          </a:xfrm>
        </p:spPr>
        <p:txBody>
          <a:bodyPr>
            <a:normAutofit fontScale="90000"/>
          </a:bodyPr>
          <a:lstStyle/>
          <a:p>
            <a:br>
              <a:rPr lang="en-ZA" b="1"/>
            </a:br>
            <a:r>
              <a:rPr lang="en-ZA" sz="13300" b="1"/>
              <a:t>01</a:t>
            </a:r>
            <a:br>
              <a:rPr lang="en-ZA" b="1"/>
            </a:br>
            <a:r>
              <a:rPr lang="en-ZA" sz="4700" b="1"/>
              <a:t>Geopolitics</a:t>
            </a:r>
          </a:p>
        </p:txBody>
      </p:sp>
      <p:sp>
        <p:nvSpPr>
          <p:cNvPr id="3" name="Slide Number Placeholder 2">
            <a:extLst>
              <a:ext uri="{FF2B5EF4-FFF2-40B4-BE49-F238E27FC236}">
                <a16:creationId xmlns:a16="http://schemas.microsoft.com/office/drawing/2014/main" id="{7315495B-93A4-EE78-00E3-7BCE08A8C54F}"/>
              </a:ext>
            </a:extLst>
          </p:cNvPr>
          <p:cNvSpPr>
            <a:spLocks noGrp="1"/>
          </p:cNvSpPr>
          <p:nvPr>
            <p:ph type="sldNum" sz="quarter" idx="12"/>
          </p:nvPr>
        </p:nvSpPr>
        <p:spPr/>
        <p:txBody>
          <a:bodyPr/>
          <a:lstStyle/>
          <a:p>
            <a:fld id="{BCCE8747-AD4C-4D09-92DB-775D344EFD6C}" type="slidenum">
              <a:rPr lang="en-ZA" smtClean="0"/>
              <a:t>3</a:t>
            </a:fld>
            <a:endParaRPr lang="en-ZA"/>
          </a:p>
        </p:txBody>
      </p:sp>
    </p:spTree>
    <p:extLst>
      <p:ext uri="{BB962C8B-B14F-4D97-AF65-F5344CB8AC3E}">
        <p14:creationId xmlns:p14="http://schemas.microsoft.com/office/powerpoint/2010/main" val="29181209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FFCCE-DC3F-E78F-39DA-AFA0496581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16B54F-AA76-2C5E-2D1A-FAA3C47940A2}"/>
              </a:ext>
            </a:extLst>
          </p:cNvPr>
          <p:cNvSpPr>
            <a:spLocks noGrp="1"/>
          </p:cNvSpPr>
          <p:nvPr>
            <p:ph type="title"/>
          </p:nvPr>
        </p:nvSpPr>
        <p:spPr/>
        <p:txBody>
          <a:bodyPr/>
          <a:lstStyle/>
          <a:p>
            <a:r>
              <a:rPr lang="en-US"/>
              <a:t>2026 Bull-Bear Scenarios</a:t>
            </a:r>
            <a:endParaRPr lang="en-ZA"/>
          </a:p>
        </p:txBody>
      </p:sp>
      <p:graphicFrame>
        <p:nvGraphicFramePr>
          <p:cNvPr id="8" name="Table 5">
            <a:extLst>
              <a:ext uri="{FF2B5EF4-FFF2-40B4-BE49-F238E27FC236}">
                <a16:creationId xmlns:a16="http://schemas.microsoft.com/office/drawing/2014/main" id="{716EC231-B766-0FFA-971D-76A176F3CB42}"/>
              </a:ext>
            </a:extLst>
          </p:cNvPr>
          <p:cNvGraphicFramePr>
            <a:graphicFrameLocks noGrp="1"/>
          </p:cNvGraphicFramePr>
          <p:nvPr>
            <p:extLst>
              <p:ext uri="{D42A27DB-BD31-4B8C-83A1-F6EECF244321}">
                <p14:modId xmlns:p14="http://schemas.microsoft.com/office/powerpoint/2010/main" val="850060289"/>
              </p:ext>
            </p:extLst>
          </p:nvPr>
        </p:nvGraphicFramePr>
        <p:xfrm>
          <a:off x="501316" y="1465381"/>
          <a:ext cx="11337927" cy="4739497"/>
        </p:xfrm>
        <a:graphic>
          <a:graphicData uri="http://schemas.openxmlformats.org/drawingml/2006/table">
            <a:tbl>
              <a:tblPr firstRow="1" bandRow="1"/>
              <a:tblGrid>
                <a:gridCol w="958745">
                  <a:extLst>
                    <a:ext uri="{9D8B030D-6E8A-4147-A177-3AD203B41FA5}">
                      <a16:colId xmlns:a16="http://schemas.microsoft.com/office/drawing/2014/main" val="262160507"/>
                    </a:ext>
                  </a:extLst>
                </a:gridCol>
                <a:gridCol w="2187682">
                  <a:extLst>
                    <a:ext uri="{9D8B030D-6E8A-4147-A177-3AD203B41FA5}">
                      <a16:colId xmlns:a16="http://schemas.microsoft.com/office/drawing/2014/main" val="3175604711"/>
                    </a:ext>
                  </a:extLst>
                </a:gridCol>
                <a:gridCol w="1638300">
                  <a:extLst>
                    <a:ext uri="{9D8B030D-6E8A-4147-A177-3AD203B41FA5}">
                      <a16:colId xmlns:a16="http://schemas.microsoft.com/office/drawing/2014/main" val="3298648446"/>
                    </a:ext>
                  </a:extLst>
                </a:gridCol>
                <a:gridCol w="1638300">
                  <a:extLst>
                    <a:ext uri="{9D8B030D-6E8A-4147-A177-3AD203B41FA5}">
                      <a16:colId xmlns:a16="http://schemas.microsoft.com/office/drawing/2014/main" val="985200683"/>
                    </a:ext>
                  </a:extLst>
                </a:gridCol>
                <a:gridCol w="1638300">
                  <a:extLst>
                    <a:ext uri="{9D8B030D-6E8A-4147-A177-3AD203B41FA5}">
                      <a16:colId xmlns:a16="http://schemas.microsoft.com/office/drawing/2014/main" val="437839839"/>
                    </a:ext>
                  </a:extLst>
                </a:gridCol>
                <a:gridCol w="1638300">
                  <a:extLst>
                    <a:ext uri="{9D8B030D-6E8A-4147-A177-3AD203B41FA5}">
                      <a16:colId xmlns:a16="http://schemas.microsoft.com/office/drawing/2014/main" val="158995169"/>
                    </a:ext>
                  </a:extLst>
                </a:gridCol>
                <a:gridCol w="1638300">
                  <a:extLst>
                    <a:ext uri="{9D8B030D-6E8A-4147-A177-3AD203B41FA5}">
                      <a16:colId xmlns:a16="http://schemas.microsoft.com/office/drawing/2014/main" val="651683254"/>
                    </a:ext>
                  </a:extLst>
                </a:gridCol>
              </a:tblGrid>
              <a:tr h="22069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US" sz="800">
                        <a:solidFill>
                          <a:schemeClr val="bg1"/>
                        </a:solidFill>
                        <a:latin typeface="+mn-lt"/>
                      </a:endParaRP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800">
                          <a:solidFill>
                            <a:schemeClr val="bg1"/>
                          </a:solidFill>
                          <a:latin typeface="+mn-lt"/>
                        </a:rPr>
                        <a:t>Influential factors</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800">
                          <a:solidFill>
                            <a:schemeClr val="bg1"/>
                          </a:solidFill>
                          <a:latin typeface="+mn-lt"/>
                        </a:rPr>
                        <a:t>Bear case</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B50232"/>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800">
                          <a:solidFill>
                            <a:schemeClr val="bg1"/>
                          </a:solidFill>
                          <a:latin typeface="+mn-lt"/>
                        </a:rPr>
                        <a:t>Negative surprises</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B50232"/>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800">
                          <a:solidFill>
                            <a:schemeClr val="bg1"/>
                          </a:solidFill>
                          <a:latin typeface="+mn-lt"/>
                        </a:rPr>
                        <a:t>Market expectations </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B50232"/>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800">
                          <a:solidFill>
                            <a:schemeClr val="bg1"/>
                          </a:solidFill>
                          <a:latin typeface="+mn-lt"/>
                        </a:rPr>
                        <a:t>Positive surprises</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50232"/>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800">
                          <a:solidFill>
                            <a:schemeClr val="bg1"/>
                          </a:solidFill>
                          <a:latin typeface="+mn-lt"/>
                        </a:rPr>
                        <a:t>Bull case</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B50232"/>
                    </a:solidFill>
                  </a:tcPr>
                </a:tc>
                <a:extLst>
                  <a:ext uri="{0D108BD9-81ED-4DB2-BD59-A6C34878D82A}">
                    <a16:rowId xmlns:a16="http://schemas.microsoft.com/office/drawing/2014/main" val="1303961794"/>
                  </a:ext>
                </a:extLst>
              </a:tr>
              <a:tr h="360443">
                <a:tc>
                  <a:txBody>
                    <a:bodyPr/>
                    <a:lstStyle/>
                    <a:p>
                      <a:pPr algn="l"/>
                      <a:r>
                        <a:rPr lang="en-US" sz="800" b="1">
                          <a:solidFill>
                            <a:schemeClr val="tx1"/>
                          </a:solidFill>
                          <a:latin typeface="+mn-lt"/>
                        </a:rPr>
                        <a:t>Global trade</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9D9D9">
                        <a:lumMod val="90000"/>
                      </a:srgbClr>
                    </a:solidFill>
                  </a:tcPr>
                </a:tc>
                <a:tc>
                  <a:txBody>
                    <a:bodyPr/>
                    <a:lstStyle/>
                    <a:p>
                      <a:pPr algn="l"/>
                      <a:r>
                        <a:rPr lang="en-US" sz="800">
                          <a:solidFill>
                            <a:schemeClr val="tx1"/>
                          </a:solidFill>
                          <a:latin typeface="+mn-lt"/>
                        </a:rPr>
                        <a:t>Geopolitical tensions, policy uncertainty and tariffs, legality of tariffs </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p>
                      <a:pPr algn="ctr"/>
                      <a:r>
                        <a:rPr lang="en-US" sz="800">
                          <a:solidFill>
                            <a:schemeClr val="bg1"/>
                          </a:solidFill>
                          <a:latin typeface="+mn-lt"/>
                        </a:rPr>
                        <a:t>Collapse of global trade</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800">
                          <a:solidFill>
                            <a:schemeClr val="bg1"/>
                          </a:solidFill>
                          <a:latin typeface="+mn-lt"/>
                        </a:rPr>
                        <a:t>Further tariff increases</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800" b="1">
                          <a:solidFill>
                            <a:schemeClr val="bg1"/>
                          </a:solidFill>
                          <a:latin typeface="+mn-lt"/>
                        </a:rPr>
                        <a:t>Higher tariffs/ trade tensions</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800">
                          <a:solidFill>
                            <a:schemeClr val="bg1"/>
                          </a:solidFill>
                          <a:latin typeface="+mn-lt"/>
                        </a:rPr>
                        <a:t>Moderate tariff cuts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r>
                        <a:rPr lang="en-US" sz="800">
                          <a:solidFill>
                            <a:schemeClr val="bg1"/>
                          </a:solidFill>
                          <a:latin typeface="+mn-lt"/>
                        </a:rPr>
                        <a:t>Significant tariff cuts</a:t>
                      </a:r>
                    </a:p>
                  </a:txBody>
                  <a:tcPr anchor="ctr">
                    <a:lnL w="12700" cap="flat" cmpd="sng" algn="ctr">
                      <a:solidFill>
                        <a:schemeClr val="bg1"/>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8011436"/>
                  </a:ext>
                </a:extLst>
              </a:tr>
              <a:tr h="92184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800" b="1">
                          <a:solidFill>
                            <a:schemeClr val="tx1"/>
                          </a:solidFill>
                          <a:latin typeface="+mn-lt"/>
                        </a:rPr>
                        <a:t>Global inflation</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9D9D9">
                        <a:lumMod val="90000"/>
                      </a:srgbClr>
                    </a:solidFill>
                  </a:tcPr>
                </a:tc>
                <a:tc>
                  <a:txBody>
                    <a:bodyPr/>
                    <a:lstStyle/>
                    <a:p>
                      <a:pPr algn="l"/>
                      <a:r>
                        <a:rPr lang="en-US" sz="800">
                          <a:solidFill>
                            <a:schemeClr val="tx1"/>
                          </a:solidFill>
                          <a:latin typeface="+mn-lt"/>
                        </a:rPr>
                        <a:t>Services inflation, energy prices, shelter costs, tariffs, food prices</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US inflation ticks up to above 4%</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b="0">
                          <a:solidFill>
                            <a:schemeClr val="bg1"/>
                          </a:solidFill>
                          <a:latin typeface="+mn-lt"/>
                        </a:rPr>
                        <a:t>US inflation deteriorates to above 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b="1">
                          <a:solidFill>
                            <a:schemeClr val="bg1"/>
                          </a:solidFill>
                          <a:latin typeface="+mn-lt"/>
                        </a:rPr>
                        <a:t>US inflation expected to remain sticky around 3%, UK inflation expected to ease but remain above 2% and Eurozone inflation expected to be around 2% in 2026.</a:t>
                      </a:r>
                    </a:p>
                  </a:txBody>
                  <a:tcPr anchor="ctr">
                    <a:lnL w="12700" cap="flat" cmpd="sng" algn="ctr">
                      <a:solidFill>
                        <a:schemeClr val="bg1"/>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US inflation eases to below 2.5%</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US inflation eases to 2% or below </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39028125"/>
                  </a:ext>
                </a:extLst>
              </a:tr>
              <a:tr h="3467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800" b="1">
                          <a:solidFill>
                            <a:schemeClr val="tx1"/>
                          </a:solidFill>
                          <a:latin typeface="+mn-lt"/>
                        </a:rPr>
                        <a:t>US interest rates</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9D9D9">
                        <a:lumMod val="90000"/>
                      </a:srgbClr>
                    </a:solidFill>
                  </a:tcPr>
                </a:tc>
                <a:tc>
                  <a:txBody>
                    <a:bodyPr/>
                    <a:lstStyle/>
                    <a:p>
                      <a:pPr algn="l"/>
                      <a:r>
                        <a:rPr lang="en-US" sz="800">
                          <a:solidFill>
                            <a:schemeClr val="tx1"/>
                          </a:solidFill>
                          <a:latin typeface="+mn-lt"/>
                        </a:rPr>
                        <a:t>Inflation, inflation expectations, unemployment, economic growth</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Rate hikes</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No cuts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b="1">
                          <a:ln>
                            <a:noFill/>
                          </a:ln>
                          <a:solidFill>
                            <a:schemeClr val="bg1"/>
                          </a:solidFill>
                          <a:latin typeface="+mn-lt"/>
                        </a:rPr>
                        <a:t>25-50 basis points in cuts this year</a:t>
                      </a:r>
                    </a:p>
                  </a:txBody>
                  <a:tcPr anchor="ctr">
                    <a:lnL w="12700" cap="flat" cmpd="sng" algn="ctr">
                      <a:solidFill>
                        <a:schemeClr val="bg1"/>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75-100 basis points in cuts this year</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More than 100 basis points in cuts this year</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145005870"/>
                  </a:ext>
                </a:extLst>
              </a:tr>
              <a:tr h="3467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800" b="1">
                          <a:solidFill>
                            <a:schemeClr val="tx1"/>
                          </a:solidFill>
                          <a:latin typeface="+mn-lt"/>
                        </a:rPr>
                        <a:t>US economy</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9D9D9">
                        <a:lumMod val="90000"/>
                      </a:srgbClr>
                    </a:solidFill>
                  </a:tcPr>
                </a:tc>
                <a:tc>
                  <a:txBody>
                    <a:bodyPr/>
                    <a:lstStyle/>
                    <a:p>
                      <a:pPr algn="l"/>
                      <a:r>
                        <a:rPr lang="en-US" sz="800">
                          <a:solidFill>
                            <a:schemeClr val="tx1"/>
                          </a:solidFill>
                          <a:latin typeface="+mn-lt"/>
                        </a:rPr>
                        <a:t>Global trade, unemployment, consumer spending, government spending, taxes </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Anemic to negative economic growth</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Cooling economic growth between 1% and 2%</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b="1">
                          <a:solidFill>
                            <a:schemeClr val="bg1"/>
                          </a:solidFill>
                          <a:latin typeface="+mn-lt"/>
                        </a:rPr>
                        <a:t>US economic growth of around 2.0% this year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US economic growth significantly above 2%</a:t>
                      </a:r>
                    </a:p>
                  </a:txBody>
                  <a:tcPr anchor="ctr">
                    <a:lnL w="12700" cap="flat" cmpd="sng" algn="ctr">
                      <a:solidFill>
                        <a:schemeClr val="bg1"/>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US economic growth above 3.0%</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579662872"/>
                  </a:ext>
                </a:extLst>
              </a:tr>
              <a:tr h="44416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800" b="1">
                          <a:solidFill>
                            <a:schemeClr val="tx1"/>
                          </a:solidFill>
                          <a:latin typeface="+mn-lt"/>
                        </a:rPr>
                        <a:t>China economy</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9D9D9">
                        <a:lumMod val="90000"/>
                      </a:srgbClr>
                    </a:solidFill>
                  </a:tcPr>
                </a:tc>
                <a:tc>
                  <a:txBody>
                    <a:bodyPr/>
                    <a:lstStyle/>
                    <a:p>
                      <a:pPr algn="l"/>
                      <a:r>
                        <a:rPr lang="en-US" sz="800">
                          <a:solidFill>
                            <a:schemeClr val="tx1"/>
                          </a:solidFill>
                          <a:latin typeface="+mn-lt"/>
                        </a:rPr>
                        <a:t>Property, construction and manufacturing sectors, global trade, consumer spending, policy uncertainty </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Growth below 4%</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Growth significantly below 5%</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b="1">
                          <a:solidFill>
                            <a:schemeClr val="bg1"/>
                          </a:solidFill>
                          <a:latin typeface="+mn-lt"/>
                        </a:rPr>
                        <a:t>China economic growth of around 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Economic growth higher than 5%</a:t>
                      </a:r>
                    </a:p>
                  </a:txBody>
                  <a:tcPr anchor="ctr">
                    <a:lnL w="12700" cap="flat" cmpd="sng" algn="ctr">
                      <a:solidFill>
                        <a:schemeClr val="bg1"/>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Economic growth above 6%</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164280893"/>
                  </a:ext>
                </a:extLst>
              </a:tr>
              <a:tr h="600927">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800" b="1">
                          <a:solidFill>
                            <a:schemeClr val="tx1"/>
                          </a:solidFill>
                          <a:latin typeface="+mn-lt"/>
                        </a:rPr>
                        <a:t>SA economy</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9D9D9">
                        <a:lumMod val="90000"/>
                      </a:srgbClr>
                    </a:solidFill>
                  </a:tcPr>
                </a:tc>
                <a:tc>
                  <a:txBody>
                    <a:bodyPr/>
                    <a:lstStyle/>
                    <a:p>
                      <a:pPr algn="l"/>
                      <a:r>
                        <a:rPr lang="en-US" sz="800">
                          <a:solidFill>
                            <a:schemeClr val="tx1"/>
                          </a:solidFill>
                          <a:latin typeface="+mn-lt"/>
                        </a:rPr>
                        <a:t>Global trade, commodity prices, logistics, infrastructure, business and consumer confidence &amp; spending, unemployment, attraction and allocation of capital</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Recession</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Growth below 1%</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b="1">
                          <a:solidFill>
                            <a:schemeClr val="bg1"/>
                          </a:solidFill>
                          <a:latin typeface="+mn-lt"/>
                        </a:rPr>
                        <a:t>SA economic growth above 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Growth around 2%</a:t>
                      </a:r>
                    </a:p>
                  </a:txBody>
                  <a:tcPr anchor="ctr">
                    <a:lnL w="12700" cap="flat" cmpd="sng" algn="ctr">
                      <a:solidFill>
                        <a:schemeClr val="bg1"/>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Growth above 3%</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26400901"/>
                  </a:ext>
                </a:extLst>
              </a:tr>
              <a:tr h="802213">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800" b="1">
                          <a:solidFill>
                            <a:schemeClr val="tx1"/>
                          </a:solidFill>
                          <a:latin typeface="+mn-lt"/>
                        </a:rPr>
                        <a:t>Global market</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9D9D9">
                        <a:lumMod val="90000"/>
                      </a:srgbClr>
                    </a:solidFill>
                  </a:tcPr>
                </a:tc>
                <a:tc>
                  <a:txBody>
                    <a:bodyPr/>
                    <a:lstStyle/>
                    <a:p>
                      <a:pPr algn="l"/>
                      <a:r>
                        <a:rPr lang="en-US" sz="800">
                          <a:solidFill>
                            <a:schemeClr val="tx1"/>
                          </a:solidFill>
                          <a:latin typeface="+mn-lt"/>
                        </a:rPr>
                        <a:t>Earnings, margins, valuations, capital expenditure, AI, interest rate cycle, risk sentiments, consumer spending</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Negative earnings growth </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Low single-digit growth</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b="1">
                          <a:solidFill>
                            <a:schemeClr val="bg1"/>
                          </a:solidFill>
                          <a:latin typeface="+mn-lt"/>
                        </a:rPr>
                        <a:t>High positive single-digit to double-digit growth in earnings over the next 12 months, led by the US with Europe and the UK lagging</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Positive revisions in growth trajectory </a:t>
                      </a:r>
                    </a:p>
                  </a:txBody>
                  <a:tcPr anchor="ctr">
                    <a:lnL w="12700" cap="flat" cmpd="sng" algn="ctr">
                      <a:solidFill>
                        <a:schemeClr val="bg1"/>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800">
                          <a:solidFill>
                            <a:schemeClr val="bg1"/>
                          </a:solidFill>
                          <a:latin typeface="+mn-lt"/>
                        </a:rPr>
                        <a:t>Prolonged bull market</a:t>
                      </a:r>
                    </a:p>
                    <a:p>
                      <a:pPr algn="ctr"/>
                      <a:endParaRPr lang="en-US" sz="800">
                        <a:solidFill>
                          <a:schemeClr val="bg1"/>
                        </a:solidFill>
                        <a:latin typeface="+mn-lt"/>
                      </a:endParaRP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820477885"/>
                  </a:ext>
                </a:extLst>
              </a:tr>
              <a:tr h="682585">
                <a:tc>
                  <a:txBody>
                    <a:bodyPr/>
                    <a:lstStyle/>
                    <a:p>
                      <a:pPr algn="l"/>
                      <a:r>
                        <a:rPr lang="en-US" sz="800" b="1">
                          <a:solidFill>
                            <a:schemeClr val="tx1"/>
                          </a:solidFill>
                          <a:latin typeface="+mn-lt"/>
                        </a:rPr>
                        <a:t>Local market</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D9D9D9">
                        <a:lumMod val="90000"/>
                      </a:srgbClr>
                    </a:solidFill>
                  </a:tcPr>
                </a:tc>
                <a:tc>
                  <a:txBody>
                    <a:bodyPr/>
                    <a:lstStyle/>
                    <a:p>
                      <a:pPr algn="l"/>
                      <a:r>
                        <a:rPr lang="en-US" sz="800">
                          <a:solidFill>
                            <a:schemeClr val="tx1"/>
                          </a:solidFill>
                          <a:latin typeface="+mn-lt"/>
                        </a:rPr>
                        <a:t>Earnings, margins, valuations, commodity prices, risk sentiments, structural reforms, consumer spending</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p>
                      <a:pPr algn="ctr"/>
                      <a:r>
                        <a:rPr lang="en-US" sz="800">
                          <a:solidFill>
                            <a:schemeClr val="bg1"/>
                          </a:solidFill>
                          <a:latin typeface="+mn-lt"/>
                        </a:rPr>
                        <a:t>Aggressive market drawdowns, negative earnings growth </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800">
                          <a:solidFill>
                            <a:schemeClr val="bg1"/>
                          </a:solidFill>
                          <a:latin typeface="+mn-lt"/>
                        </a:rPr>
                        <a:t>Pullback in precious metal prices, distressed local consumer, high input costs lead to low single-digit growth</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r>
                        <a:rPr lang="en-US" sz="800" b="1">
                          <a:solidFill>
                            <a:schemeClr val="bg1"/>
                          </a:solidFill>
                          <a:latin typeface="+mn-lt"/>
                        </a:rPr>
                        <a:t>High positive single-digit to double-digit growth in earnings over the next 12 months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800">
                          <a:solidFill>
                            <a:schemeClr val="bg1"/>
                          </a:solidFill>
                          <a:latin typeface="+mn-lt"/>
                        </a:rPr>
                        <a:t>Positive revisions in growth trajectory </a:t>
                      </a:r>
                    </a:p>
                  </a:txBody>
                  <a:tcPr anchor="ctr">
                    <a:lnL w="12700" cap="flat" cmpd="sng" algn="ctr">
                      <a:solidFill>
                        <a:schemeClr val="bg1"/>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800">
                          <a:solidFill>
                            <a:schemeClr val="bg1"/>
                          </a:solidFill>
                          <a:latin typeface="+mn-lt"/>
                        </a:rPr>
                        <a:t>Prolonged broad-based bull market across resources, financials and industrials</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982733748"/>
                  </a:ext>
                </a:extLst>
              </a:tr>
            </a:tbl>
          </a:graphicData>
        </a:graphic>
      </p:graphicFrame>
      <p:sp>
        <p:nvSpPr>
          <p:cNvPr id="9" name="Slide Number Placeholder 8">
            <a:extLst>
              <a:ext uri="{FF2B5EF4-FFF2-40B4-BE49-F238E27FC236}">
                <a16:creationId xmlns:a16="http://schemas.microsoft.com/office/drawing/2014/main" id="{17E96835-B2C6-BE76-206B-C01500F4D718}"/>
              </a:ext>
            </a:extLst>
          </p:cNvPr>
          <p:cNvSpPr>
            <a:spLocks noGrp="1"/>
          </p:cNvSpPr>
          <p:nvPr>
            <p:ph type="sldNum" sz="quarter" idx="12"/>
          </p:nvPr>
        </p:nvSpPr>
        <p:spPr/>
        <p:txBody>
          <a:bodyPr/>
          <a:lstStyle/>
          <a:p>
            <a:fld id="{BCCE8747-AD4C-4D09-92DB-775D344EFD6C}" type="slidenum">
              <a:rPr lang="en-ZA" smtClean="0">
                <a:latin typeface="Arial" panose="020B0604020202020204" pitchFamily="34" charset="0"/>
                <a:cs typeface="Arial" panose="020B0604020202020204" pitchFamily="34" charset="0"/>
              </a:rPr>
              <a:t>30</a:t>
            </a:fld>
            <a:endParaRPr lang="en-ZA">
              <a:latin typeface="Arial" panose="020B0604020202020204" pitchFamily="34" charset="0"/>
              <a:cs typeface="Arial" panose="020B0604020202020204" pitchFamily="34" charset="0"/>
            </a:endParaRPr>
          </a:p>
        </p:txBody>
      </p:sp>
      <p:sp>
        <p:nvSpPr>
          <p:cNvPr id="10" name="Text Placeholder 3">
            <a:extLst>
              <a:ext uri="{FF2B5EF4-FFF2-40B4-BE49-F238E27FC236}">
                <a16:creationId xmlns:a16="http://schemas.microsoft.com/office/drawing/2014/main" id="{F9D6A8BF-DDBD-C65E-DD43-4D1854B7004E}"/>
              </a:ext>
            </a:extLst>
          </p:cNvPr>
          <p:cNvSpPr txBox="1">
            <a:spLocks/>
          </p:cNvSpPr>
          <p:nvPr/>
        </p:nvSpPr>
        <p:spPr>
          <a:xfrm>
            <a:off x="449070" y="6204878"/>
            <a:ext cx="11337924" cy="1892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800" i="1">
                <a:latin typeface="+mn-lt"/>
              </a:rPr>
              <a:t>Source: Absa Investments, Bloomberg, March</a:t>
            </a:r>
            <a:r>
              <a:rPr lang="en-US" sz="800">
                <a:latin typeface="+mn-lt"/>
              </a:rPr>
              <a:t> </a:t>
            </a:r>
            <a:r>
              <a:rPr lang="en-US" sz="800" i="1">
                <a:latin typeface="+mn-lt"/>
              </a:rPr>
              <a:t>2026 </a:t>
            </a:r>
          </a:p>
          <a:p>
            <a:pPr marL="0" indent="0">
              <a:spcBef>
                <a:spcPts val="0"/>
              </a:spcBef>
              <a:buNone/>
            </a:pPr>
            <a:r>
              <a:rPr lang="en-US" sz="800" i="1">
                <a:latin typeface="+mn-lt"/>
              </a:rPr>
              <a:t>Note: Market expectations are as at the start of the year. The white outline is what has played out throughout the year and/or how market expectations have shifted. The red blocks represent our baseline expectations</a:t>
            </a:r>
          </a:p>
          <a:p>
            <a:endParaRPr lang="en-ZA" sz="800">
              <a:latin typeface="+mn-lt"/>
            </a:endParaRPr>
          </a:p>
        </p:txBody>
      </p:sp>
    </p:spTree>
    <p:extLst>
      <p:ext uri="{BB962C8B-B14F-4D97-AF65-F5344CB8AC3E}">
        <p14:creationId xmlns:p14="http://schemas.microsoft.com/office/powerpoint/2010/main" val="33698502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15EB3-9D23-E958-3F59-DEBE8C76C309}"/>
              </a:ext>
            </a:extLst>
          </p:cNvPr>
          <p:cNvSpPr>
            <a:spLocks noGrp="1"/>
          </p:cNvSpPr>
          <p:nvPr>
            <p:ph type="title"/>
          </p:nvPr>
        </p:nvSpPr>
        <p:spPr/>
        <p:txBody>
          <a:bodyPr/>
          <a:lstStyle/>
          <a:p>
            <a:r>
              <a:rPr lang="en-US"/>
              <a:t>Market Forecasts</a:t>
            </a:r>
          </a:p>
        </p:txBody>
      </p:sp>
      <p:sp>
        <p:nvSpPr>
          <p:cNvPr id="4" name="TextBox 3">
            <a:extLst>
              <a:ext uri="{FF2B5EF4-FFF2-40B4-BE49-F238E27FC236}">
                <a16:creationId xmlns:a16="http://schemas.microsoft.com/office/drawing/2014/main" id="{DBBDC4FB-0E3F-48A3-F425-601CE8990898}"/>
              </a:ext>
            </a:extLst>
          </p:cNvPr>
          <p:cNvSpPr txBox="1"/>
          <p:nvPr/>
        </p:nvSpPr>
        <p:spPr bwMode="gray">
          <a:xfrm>
            <a:off x="501316" y="6228239"/>
            <a:ext cx="6060880" cy="219393"/>
          </a:xfrm>
          <a:prstGeom prst="rect">
            <a:avLst/>
          </a:prstGeom>
          <a:noFill/>
        </p:spPr>
        <p:txBody>
          <a:bodyPr wrap="square" lIns="0" tIns="0" rIns="0" bIns="0" rtlCol="0">
            <a:noAutofit/>
          </a:bodyPr>
          <a:lstStyle/>
          <a:p>
            <a:pPr algn="l">
              <a:spcBef>
                <a:spcPts val="0"/>
              </a:spcBef>
            </a:pPr>
            <a:r>
              <a:rPr lang="en-US" sz="800" i="1">
                <a:solidFill>
                  <a:schemeClr val="bg1"/>
                </a:solidFill>
                <a:latin typeface="Arial" panose="020B0604020202020204" pitchFamily="34" charset="0"/>
                <a:cs typeface="Arial" panose="020B0604020202020204" pitchFamily="34" charset="0"/>
              </a:rPr>
              <a:t>Source: Bloomberg, Morningstar Direct, Absa Investments, January 2026</a:t>
            </a:r>
          </a:p>
          <a:p>
            <a:pPr algn="l">
              <a:spcBef>
                <a:spcPts val="0"/>
              </a:spcBef>
            </a:pPr>
            <a:r>
              <a:rPr lang="en-US" sz="800" i="1">
                <a:solidFill>
                  <a:schemeClr val="bg1"/>
                </a:solidFill>
                <a:latin typeface="Arial" panose="020B0604020202020204" pitchFamily="34" charset="0"/>
                <a:cs typeface="Arial" panose="020B0604020202020204" pitchFamily="34" charset="0"/>
              </a:rPr>
              <a:t>YTD as at 31 March 2026</a:t>
            </a:r>
          </a:p>
        </p:txBody>
      </p:sp>
      <p:graphicFrame>
        <p:nvGraphicFramePr>
          <p:cNvPr id="5" name="Table 4">
            <a:extLst>
              <a:ext uri="{FF2B5EF4-FFF2-40B4-BE49-F238E27FC236}">
                <a16:creationId xmlns:a16="http://schemas.microsoft.com/office/drawing/2014/main" id="{977627F0-5523-936C-A71C-A429CA61A5EF}"/>
              </a:ext>
            </a:extLst>
          </p:cNvPr>
          <p:cNvGraphicFramePr>
            <a:graphicFrameLocks noGrp="1"/>
          </p:cNvGraphicFramePr>
          <p:nvPr>
            <p:extLst>
              <p:ext uri="{D42A27DB-BD31-4B8C-83A1-F6EECF244321}">
                <p14:modId xmlns:p14="http://schemas.microsoft.com/office/powerpoint/2010/main" val="299221390"/>
              </p:ext>
            </p:extLst>
          </p:nvPr>
        </p:nvGraphicFramePr>
        <p:xfrm>
          <a:off x="501316" y="1403997"/>
          <a:ext cx="11337925" cy="4708275"/>
        </p:xfrm>
        <a:graphic>
          <a:graphicData uri="http://schemas.openxmlformats.org/drawingml/2006/table">
            <a:tbl>
              <a:tblPr/>
              <a:tblGrid>
                <a:gridCol w="4177485">
                  <a:extLst>
                    <a:ext uri="{9D8B030D-6E8A-4147-A177-3AD203B41FA5}">
                      <a16:colId xmlns:a16="http://schemas.microsoft.com/office/drawing/2014/main" val="858659776"/>
                    </a:ext>
                  </a:extLst>
                </a:gridCol>
                <a:gridCol w="895055">
                  <a:extLst>
                    <a:ext uri="{9D8B030D-6E8A-4147-A177-3AD203B41FA5}">
                      <a16:colId xmlns:a16="http://schemas.microsoft.com/office/drawing/2014/main" val="3614255204"/>
                    </a:ext>
                  </a:extLst>
                </a:gridCol>
                <a:gridCol w="895055">
                  <a:extLst>
                    <a:ext uri="{9D8B030D-6E8A-4147-A177-3AD203B41FA5}">
                      <a16:colId xmlns:a16="http://schemas.microsoft.com/office/drawing/2014/main" val="520446380"/>
                    </a:ext>
                  </a:extLst>
                </a:gridCol>
                <a:gridCol w="895055">
                  <a:extLst>
                    <a:ext uri="{9D8B030D-6E8A-4147-A177-3AD203B41FA5}">
                      <a16:colId xmlns:a16="http://schemas.microsoft.com/office/drawing/2014/main" val="4103504816"/>
                    </a:ext>
                  </a:extLst>
                </a:gridCol>
                <a:gridCol w="895055">
                  <a:extLst>
                    <a:ext uri="{9D8B030D-6E8A-4147-A177-3AD203B41FA5}">
                      <a16:colId xmlns:a16="http://schemas.microsoft.com/office/drawing/2014/main" val="1737510744"/>
                    </a:ext>
                  </a:extLst>
                </a:gridCol>
                <a:gridCol w="895055">
                  <a:extLst>
                    <a:ext uri="{9D8B030D-6E8A-4147-A177-3AD203B41FA5}">
                      <a16:colId xmlns:a16="http://schemas.microsoft.com/office/drawing/2014/main" val="1414255155"/>
                    </a:ext>
                  </a:extLst>
                </a:gridCol>
                <a:gridCol w="895055">
                  <a:extLst>
                    <a:ext uri="{9D8B030D-6E8A-4147-A177-3AD203B41FA5}">
                      <a16:colId xmlns:a16="http://schemas.microsoft.com/office/drawing/2014/main" val="3609155448"/>
                    </a:ext>
                  </a:extLst>
                </a:gridCol>
                <a:gridCol w="895055">
                  <a:extLst>
                    <a:ext uri="{9D8B030D-6E8A-4147-A177-3AD203B41FA5}">
                      <a16:colId xmlns:a16="http://schemas.microsoft.com/office/drawing/2014/main" val="862915416"/>
                    </a:ext>
                  </a:extLst>
                </a:gridCol>
                <a:gridCol w="895055">
                  <a:extLst>
                    <a:ext uri="{9D8B030D-6E8A-4147-A177-3AD203B41FA5}">
                      <a16:colId xmlns:a16="http://schemas.microsoft.com/office/drawing/2014/main" val="3621871951"/>
                    </a:ext>
                  </a:extLst>
                </a:gridCol>
              </a:tblGrid>
              <a:tr h="352341">
                <a:tc>
                  <a:txBody>
                    <a:bodyPr/>
                    <a:lstStyle/>
                    <a:p>
                      <a:pPr algn="l" fontAlgn="ctr"/>
                      <a:r>
                        <a:rPr lang="en-GB" sz="1100" b="1" i="0" u="none" strike="noStrike">
                          <a:solidFill>
                            <a:schemeClr val="bg1"/>
                          </a:solidFill>
                          <a:effectLst/>
                          <a:latin typeface="+mn-lt"/>
                        </a:rPr>
                        <a:t> </a:t>
                      </a:r>
                    </a:p>
                  </a:txBody>
                  <a:tcPr marL="7620" marR="7620" marT="7620" marB="0" anchor="ctr">
                    <a:lnL>
                      <a:noFill/>
                    </a:lnL>
                    <a:lnR>
                      <a:noFill/>
                    </a:lnR>
                    <a:lnT>
                      <a:noFill/>
                    </a:lnT>
                    <a:lnB>
                      <a:noFill/>
                    </a:lnB>
                    <a:solidFill>
                      <a:srgbClr val="DC0037"/>
                    </a:solidFill>
                  </a:tcPr>
                </a:tc>
                <a:tc>
                  <a:txBody>
                    <a:bodyPr/>
                    <a:lstStyle/>
                    <a:p>
                      <a:pPr algn="ctr" fontAlgn="ctr"/>
                      <a:r>
                        <a:rPr lang="en-US" sz="1100" b="1" i="0" u="none" strike="noStrike">
                          <a:solidFill>
                            <a:schemeClr val="bg1"/>
                          </a:solidFill>
                          <a:effectLst/>
                          <a:latin typeface="+mn-lt"/>
                        </a:rPr>
                        <a:t>2021</a:t>
                      </a:r>
                      <a:endParaRPr lang="en-GB" sz="1100" b="1" i="0" u="none" strike="noStrike">
                        <a:solidFill>
                          <a:schemeClr val="bg1"/>
                        </a:solidFill>
                        <a:effectLst/>
                        <a:latin typeface="+mn-lt"/>
                      </a:endParaRPr>
                    </a:p>
                  </a:txBody>
                  <a:tcPr marL="7620" marR="7620" marT="7620" marB="0" anchor="ctr">
                    <a:lnL>
                      <a:noFill/>
                    </a:lnL>
                    <a:lnR>
                      <a:noFill/>
                    </a:lnR>
                    <a:lnT>
                      <a:noFill/>
                    </a:lnT>
                    <a:lnB>
                      <a:noFill/>
                    </a:lnB>
                    <a:solidFill>
                      <a:srgbClr val="DC0037"/>
                    </a:solidFill>
                  </a:tcPr>
                </a:tc>
                <a:tc>
                  <a:txBody>
                    <a:bodyPr/>
                    <a:lstStyle/>
                    <a:p>
                      <a:pPr algn="ctr" fontAlgn="ctr"/>
                      <a:r>
                        <a:rPr lang="en-US" sz="1100" b="1" i="0" u="none" strike="noStrike">
                          <a:solidFill>
                            <a:schemeClr val="bg1"/>
                          </a:solidFill>
                          <a:effectLst/>
                          <a:latin typeface="+mn-lt"/>
                        </a:rPr>
                        <a:t>2022</a:t>
                      </a:r>
                      <a:endParaRPr lang="en-GB" sz="1100" b="1" i="0" u="none" strike="noStrike">
                        <a:solidFill>
                          <a:schemeClr val="bg1"/>
                        </a:solidFill>
                        <a:effectLst/>
                        <a:latin typeface="+mn-lt"/>
                      </a:endParaRPr>
                    </a:p>
                  </a:txBody>
                  <a:tcPr marL="7620" marR="7620" marT="7620" marB="0" anchor="ctr">
                    <a:lnL>
                      <a:noFill/>
                    </a:lnL>
                    <a:lnR>
                      <a:noFill/>
                    </a:lnR>
                    <a:lnT>
                      <a:noFill/>
                    </a:lnT>
                    <a:lnB>
                      <a:noFill/>
                    </a:lnB>
                    <a:solidFill>
                      <a:srgbClr val="DC0037"/>
                    </a:solidFill>
                  </a:tcPr>
                </a:tc>
                <a:tc>
                  <a:txBody>
                    <a:bodyPr/>
                    <a:lstStyle/>
                    <a:p>
                      <a:pPr algn="ctr" fontAlgn="ctr"/>
                      <a:r>
                        <a:rPr lang="en-US" sz="1100" b="1" i="0" u="none" strike="noStrike">
                          <a:solidFill>
                            <a:schemeClr val="bg1"/>
                          </a:solidFill>
                          <a:effectLst/>
                          <a:latin typeface="+mn-lt"/>
                        </a:rPr>
                        <a:t>2023</a:t>
                      </a:r>
                      <a:endParaRPr lang="en-GB" sz="1100" b="1" i="0" u="none" strike="noStrike">
                        <a:solidFill>
                          <a:schemeClr val="bg1"/>
                        </a:solidFill>
                        <a:effectLst/>
                        <a:latin typeface="+mn-lt"/>
                      </a:endParaRPr>
                    </a:p>
                  </a:txBody>
                  <a:tcPr marL="7620" marR="7620" marT="7620" marB="0" anchor="ctr">
                    <a:lnL>
                      <a:noFill/>
                    </a:lnL>
                    <a:lnR>
                      <a:noFill/>
                    </a:lnR>
                    <a:lnT>
                      <a:noFill/>
                    </a:lnT>
                    <a:lnB>
                      <a:noFill/>
                    </a:lnB>
                    <a:solidFill>
                      <a:srgbClr val="DC0037"/>
                    </a:solidFill>
                  </a:tcPr>
                </a:tc>
                <a:tc>
                  <a:txBody>
                    <a:bodyPr/>
                    <a:lstStyle/>
                    <a:p>
                      <a:pPr algn="ctr" fontAlgn="ctr"/>
                      <a:r>
                        <a:rPr lang="en-GB" sz="1100" b="1" i="0" u="none" strike="noStrike">
                          <a:solidFill>
                            <a:schemeClr val="bg1"/>
                          </a:solidFill>
                          <a:effectLst/>
                          <a:latin typeface="+mn-lt"/>
                        </a:rPr>
                        <a:t>2024</a:t>
                      </a:r>
                    </a:p>
                  </a:txBody>
                  <a:tcPr marL="7620" marR="7620" marT="7620" marB="0" anchor="ctr">
                    <a:lnL>
                      <a:noFill/>
                    </a:lnL>
                    <a:lnR>
                      <a:noFill/>
                    </a:lnR>
                    <a:lnT>
                      <a:noFill/>
                    </a:lnT>
                    <a:lnB>
                      <a:noFill/>
                    </a:lnB>
                    <a:solidFill>
                      <a:srgbClr val="DC0037"/>
                    </a:solidFill>
                  </a:tcPr>
                </a:tc>
                <a:tc>
                  <a:txBody>
                    <a:bodyPr/>
                    <a:lstStyle/>
                    <a:p>
                      <a:pPr algn="ctr" fontAlgn="ctr"/>
                      <a:r>
                        <a:rPr lang="en-GB" sz="1100" b="1" i="0" u="none" strike="noStrike">
                          <a:solidFill>
                            <a:schemeClr val="bg1"/>
                          </a:solidFill>
                          <a:effectLst/>
                          <a:latin typeface="+mn-lt"/>
                        </a:rPr>
                        <a:t>2025</a:t>
                      </a:r>
                    </a:p>
                  </a:txBody>
                  <a:tcPr marL="7620" marR="7620" marT="7620" marB="0" anchor="ctr">
                    <a:lnL>
                      <a:noFill/>
                    </a:lnL>
                    <a:lnR>
                      <a:noFill/>
                    </a:lnR>
                    <a:lnT>
                      <a:noFill/>
                    </a:lnT>
                    <a:lnB>
                      <a:noFill/>
                    </a:lnB>
                    <a:solidFill>
                      <a:srgbClr val="DC0037"/>
                    </a:solidFill>
                  </a:tcPr>
                </a:tc>
                <a:tc>
                  <a:txBody>
                    <a:bodyPr/>
                    <a:lstStyle/>
                    <a:p>
                      <a:pPr algn="ctr" fontAlgn="ctr"/>
                      <a:r>
                        <a:rPr lang="en-GB" sz="1100" b="1" i="0" u="none" strike="noStrike">
                          <a:solidFill>
                            <a:schemeClr val="bg1"/>
                          </a:solidFill>
                          <a:effectLst/>
                          <a:latin typeface="+mn-lt"/>
                        </a:rPr>
                        <a:t>2026 YTD</a:t>
                      </a:r>
                    </a:p>
                  </a:txBody>
                  <a:tcPr marL="7620" marR="7620" marT="7620" marB="0" anchor="ctr">
                    <a:lnL>
                      <a:noFill/>
                    </a:lnL>
                    <a:lnR>
                      <a:noFill/>
                    </a:lnR>
                    <a:lnT>
                      <a:noFill/>
                    </a:lnT>
                    <a:lnB>
                      <a:noFill/>
                    </a:lnB>
                    <a:solidFill>
                      <a:srgbClr val="DC0037"/>
                    </a:solidFill>
                  </a:tcPr>
                </a:tc>
                <a:tc>
                  <a:txBody>
                    <a:bodyPr/>
                    <a:lstStyle/>
                    <a:p>
                      <a:pPr algn="ctr" fontAlgn="ctr"/>
                      <a:r>
                        <a:rPr lang="en-GB" sz="1100" b="1" i="0" u="none" strike="noStrike">
                          <a:solidFill>
                            <a:schemeClr val="bg1"/>
                          </a:solidFill>
                          <a:effectLst/>
                          <a:latin typeface="+mn-lt"/>
                        </a:rPr>
                        <a:t>2026F</a:t>
                      </a:r>
                    </a:p>
                  </a:txBody>
                  <a:tcPr marL="7620" marR="7620" marT="7620" marB="0" anchor="ctr">
                    <a:lnL>
                      <a:noFill/>
                    </a:lnL>
                    <a:lnR>
                      <a:noFill/>
                    </a:lnR>
                    <a:lnT>
                      <a:noFill/>
                    </a:lnT>
                    <a:lnB>
                      <a:noFill/>
                    </a:lnB>
                    <a:solidFill>
                      <a:srgbClr val="DC0037"/>
                    </a:solidFill>
                  </a:tcPr>
                </a:tc>
                <a:tc>
                  <a:txBody>
                    <a:bodyPr/>
                    <a:lstStyle/>
                    <a:p>
                      <a:pPr algn="ctr" fontAlgn="ctr"/>
                      <a:r>
                        <a:rPr lang="en-GB" sz="1100" b="1" i="0" u="none" strike="noStrike">
                          <a:solidFill>
                            <a:schemeClr val="bg1"/>
                          </a:solidFill>
                          <a:effectLst/>
                          <a:latin typeface="+mn-lt"/>
                        </a:rPr>
                        <a:t>5 Yr. Ann F*</a:t>
                      </a:r>
                    </a:p>
                  </a:txBody>
                  <a:tcPr marL="7620" marR="7620" marT="7620" marB="0" anchor="ctr">
                    <a:lnL>
                      <a:noFill/>
                    </a:lnL>
                    <a:lnR>
                      <a:noFill/>
                    </a:lnR>
                    <a:lnT>
                      <a:noFill/>
                    </a:lnT>
                    <a:lnB>
                      <a:noFill/>
                    </a:lnB>
                    <a:solidFill>
                      <a:srgbClr val="DC0037"/>
                    </a:solidFill>
                  </a:tcPr>
                </a:tc>
                <a:extLst>
                  <a:ext uri="{0D108BD9-81ED-4DB2-BD59-A6C34878D82A}">
                    <a16:rowId xmlns:a16="http://schemas.microsoft.com/office/drawing/2014/main" val="1680084064"/>
                  </a:ext>
                </a:extLst>
              </a:tr>
              <a:tr h="395994">
                <a:tc>
                  <a:txBody>
                    <a:bodyPr/>
                    <a:lstStyle/>
                    <a:p>
                      <a:pPr algn="l" fontAlgn="ctr"/>
                      <a:r>
                        <a:rPr lang="en-GB" sz="1100" b="1" i="0" u="none" strike="noStrike">
                          <a:solidFill>
                            <a:schemeClr val="bg1"/>
                          </a:solidFill>
                          <a:effectLst/>
                          <a:latin typeface="+mn-lt"/>
                        </a:rPr>
                        <a:t>South Africa – ZAR-Denominated </a:t>
                      </a:r>
                    </a:p>
                  </a:txBody>
                  <a:tcPr marL="7620" marR="7620" marT="7620" marB="0" anchor="ctr">
                    <a:lnL>
                      <a:noFill/>
                    </a:lnL>
                    <a:lnR>
                      <a:noFill/>
                    </a:lnR>
                    <a:lnT>
                      <a:noFill/>
                    </a:lnT>
                    <a:lnB>
                      <a:noFill/>
                    </a:lnB>
                  </a:tcPr>
                </a:tc>
                <a:tc>
                  <a:txBody>
                    <a:bodyPr/>
                    <a:lstStyle/>
                    <a:p>
                      <a:pPr algn="l" fontAlgn="ctr"/>
                      <a:endParaRPr lang="en-GB" sz="1100" b="1"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l" fontAlgn="ctr"/>
                      <a:endParaRPr lang="en-GB" sz="1100" b="1"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l" fontAlgn="ctr"/>
                      <a:endParaRPr lang="en-GB" sz="1100" b="1"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l" fontAlgn="ctr"/>
                      <a:endParaRPr lang="en-GB" sz="1100" b="1"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l" fontAlgn="ctr"/>
                      <a:endParaRPr lang="en-GB" sz="1100" b="1"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l" fontAlgn="ctr"/>
                      <a:endParaRPr lang="en-GB" sz="1100" b="1"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l" fontAlgn="ctr"/>
                      <a:endParaRPr lang="en-GB" sz="1100" b="1"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l" fontAlgn="ctr"/>
                      <a:endParaRPr lang="en-GB" sz="1100" b="1" i="0" u="none" strike="noStrike">
                        <a:solidFill>
                          <a:schemeClr val="bg1"/>
                        </a:solidFill>
                        <a:effectLst/>
                        <a:latin typeface="+mn-lt"/>
                      </a:endParaRPr>
                    </a:p>
                  </a:txBody>
                  <a:tcPr marL="7620" marR="7620" marT="7620" marB="0" anchor="ctr">
                    <a:lnL>
                      <a:noFill/>
                    </a:lnL>
                    <a:lnR>
                      <a:noFill/>
                    </a:lnR>
                    <a:lnT>
                      <a:noFill/>
                    </a:lnT>
                    <a:lnB>
                      <a:noFill/>
                    </a:lnB>
                  </a:tcPr>
                </a:tc>
                <a:extLst>
                  <a:ext uri="{0D108BD9-81ED-4DB2-BD59-A6C34878D82A}">
                    <a16:rowId xmlns:a16="http://schemas.microsoft.com/office/drawing/2014/main" val="3400679153"/>
                  </a:ext>
                </a:extLst>
              </a:tr>
              <a:tr h="395994">
                <a:tc>
                  <a:txBody>
                    <a:bodyPr/>
                    <a:lstStyle/>
                    <a:p>
                      <a:pPr algn="l" fontAlgn="ctr"/>
                      <a:r>
                        <a:rPr lang="en-GB" sz="1100" b="0" i="0" u="none" strike="noStrike">
                          <a:solidFill>
                            <a:schemeClr val="bg1"/>
                          </a:solidFill>
                          <a:effectLst/>
                          <a:latin typeface="+mn-lt"/>
                        </a:rPr>
                        <a:t>Equities – JSE All Share </a:t>
                      </a:r>
                    </a:p>
                  </a:txBody>
                  <a:tcPr marL="7620" marR="7620" marT="7620" marB="0" anchor="ctr">
                    <a:lnL>
                      <a:noFill/>
                    </a:lnL>
                    <a:lnR>
                      <a:noFill/>
                    </a:lnR>
                    <a:lnT>
                      <a:noFill/>
                    </a:lnT>
                    <a:lnB>
                      <a:noFill/>
                    </a:lnB>
                  </a:tcPr>
                </a:tc>
                <a:tc>
                  <a:txBody>
                    <a:bodyPr/>
                    <a:lstStyle/>
                    <a:p>
                      <a:pPr algn="ctr" fontAlgn="ctr"/>
                      <a:r>
                        <a:rPr lang="en-US" sz="1100" b="0" i="0" u="none" strike="noStrike">
                          <a:solidFill>
                            <a:schemeClr val="bg1"/>
                          </a:solidFill>
                          <a:effectLst/>
                          <a:latin typeface="+mn-lt"/>
                        </a:rPr>
                        <a:t>29.2</a:t>
                      </a:r>
                      <a:endParaRPr lang="en-GB" sz="1100" b="0"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3.6</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9.3</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13.4</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42.4</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-0.6</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15.1</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14.4</a:t>
                      </a:r>
                    </a:p>
                  </a:txBody>
                  <a:tcPr marL="7620" marR="7620" marT="7620" marB="0" anchor="ctr">
                    <a:lnL>
                      <a:noFill/>
                    </a:lnL>
                    <a:lnR>
                      <a:noFill/>
                    </a:lnR>
                    <a:lnT>
                      <a:noFill/>
                    </a:lnT>
                    <a:lnB>
                      <a:noFill/>
                    </a:lnB>
                  </a:tcPr>
                </a:tc>
                <a:extLst>
                  <a:ext uri="{0D108BD9-81ED-4DB2-BD59-A6C34878D82A}">
                    <a16:rowId xmlns:a16="http://schemas.microsoft.com/office/drawing/2014/main" val="730227464"/>
                  </a:ext>
                </a:extLst>
              </a:tr>
              <a:tr h="395994">
                <a:tc>
                  <a:txBody>
                    <a:bodyPr/>
                    <a:lstStyle/>
                    <a:p>
                      <a:pPr algn="l" fontAlgn="ctr"/>
                      <a:r>
                        <a:rPr lang="en-GB" sz="1100" b="0" i="0" u="none" strike="noStrike">
                          <a:solidFill>
                            <a:schemeClr val="bg1"/>
                          </a:solidFill>
                          <a:effectLst/>
                          <a:latin typeface="+mn-lt"/>
                        </a:rPr>
                        <a:t>Alternative alpha – ASISA SA MA Flexible </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22.1</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0.0</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11.8</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13.4</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20.6</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-1.5</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10.0</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9.8</a:t>
                      </a:r>
                    </a:p>
                  </a:txBody>
                  <a:tcPr marL="7620" marR="7620" marT="7620" marB="0" anchor="ctr">
                    <a:lnL>
                      <a:noFill/>
                    </a:lnL>
                    <a:lnR>
                      <a:noFill/>
                    </a:lnR>
                    <a:lnT>
                      <a:noFill/>
                    </a:lnT>
                    <a:lnB>
                      <a:noFill/>
                    </a:lnB>
                  </a:tcPr>
                </a:tc>
                <a:extLst>
                  <a:ext uri="{0D108BD9-81ED-4DB2-BD59-A6C34878D82A}">
                    <a16:rowId xmlns:a16="http://schemas.microsoft.com/office/drawing/2014/main" val="958335228"/>
                  </a:ext>
                </a:extLst>
              </a:tr>
              <a:tr h="395994">
                <a:tc>
                  <a:txBody>
                    <a:bodyPr/>
                    <a:lstStyle/>
                    <a:p>
                      <a:pPr algn="l" fontAlgn="ctr"/>
                      <a:r>
                        <a:rPr lang="en-GB" sz="1100" b="0" i="0" u="none" strike="noStrike">
                          <a:solidFill>
                            <a:schemeClr val="bg1"/>
                          </a:solidFill>
                          <a:effectLst/>
                          <a:latin typeface="+mn-lt"/>
                        </a:rPr>
                        <a:t>Property – JSE SA Listed Property </a:t>
                      </a:r>
                    </a:p>
                  </a:txBody>
                  <a:tcPr marL="7620" marR="7620" marT="7620" marB="0" anchor="ctr">
                    <a:lnL>
                      <a:noFill/>
                    </a:lnL>
                    <a:lnR>
                      <a:noFill/>
                    </a:lnR>
                    <a:lnT>
                      <a:noFill/>
                    </a:lnT>
                    <a:lnB>
                      <a:noFill/>
                    </a:lnB>
                  </a:tcPr>
                </a:tc>
                <a:tc>
                  <a:txBody>
                    <a:bodyPr/>
                    <a:lstStyle/>
                    <a:p>
                      <a:pPr algn="ctr" fontAlgn="ctr"/>
                      <a:r>
                        <a:rPr lang="en-US" sz="1100" b="0" i="0" u="none" strike="noStrike">
                          <a:solidFill>
                            <a:schemeClr val="bg1"/>
                          </a:solidFill>
                          <a:effectLst/>
                          <a:latin typeface="+mn-lt"/>
                        </a:rPr>
                        <a:t>36.9</a:t>
                      </a:r>
                      <a:endParaRPr lang="en-GB" sz="1100" b="0"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0.6</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10.2</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28.9</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30.6</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-4.9</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12.4</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10.3</a:t>
                      </a:r>
                    </a:p>
                  </a:txBody>
                  <a:tcPr marL="7620" marR="7620" marT="7620" marB="0" anchor="ctr">
                    <a:lnL>
                      <a:noFill/>
                    </a:lnL>
                    <a:lnR>
                      <a:noFill/>
                    </a:lnR>
                    <a:lnT>
                      <a:noFill/>
                    </a:lnT>
                    <a:lnB>
                      <a:noFill/>
                    </a:lnB>
                  </a:tcPr>
                </a:tc>
                <a:extLst>
                  <a:ext uri="{0D108BD9-81ED-4DB2-BD59-A6C34878D82A}">
                    <a16:rowId xmlns:a16="http://schemas.microsoft.com/office/drawing/2014/main" val="3549683158"/>
                  </a:ext>
                </a:extLst>
              </a:tr>
              <a:tr h="395994">
                <a:tc>
                  <a:txBody>
                    <a:bodyPr/>
                    <a:lstStyle/>
                    <a:p>
                      <a:pPr algn="l" fontAlgn="ctr"/>
                      <a:r>
                        <a:rPr lang="en-GB" sz="1100" b="0" i="0" u="none" strike="noStrike">
                          <a:solidFill>
                            <a:schemeClr val="bg1"/>
                          </a:solidFill>
                          <a:effectLst/>
                          <a:latin typeface="+mn-lt"/>
                        </a:rPr>
                        <a:t>Bonds – Beassa ALBI </a:t>
                      </a:r>
                    </a:p>
                  </a:txBody>
                  <a:tcPr marL="7620" marR="7620" marT="7620" marB="0" anchor="ctr">
                    <a:lnL>
                      <a:noFill/>
                    </a:lnL>
                    <a:lnR>
                      <a:noFill/>
                    </a:lnR>
                    <a:lnT>
                      <a:noFill/>
                    </a:lnT>
                    <a:lnB>
                      <a:noFill/>
                    </a:lnB>
                  </a:tcPr>
                </a:tc>
                <a:tc>
                  <a:txBody>
                    <a:bodyPr/>
                    <a:lstStyle/>
                    <a:p>
                      <a:pPr algn="ctr" fontAlgn="ctr"/>
                      <a:r>
                        <a:rPr lang="en-US" sz="1100" b="0" i="0" u="none" strike="noStrike">
                          <a:solidFill>
                            <a:schemeClr val="bg1"/>
                          </a:solidFill>
                          <a:effectLst/>
                          <a:latin typeface="+mn-lt"/>
                        </a:rPr>
                        <a:t>8.4</a:t>
                      </a:r>
                      <a:endParaRPr lang="en-GB" sz="1100" b="0"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4.2</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9.7</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17.2</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24.2</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-3.4</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7.1</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8.5</a:t>
                      </a:r>
                    </a:p>
                  </a:txBody>
                  <a:tcPr marL="7620" marR="7620" marT="7620" marB="0" anchor="ctr">
                    <a:lnL>
                      <a:noFill/>
                    </a:lnL>
                    <a:lnR>
                      <a:noFill/>
                    </a:lnR>
                    <a:lnT>
                      <a:noFill/>
                    </a:lnT>
                    <a:lnB>
                      <a:noFill/>
                    </a:lnB>
                  </a:tcPr>
                </a:tc>
                <a:extLst>
                  <a:ext uri="{0D108BD9-81ED-4DB2-BD59-A6C34878D82A}">
                    <a16:rowId xmlns:a16="http://schemas.microsoft.com/office/drawing/2014/main" val="3419328209"/>
                  </a:ext>
                </a:extLst>
              </a:tr>
              <a:tr h="395994">
                <a:tc>
                  <a:txBody>
                    <a:bodyPr/>
                    <a:lstStyle/>
                    <a:p>
                      <a:pPr algn="l" fontAlgn="ctr"/>
                      <a:r>
                        <a:rPr lang="en-GB" sz="1100" b="0" i="0" u="none" strike="noStrike">
                          <a:solidFill>
                            <a:schemeClr val="bg1"/>
                          </a:solidFill>
                          <a:effectLst/>
                          <a:latin typeface="+mn-lt"/>
                        </a:rPr>
                        <a:t>Alternative beta – ASISA SA MA Low Equity</a:t>
                      </a:r>
                    </a:p>
                  </a:txBody>
                  <a:tcPr marL="7620" marR="7620" marT="7620" marB="0" anchor="ctr">
                    <a:lnL>
                      <a:noFill/>
                    </a:lnL>
                    <a:lnR>
                      <a:noFill/>
                    </a:lnR>
                    <a:lnT>
                      <a:noFill/>
                    </a:lnT>
                    <a:lnB>
                      <a:noFill/>
                    </a:lnB>
                  </a:tcPr>
                </a:tc>
                <a:tc>
                  <a:txBody>
                    <a:bodyPr/>
                    <a:lstStyle/>
                    <a:p>
                      <a:pPr algn="ctr" fontAlgn="ctr"/>
                      <a:r>
                        <a:rPr lang="en-US" sz="1100" b="0" i="0" u="none" strike="noStrike">
                          <a:solidFill>
                            <a:schemeClr val="bg1"/>
                          </a:solidFill>
                          <a:effectLst/>
                          <a:latin typeface="+mn-lt"/>
                        </a:rPr>
                        <a:t>13.5</a:t>
                      </a:r>
                      <a:endParaRPr lang="en-GB" sz="1100" b="0"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1.4</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11.1</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12.3</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15.5</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-1.1</a:t>
                      </a:r>
                    </a:p>
                  </a:txBody>
                  <a:tcPr marL="7620" marR="7620" marT="7620" marB="0" anchor="ctr">
                    <a:lnL>
                      <a:noFill/>
                    </a:lnL>
                    <a:lnR>
                      <a:noFill/>
                    </a:lnR>
                    <a:lnT>
                      <a:noFill/>
                    </a:lnT>
                    <a:lnB>
                      <a:noFill/>
                    </a:lnB>
                    <a:solidFill>
                      <a:schemeClr val="tx1"/>
                    </a:solidFill>
                  </a:tcPr>
                </a:tc>
                <a:tc>
                  <a:txBody>
                    <a:bodyPr/>
                    <a:lstStyle/>
                    <a:p>
                      <a:pPr algn="ctr" fontAlgn="ctr"/>
                      <a:r>
                        <a:rPr lang="en-GB" sz="1100" b="0" i="0" u="none" strike="noStrike">
                          <a:solidFill>
                            <a:schemeClr val="bg1"/>
                          </a:solidFill>
                          <a:effectLst/>
                          <a:latin typeface="+mn-lt"/>
                        </a:rPr>
                        <a:t>7.5</a:t>
                      </a:r>
                    </a:p>
                  </a:txBody>
                  <a:tcPr marL="7620" marR="7620" marT="7620" marB="0" anchor="ctr">
                    <a:lnL>
                      <a:noFill/>
                    </a:lnL>
                    <a:lnR>
                      <a:noFill/>
                    </a:lnR>
                    <a:lnT>
                      <a:noFill/>
                    </a:lnT>
                    <a:lnB>
                      <a:noFill/>
                    </a:lnB>
                    <a:solidFill>
                      <a:schemeClr val="tx1"/>
                    </a:solidFill>
                  </a:tcPr>
                </a:tc>
                <a:tc>
                  <a:txBody>
                    <a:bodyPr/>
                    <a:lstStyle/>
                    <a:p>
                      <a:pPr algn="ctr" fontAlgn="ctr"/>
                      <a:r>
                        <a:rPr lang="en-GB" sz="1100" b="0" i="0" u="none" strike="noStrike">
                          <a:solidFill>
                            <a:schemeClr val="bg1"/>
                          </a:solidFill>
                          <a:effectLst/>
                          <a:latin typeface="+mn-lt"/>
                        </a:rPr>
                        <a:t>8.0</a:t>
                      </a:r>
                    </a:p>
                  </a:txBody>
                  <a:tcPr marL="7620" marR="7620" marT="7620" marB="0" anchor="ctr">
                    <a:lnL>
                      <a:noFill/>
                    </a:lnL>
                    <a:lnR>
                      <a:noFill/>
                    </a:lnR>
                    <a:lnT>
                      <a:noFill/>
                    </a:lnT>
                    <a:lnB>
                      <a:noFill/>
                    </a:lnB>
                  </a:tcPr>
                </a:tc>
                <a:extLst>
                  <a:ext uri="{0D108BD9-81ED-4DB2-BD59-A6C34878D82A}">
                    <a16:rowId xmlns:a16="http://schemas.microsoft.com/office/drawing/2014/main" val="3671024821"/>
                  </a:ext>
                </a:extLst>
              </a:tr>
              <a:tr h="395994">
                <a:tc>
                  <a:txBody>
                    <a:bodyPr/>
                    <a:lstStyle/>
                    <a:p>
                      <a:pPr algn="l" fontAlgn="ctr"/>
                      <a:r>
                        <a:rPr lang="en-GB" sz="1100" b="1" i="0" u="none" strike="noStrike">
                          <a:solidFill>
                            <a:schemeClr val="bg1"/>
                          </a:solidFill>
                          <a:effectLst/>
                          <a:latin typeface="+mn-lt"/>
                        </a:rPr>
                        <a:t>Global Market – Base Currency </a:t>
                      </a:r>
                    </a:p>
                  </a:txBody>
                  <a:tcPr marL="7620" marR="7620" marT="7620" marB="0" anchor="ctr">
                    <a:lnL>
                      <a:noFill/>
                    </a:lnL>
                    <a:lnR>
                      <a:noFill/>
                    </a:lnR>
                    <a:lnT>
                      <a:noFill/>
                    </a:lnT>
                    <a:lnB>
                      <a:noFill/>
                    </a:lnB>
                  </a:tcPr>
                </a:tc>
                <a:tc>
                  <a:txBody>
                    <a:bodyPr/>
                    <a:lstStyle/>
                    <a:p>
                      <a:pPr algn="l" fontAlgn="ctr"/>
                      <a:endParaRPr lang="en-GB" sz="1100" b="1"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l" fontAlgn="ctr"/>
                      <a:endParaRPr lang="en-GB" sz="1100" b="1"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l" fontAlgn="ctr"/>
                      <a:endParaRPr lang="en-GB" sz="1100" b="1"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l" fontAlgn="ctr"/>
                      <a:endParaRPr lang="en-GB" sz="1100" b="1"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l" fontAlgn="ctr"/>
                      <a:endParaRPr lang="en-GB" sz="1100" b="1"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l" fontAlgn="ctr"/>
                      <a:endParaRPr lang="en-GB" sz="1100" b="1"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l" fontAlgn="ctr"/>
                      <a:endParaRPr lang="en-GB" sz="1100" b="1"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l" fontAlgn="ctr"/>
                      <a:endParaRPr lang="en-GB" sz="1100" b="1" i="0" u="none" strike="noStrike">
                        <a:solidFill>
                          <a:schemeClr val="bg1"/>
                        </a:solidFill>
                        <a:effectLst/>
                        <a:latin typeface="+mn-lt"/>
                      </a:endParaRPr>
                    </a:p>
                  </a:txBody>
                  <a:tcPr marL="7620" marR="7620" marT="7620" marB="0" anchor="ctr">
                    <a:lnL>
                      <a:noFill/>
                    </a:lnL>
                    <a:lnR>
                      <a:noFill/>
                    </a:lnR>
                    <a:lnT>
                      <a:noFill/>
                    </a:lnT>
                    <a:lnB>
                      <a:noFill/>
                    </a:lnB>
                  </a:tcPr>
                </a:tc>
                <a:extLst>
                  <a:ext uri="{0D108BD9-81ED-4DB2-BD59-A6C34878D82A}">
                    <a16:rowId xmlns:a16="http://schemas.microsoft.com/office/drawing/2014/main" val="2160740179"/>
                  </a:ext>
                </a:extLst>
              </a:tr>
              <a:tr h="395994">
                <a:tc>
                  <a:txBody>
                    <a:bodyPr/>
                    <a:lstStyle/>
                    <a:p>
                      <a:pPr algn="l" fontAlgn="ctr"/>
                      <a:r>
                        <a:rPr lang="en-GB" sz="1100" b="0" i="0" u="none" strike="noStrike">
                          <a:solidFill>
                            <a:schemeClr val="bg1"/>
                          </a:solidFill>
                          <a:effectLst/>
                          <a:latin typeface="+mn-lt"/>
                        </a:rPr>
                        <a:t>Global Equity – MSCI ACWI</a:t>
                      </a:r>
                    </a:p>
                  </a:txBody>
                  <a:tcPr marL="7620" marR="7620" marT="7620" marB="0" anchor="ctr">
                    <a:lnL>
                      <a:noFill/>
                    </a:lnL>
                    <a:lnR>
                      <a:noFill/>
                    </a:lnR>
                    <a:lnT>
                      <a:noFill/>
                    </a:lnT>
                    <a:lnB>
                      <a:noFill/>
                    </a:lnB>
                  </a:tcPr>
                </a:tc>
                <a:tc>
                  <a:txBody>
                    <a:bodyPr/>
                    <a:lstStyle/>
                    <a:p>
                      <a:pPr algn="ctr" fontAlgn="ctr"/>
                      <a:r>
                        <a:rPr lang="en-US" sz="1100" b="0" i="0" u="none" strike="noStrike">
                          <a:solidFill>
                            <a:schemeClr val="bg1"/>
                          </a:solidFill>
                          <a:effectLst/>
                          <a:latin typeface="+mn-lt"/>
                        </a:rPr>
                        <a:t>22.4</a:t>
                      </a:r>
                      <a:endParaRPr lang="en-GB" sz="1100" b="0"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-17.7</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24.4</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18.0</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22.9</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-3.1</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9.6</a:t>
                      </a:r>
                    </a:p>
                  </a:txBody>
                  <a:tcPr marL="7620" marR="7620" marT="7620" marB="0" anchor="ctr">
                    <a:lnL>
                      <a:noFill/>
                    </a:lnL>
                    <a:lnR>
                      <a:noFill/>
                    </a:lnR>
                    <a:lnT>
                      <a:noFill/>
                    </a:lnT>
                    <a:lnB>
                      <a:noFill/>
                    </a:lnB>
                  </a:tcPr>
                </a:tc>
                <a:tc>
                  <a:txBody>
                    <a:bodyPr/>
                    <a:lstStyle/>
                    <a:p>
                      <a:pPr marL="0" algn="ctr" defTabSz="914400" rtl="0" eaLnBrk="1" fontAlgn="ctr" latinLnBrk="0" hangingPunct="1"/>
                      <a:r>
                        <a:rPr lang="en-GB" sz="1100" b="0" i="0" u="none" strike="noStrike" kern="1200">
                          <a:solidFill>
                            <a:schemeClr val="bg1"/>
                          </a:solidFill>
                          <a:effectLst/>
                          <a:latin typeface="+mn-lt"/>
                          <a:ea typeface="+mn-ea"/>
                          <a:cs typeface="+mn-cs"/>
                        </a:rPr>
                        <a:t>9.5</a:t>
                      </a:r>
                    </a:p>
                  </a:txBody>
                  <a:tcPr marL="7620" marR="7620" marT="7620" marB="0" anchor="ctr">
                    <a:lnL>
                      <a:noFill/>
                    </a:lnL>
                    <a:lnR>
                      <a:noFill/>
                    </a:lnR>
                    <a:lnT>
                      <a:noFill/>
                    </a:lnT>
                    <a:lnB>
                      <a:noFill/>
                    </a:lnB>
                  </a:tcPr>
                </a:tc>
                <a:extLst>
                  <a:ext uri="{0D108BD9-81ED-4DB2-BD59-A6C34878D82A}">
                    <a16:rowId xmlns:a16="http://schemas.microsoft.com/office/drawing/2014/main" val="1741208605"/>
                  </a:ext>
                </a:extLst>
              </a:tr>
              <a:tr h="395994">
                <a:tc>
                  <a:txBody>
                    <a:bodyPr/>
                    <a:lstStyle/>
                    <a:p>
                      <a:pPr algn="l" fontAlgn="ctr"/>
                      <a:r>
                        <a:rPr lang="en-US" sz="1100" b="0" i="0" u="none" strike="noStrike">
                          <a:solidFill>
                            <a:schemeClr val="bg1"/>
                          </a:solidFill>
                          <a:effectLst/>
                          <a:latin typeface="+mn-lt"/>
                        </a:rPr>
                        <a:t>United States Equity – S&amp;P 500 </a:t>
                      </a:r>
                    </a:p>
                  </a:txBody>
                  <a:tcPr marL="7620" marR="7620" marT="7620" marB="0" anchor="ctr">
                    <a:lnL>
                      <a:noFill/>
                    </a:lnL>
                    <a:lnR>
                      <a:noFill/>
                    </a:lnR>
                    <a:lnT>
                      <a:noFill/>
                    </a:lnT>
                    <a:lnB>
                      <a:noFill/>
                    </a:lnB>
                  </a:tcPr>
                </a:tc>
                <a:tc>
                  <a:txBody>
                    <a:bodyPr/>
                    <a:lstStyle/>
                    <a:p>
                      <a:pPr algn="ctr" fontAlgn="ctr"/>
                      <a:r>
                        <a:rPr lang="en-US" sz="1100" b="0" i="0" u="none" strike="noStrike">
                          <a:solidFill>
                            <a:schemeClr val="bg1"/>
                          </a:solidFill>
                          <a:effectLst/>
                          <a:latin typeface="+mn-lt"/>
                        </a:rPr>
                        <a:t>28.7</a:t>
                      </a:r>
                      <a:endParaRPr lang="en-GB" sz="1100" b="0"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-18.1</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26.3</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25.0</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17.9</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-4.3</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10.7</a:t>
                      </a:r>
                    </a:p>
                  </a:txBody>
                  <a:tcPr marL="7620" marR="7620" marT="7620" marB="0" anchor="ctr">
                    <a:lnL>
                      <a:noFill/>
                    </a:lnL>
                    <a:lnR>
                      <a:noFill/>
                    </a:lnR>
                    <a:lnT>
                      <a:noFill/>
                    </a:lnT>
                    <a:lnB>
                      <a:noFill/>
                    </a:lnB>
                  </a:tcPr>
                </a:tc>
                <a:tc>
                  <a:txBody>
                    <a:bodyPr/>
                    <a:lstStyle/>
                    <a:p>
                      <a:pPr marL="0" algn="ctr" defTabSz="914400" rtl="0" eaLnBrk="1" fontAlgn="ctr" latinLnBrk="0" hangingPunct="1"/>
                      <a:r>
                        <a:rPr lang="en-GB" sz="1100" b="0" i="0" u="none" strike="noStrike" kern="1200">
                          <a:solidFill>
                            <a:schemeClr val="bg1"/>
                          </a:solidFill>
                          <a:effectLst/>
                          <a:latin typeface="+mn-lt"/>
                          <a:ea typeface="+mn-ea"/>
                          <a:cs typeface="+mn-cs"/>
                        </a:rPr>
                        <a:t>10.9</a:t>
                      </a:r>
                    </a:p>
                  </a:txBody>
                  <a:tcPr marL="7620" marR="7620" marT="7620" marB="0" anchor="ctr">
                    <a:lnL>
                      <a:noFill/>
                    </a:lnL>
                    <a:lnR>
                      <a:noFill/>
                    </a:lnR>
                    <a:lnT>
                      <a:noFill/>
                    </a:lnT>
                    <a:lnB>
                      <a:noFill/>
                    </a:lnB>
                  </a:tcPr>
                </a:tc>
                <a:extLst>
                  <a:ext uri="{0D108BD9-81ED-4DB2-BD59-A6C34878D82A}">
                    <a16:rowId xmlns:a16="http://schemas.microsoft.com/office/drawing/2014/main" val="3083218124"/>
                  </a:ext>
                </a:extLst>
              </a:tr>
              <a:tr h="395994">
                <a:tc>
                  <a:txBody>
                    <a:bodyPr/>
                    <a:lstStyle/>
                    <a:p>
                      <a:pPr algn="l" fontAlgn="ctr"/>
                      <a:r>
                        <a:rPr lang="en-GB" sz="1100" b="0" i="0" u="none" strike="noStrike">
                          <a:solidFill>
                            <a:schemeClr val="bg1"/>
                          </a:solidFill>
                          <a:effectLst/>
                          <a:latin typeface="+mn-lt"/>
                        </a:rPr>
                        <a:t>UK Equity – FTSE 100</a:t>
                      </a:r>
                    </a:p>
                  </a:txBody>
                  <a:tcPr marL="7620" marR="7620" marT="7620" marB="0" anchor="ctr">
                    <a:lnL>
                      <a:noFill/>
                    </a:lnL>
                    <a:lnR>
                      <a:noFill/>
                    </a:lnR>
                    <a:lnT>
                      <a:noFill/>
                    </a:lnT>
                    <a:lnB>
                      <a:noFill/>
                    </a:lnB>
                  </a:tcPr>
                </a:tc>
                <a:tc>
                  <a:txBody>
                    <a:bodyPr/>
                    <a:lstStyle/>
                    <a:p>
                      <a:pPr algn="ctr" fontAlgn="ctr"/>
                      <a:r>
                        <a:rPr lang="en-US" sz="1100" b="0" i="0" u="none" strike="noStrike">
                          <a:solidFill>
                            <a:schemeClr val="bg1"/>
                          </a:solidFill>
                          <a:effectLst/>
                          <a:latin typeface="+mn-lt"/>
                        </a:rPr>
                        <a:t>18.4</a:t>
                      </a:r>
                      <a:endParaRPr lang="en-GB" sz="1100" b="0"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4.7</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7.9</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9.6</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25.8</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3.4</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9.0</a:t>
                      </a:r>
                    </a:p>
                  </a:txBody>
                  <a:tcPr marL="7620" marR="7620" marT="7620" marB="0" anchor="ctr">
                    <a:lnL>
                      <a:noFill/>
                    </a:lnL>
                    <a:lnR>
                      <a:noFill/>
                    </a:lnR>
                    <a:lnT>
                      <a:noFill/>
                    </a:lnT>
                    <a:lnB>
                      <a:noFill/>
                    </a:lnB>
                  </a:tcPr>
                </a:tc>
                <a:tc>
                  <a:txBody>
                    <a:bodyPr/>
                    <a:lstStyle/>
                    <a:p>
                      <a:pPr marL="0" algn="ctr" defTabSz="914400" rtl="0" eaLnBrk="1" fontAlgn="ctr" latinLnBrk="0" hangingPunct="1"/>
                      <a:r>
                        <a:rPr lang="en-GB" sz="1100" b="0" i="0" u="none" strike="noStrike" kern="1200">
                          <a:solidFill>
                            <a:schemeClr val="bg1"/>
                          </a:solidFill>
                          <a:effectLst/>
                          <a:latin typeface="+mn-lt"/>
                          <a:ea typeface="+mn-ea"/>
                          <a:cs typeface="+mn-cs"/>
                        </a:rPr>
                        <a:t>9.0</a:t>
                      </a:r>
                    </a:p>
                  </a:txBody>
                  <a:tcPr marL="7620" marR="7620" marT="7620" marB="0" anchor="ctr">
                    <a:lnL>
                      <a:noFill/>
                    </a:lnL>
                    <a:lnR>
                      <a:noFill/>
                    </a:lnR>
                    <a:lnT>
                      <a:noFill/>
                    </a:lnT>
                    <a:lnB>
                      <a:noFill/>
                    </a:lnB>
                  </a:tcPr>
                </a:tc>
                <a:extLst>
                  <a:ext uri="{0D108BD9-81ED-4DB2-BD59-A6C34878D82A}">
                    <a16:rowId xmlns:a16="http://schemas.microsoft.com/office/drawing/2014/main" val="1871768399"/>
                  </a:ext>
                </a:extLst>
              </a:tr>
              <a:tr h="395994">
                <a:tc>
                  <a:txBody>
                    <a:bodyPr/>
                    <a:lstStyle/>
                    <a:p>
                      <a:pPr algn="l" fontAlgn="ctr"/>
                      <a:r>
                        <a:rPr lang="en-GB" sz="1100" b="0" i="0" u="none" strike="noStrike">
                          <a:solidFill>
                            <a:schemeClr val="bg1"/>
                          </a:solidFill>
                          <a:effectLst/>
                          <a:latin typeface="+mn-lt"/>
                        </a:rPr>
                        <a:t>European Equity – Euro Stoxx 50</a:t>
                      </a:r>
                    </a:p>
                  </a:txBody>
                  <a:tcPr marL="7620" marR="7620" marT="7620" marB="0" anchor="ctr">
                    <a:lnL>
                      <a:noFill/>
                    </a:lnL>
                    <a:lnR>
                      <a:noFill/>
                    </a:lnR>
                    <a:lnT>
                      <a:noFill/>
                    </a:lnT>
                    <a:lnB>
                      <a:noFill/>
                    </a:lnB>
                  </a:tcPr>
                </a:tc>
                <a:tc>
                  <a:txBody>
                    <a:bodyPr/>
                    <a:lstStyle/>
                    <a:p>
                      <a:pPr algn="ctr" fontAlgn="ctr"/>
                      <a:r>
                        <a:rPr lang="en-US" sz="1100" b="0" i="0" u="none" strike="noStrike">
                          <a:solidFill>
                            <a:schemeClr val="bg1"/>
                          </a:solidFill>
                          <a:effectLst/>
                          <a:latin typeface="+mn-lt"/>
                        </a:rPr>
                        <a:t>24.1</a:t>
                      </a:r>
                      <a:endParaRPr lang="en-GB" sz="1100" b="0" i="0" u="none" strike="noStrike">
                        <a:solidFill>
                          <a:schemeClr val="bg1"/>
                        </a:solidFill>
                        <a:effectLst/>
                        <a:latin typeface="+mn-lt"/>
                      </a:endParaRP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-8.5</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23.2</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11.9</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22.1</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-3.5</a:t>
                      </a:r>
                    </a:p>
                  </a:txBody>
                  <a:tcPr marL="7620" marR="7620" marT="7620" marB="0" anchor="ctr">
                    <a:lnL>
                      <a:noFill/>
                    </a:lnL>
                    <a:lnR>
                      <a:noFill/>
                    </a:lnR>
                    <a:lnT>
                      <a:noFill/>
                    </a:lnT>
                    <a:lnB>
                      <a:noFill/>
                    </a:lnB>
                  </a:tcPr>
                </a:tc>
                <a:tc>
                  <a:txBody>
                    <a:bodyPr/>
                    <a:lstStyle/>
                    <a:p>
                      <a:pPr algn="ctr" fontAlgn="ctr"/>
                      <a:r>
                        <a:rPr lang="en-GB" sz="1100" b="0" i="0" u="none" strike="noStrike">
                          <a:solidFill>
                            <a:schemeClr val="bg1"/>
                          </a:solidFill>
                          <a:effectLst/>
                          <a:latin typeface="+mn-lt"/>
                        </a:rPr>
                        <a:t>9.9</a:t>
                      </a:r>
                    </a:p>
                  </a:txBody>
                  <a:tcPr marL="7620" marR="7620" marT="7620" marB="0" anchor="ctr">
                    <a:lnL>
                      <a:noFill/>
                    </a:lnL>
                    <a:lnR>
                      <a:noFill/>
                    </a:lnR>
                    <a:lnT>
                      <a:noFill/>
                    </a:lnT>
                    <a:lnB>
                      <a:noFill/>
                    </a:lnB>
                  </a:tcPr>
                </a:tc>
                <a:tc>
                  <a:txBody>
                    <a:bodyPr/>
                    <a:lstStyle/>
                    <a:p>
                      <a:pPr marL="0" algn="ctr" defTabSz="914400" rtl="0" eaLnBrk="1" fontAlgn="ctr" latinLnBrk="0" hangingPunct="1"/>
                      <a:r>
                        <a:rPr lang="en-GB" sz="1100" b="0" i="0" u="none" strike="noStrike" kern="1200">
                          <a:solidFill>
                            <a:schemeClr val="bg1"/>
                          </a:solidFill>
                          <a:effectLst/>
                          <a:latin typeface="+mn-lt"/>
                          <a:ea typeface="+mn-ea"/>
                          <a:cs typeface="+mn-cs"/>
                        </a:rPr>
                        <a:t>9.5</a:t>
                      </a:r>
                    </a:p>
                  </a:txBody>
                  <a:tcPr marL="7620" marR="7620" marT="7620" marB="0" anchor="ctr">
                    <a:lnL>
                      <a:noFill/>
                    </a:lnL>
                    <a:lnR>
                      <a:noFill/>
                    </a:lnR>
                    <a:lnT>
                      <a:noFill/>
                    </a:lnT>
                    <a:lnB>
                      <a:noFill/>
                    </a:lnB>
                  </a:tcPr>
                </a:tc>
                <a:extLst>
                  <a:ext uri="{0D108BD9-81ED-4DB2-BD59-A6C34878D82A}">
                    <a16:rowId xmlns:a16="http://schemas.microsoft.com/office/drawing/2014/main" val="668396582"/>
                  </a:ext>
                </a:extLst>
              </a:tr>
            </a:tbl>
          </a:graphicData>
        </a:graphic>
      </p:graphicFrame>
      <p:sp>
        <p:nvSpPr>
          <p:cNvPr id="3" name="Slide Number Placeholder 2">
            <a:extLst>
              <a:ext uri="{FF2B5EF4-FFF2-40B4-BE49-F238E27FC236}">
                <a16:creationId xmlns:a16="http://schemas.microsoft.com/office/drawing/2014/main" id="{A2BBD6EE-1123-52F5-9E77-CF69D0DBD48C}"/>
              </a:ext>
            </a:extLst>
          </p:cNvPr>
          <p:cNvSpPr>
            <a:spLocks noGrp="1"/>
          </p:cNvSpPr>
          <p:nvPr>
            <p:ph type="sldNum" sz="quarter" idx="12"/>
          </p:nvPr>
        </p:nvSpPr>
        <p:spPr/>
        <p:txBody>
          <a:bodyPr/>
          <a:lstStyle/>
          <a:p>
            <a:fld id="{BCCE8747-AD4C-4D09-92DB-775D344EFD6C}" type="slidenum">
              <a:rPr lang="en-ZA" smtClean="0">
                <a:latin typeface="Arial" panose="020B0604020202020204" pitchFamily="34" charset="0"/>
                <a:cs typeface="Arial" panose="020B0604020202020204" pitchFamily="34" charset="0"/>
              </a:rPr>
              <a:t>31</a:t>
            </a:fld>
            <a:endParaRPr lang="en-ZA">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39729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52981-1D8F-4B57-00BE-5F36A81325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89EAB0-44FE-47BD-443E-0BB96F5EF9E4}"/>
              </a:ext>
            </a:extLst>
          </p:cNvPr>
          <p:cNvSpPr>
            <a:spLocks noGrp="1"/>
          </p:cNvSpPr>
          <p:nvPr>
            <p:ph type="title"/>
          </p:nvPr>
        </p:nvSpPr>
        <p:spPr/>
        <p:txBody>
          <a:bodyPr/>
          <a:lstStyle/>
          <a:p>
            <a:r>
              <a:rPr lang="en-US" err="1"/>
              <a:t>Houseview</a:t>
            </a:r>
            <a:r>
              <a:rPr lang="en-US"/>
              <a:t> Matrix</a:t>
            </a:r>
          </a:p>
        </p:txBody>
      </p:sp>
      <p:sp>
        <p:nvSpPr>
          <p:cNvPr id="4" name="TextBox 3">
            <a:extLst>
              <a:ext uri="{FF2B5EF4-FFF2-40B4-BE49-F238E27FC236}">
                <a16:creationId xmlns:a16="http://schemas.microsoft.com/office/drawing/2014/main" id="{E76BD9C9-D17B-4AD6-1AD4-72710156721E}"/>
              </a:ext>
            </a:extLst>
          </p:cNvPr>
          <p:cNvSpPr txBox="1"/>
          <p:nvPr/>
        </p:nvSpPr>
        <p:spPr bwMode="gray">
          <a:xfrm>
            <a:off x="358774" y="6206514"/>
            <a:ext cx="6060880" cy="219393"/>
          </a:xfrm>
          <a:prstGeom prst="rect">
            <a:avLst/>
          </a:prstGeom>
          <a:noFill/>
        </p:spPr>
        <p:txBody>
          <a:bodyPr wrap="square" lIns="0" tIns="0" rIns="0" bIns="0" rtlCol="0">
            <a:noAutofit/>
          </a:bodyPr>
          <a:lstStyle/>
          <a:p>
            <a:pPr algn="l">
              <a:spcBef>
                <a:spcPts val="0"/>
              </a:spcBef>
            </a:pPr>
            <a:r>
              <a:rPr lang="en-US" sz="800" i="1">
                <a:solidFill>
                  <a:schemeClr val="tx2"/>
                </a:solidFill>
                <a:latin typeface="+mn-lt"/>
                <a:cs typeface="Arial" pitchFamily="34" charset="0"/>
              </a:rPr>
              <a:t>Source: </a:t>
            </a:r>
            <a:r>
              <a:rPr lang="en-US" sz="800" i="1">
                <a:solidFill>
                  <a:schemeClr val="tx2"/>
                </a:solidFill>
                <a:cs typeface="Arial" pitchFamily="34" charset="0"/>
              </a:rPr>
              <a:t>Absa Investments, April 2026</a:t>
            </a:r>
          </a:p>
        </p:txBody>
      </p:sp>
      <p:graphicFrame>
        <p:nvGraphicFramePr>
          <p:cNvPr id="3" name="Table 2">
            <a:extLst>
              <a:ext uri="{FF2B5EF4-FFF2-40B4-BE49-F238E27FC236}">
                <a16:creationId xmlns:a16="http://schemas.microsoft.com/office/drawing/2014/main" id="{77C9460F-E04D-DE25-F382-1C83579BADBD}"/>
              </a:ext>
            </a:extLst>
          </p:cNvPr>
          <p:cNvGraphicFramePr>
            <a:graphicFrameLocks noGrp="1"/>
          </p:cNvGraphicFramePr>
          <p:nvPr>
            <p:extLst>
              <p:ext uri="{D42A27DB-BD31-4B8C-83A1-F6EECF244321}">
                <p14:modId xmlns:p14="http://schemas.microsoft.com/office/powerpoint/2010/main" val="3736815214"/>
              </p:ext>
            </p:extLst>
          </p:nvPr>
        </p:nvGraphicFramePr>
        <p:xfrm>
          <a:off x="501316" y="1520092"/>
          <a:ext cx="11337923" cy="4927540"/>
        </p:xfrm>
        <a:graphic>
          <a:graphicData uri="http://schemas.openxmlformats.org/drawingml/2006/table">
            <a:tbl>
              <a:tblPr/>
              <a:tblGrid>
                <a:gridCol w="909108">
                  <a:extLst>
                    <a:ext uri="{9D8B030D-6E8A-4147-A177-3AD203B41FA5}">
                      <a16:colId xmlns:a16="http://schemas.microsoft.com/office/drawing/2014/main" val="32548852"/>
                    </a:ext>
                  </a:extLst>
                </a:gridCol>
                <a:gridCol w="996345">
                  <a:extLst>
                    <a:ext uri="{9D8B030D-6E8A-4147-A177-3AD203B41FA5}">
                      <a16:colId xmlns:a16="http://schemas.microsoft.com/office/drawing/2014/main" val="3215476205"/>
                    </a:ext>
                  </a:extLst>
                </a:gridCol>
                <a:gridCol w="957942">
                  <a:extLst>
                    <a:ext uri="{9D8B030D-6E8A-4147-A177-3AD203B41FA5}">
                      <a16:colId xmlns:a16="http://schemas.microsoft.com/office/drawing/2014/main" val="3049624381"/>
                    </a:ext>
                  </a:extLst>
                </a:gridCol>
                <a:gridCol w="8474528">
                  <a:extLst>
                    <a:ext uri="{9D8B030D-6E8A-4147-A177-3AD203B41FA5}">
                      <a16:colId xmlns:a16="http://schemas.microsoft.com/office/drawing/2014/main" val="153300316"/>
                    </a:ext>
                  </a:extLst>
                </a:gridCol>
              </a:tblGrid>
              <a:tr h="163096">
                <a:tc>
                  <a:txBody>
                    <a:bodyPr/>
                    <a:lstStyle/>
                    <a:p>
                      <a:pPr algn="l" rtl="0" fontAlgn="ctr">
                        <a:buNone/>
                      </a:pPr>
                      <a:r>
                        <a:rPr lang="en-ZA" sz="1000" b="1" i="0" u="none" strike="noStrike">
                          <a:solidFill>
                            <a:srgbClr val="FFFFFF"/>
                          </a:solidFill>
                          <a:effectLst/>
                          <a:latin typeface="Arial" panose="020B0604020202020204" pitchFamily="34" charset="0"/>
                        </a:rPr>
                        <a:t>Asset Class </a:t>
                      </a:r>
                    </a:p>
                  </a:txBody>
                  <a:tcPr marL="5871" marR="5871" marT="5871" marB="0" anchor="ctr">
                    <a:lnL>
                      <a:noFill/>
                    </a:lnL>
                    <a:lnR>
                      <a:noFill/>
                    </a:lnR>
                    <a:lnT>
                      <a:noFill/>
                    </a:lnT>
                    <a:lnB>
                      <a:noFill/>
                    </a:lnB>
                    <a:solidFill>
                      <a:srgbClr val="DC0037"/>
                    </a:solidFill>
                  </a:tcPr>
                </a:tc>
                <a:tc>
                  <a:txBody>
                    <a:bodyPr/>
                    <a:lstStyle/>
                    <a:p>
                      <a:pPr algn="l" rtl="0" fontAlgn="ctr">
                        <a:buNone/>
                      </a:pPr>
                      <a:r>
                        <a:rPr lang="en-ZA" sz="1000" b="1" i="0" u="none" strike="noStrike">
                          <a:solidFill>
                            <a:srgbClr val="FFFFFF"/>
                          </a:solidFill>
                          <a:effectLst/>
                          <a:latin typeface="Arial" panose="020B0604020202020204" pitchFamily="34" charset="0"/>
                        </a:rPr>
                        <a:t>Short-term</a:t>
                      </a:r>
                    </a:p>
                    <a:p>
                      <a:pPr algn="l" rtl="0" fontAlgn="ctr">
                        <a:buNone/>
                      </a:pPr>
                      <a:r>
                        <a:rPr lang="en-ZA" sz="1000" b="1" i="0" u="none" strike="noStrike">
                          <a:solidFill>
                            <a:srgbClr val="FFFFFF"/>
                          </a:solidFill>
                          <a:effectLst/>
                          <a:latin typeface="Arial" panose="020B0604020202020204" pitchFamily="34" charset="0"/>
                        </a:rPr>
                        <a:t>(1-3 years)</a:t>
                      </a:r>
                    </a:p>
                  </a:txBody>
                  <a:tcPr marL="5871" marR="5871" marT="5871" marB="0" anchor="ctr">
                    <a:lnL>
                      <a:noFill/>
                    </a:lnL>
                    <a:lnR>
                      <a:noFill/>
                    </a:lnR>
                    <a:lnT>
                      <a:noFill/>
                    </a:lnT>
                    <a:lnB>
                      <a:noFill/>
                    </a:lnB>
                    <a:solidFill>
                      <a:srgbClr val="DC0037"/>
                    </a:solidFill>
                  </a:tcPr>
                </a:tc>
                <a:tc>
                  <a:txBody>
                    <a:bodyPr/>
                    <a:lstStyle/>
                    <a:p>
                      <a:pPr algn="l" rtl="0" fontAlgn="ctr">
                        <a:buNone/>
                      </a:pPr>
                      <a:r>
                        <a:rPr lang="en-ZA" sz="1000" b="1" i="0" u="none" strike="noStrike">
                          <a:solidFill>
                            <a:srgbClr val="FFFFFF"/>
                          </a:solidFill>
                          <a:effectLst/>
                          <a:latin typeface="Arial" panose="020B0604020202020204" pitchFamily="34" charset="0"/>
                        </a:rPr>
                        <a:t>Long-term</a:t>
                      </a:r>
                    </a:p>
                  </a:txBody>
                  <a:tcPr marL="5871" marR="5871" marT="5871" marB="0" anchor="ctr">
                    <a:lnL>
                      <a:noFill/>
                    </a:lnL>
                    <a:lnR>
                      <a:noFill/>
                    </a:lnR>
                    <a:lnT>
                      <a:noFill/>
                    </a:lnT>
                    <a:lnB>
                      <a:noFill/>
                    </a:lnB>
                    <a:solidFill>
                      <a:srgbClr val="DC0037"/>
                    </a:solidFill>
                  </a:tcPr>
                </a:tc>
                <a:tc>
                  <a:txBody>
                    <a:bodyPr/>
                    <a:lstStyle/>
                    <a:p>
                      <a:pPr algn="l" rtl="0" fontAlgn="ctr">
                        <a:buNone/>
                      </a:pPr>
                      <a:r>
                        <a:rPr lang="en-ZA" sz="1000" b="1" i="0" u="none" strike="noStrike">
                          <a:solidFill>
                            <a:srgbClr val="FFFFFF"/>
                          </a:solidFill>
                          <a:effectLst/>
                          <a:latin typeface="Arial" panose="020B0604020202020204" pitchFamily="34" charset="0"/>
                        </a:rPr>
                        <a:t>Rationale </a:t>
                      </a:r>
                    </a:p>
                  </a:txBody>
                  <a:tcPr marL="5871" marR="5871" marT="5871" marB="0" anchor="ctr">
                    <a:lnL>
                      <a:noFill/>
                    </a:lnL>
                    <a:lnR>
                      <a:noFill/>
                    </a:lnR>
                    <a:lnT>
                      <a:noFill/>
                    </a:lnT>
                    <a:lnB>
                      <a:noFill/>
                    </a:lnB>
                    <a:solidFill>
                      <a:srgbClr val="DC0037"/>
                    </a:solidFill>
                  </a:tcPr>
                </a:tc>
                <a:extLst>
                  <a:ext uri="{0D108BD9-81ED-4DB2-BD59-A6C34878D82A}">
                    <a16:rowId xmlns:a16="http://schemas.microsoft.com/office/drawing/2014/main" val="118930548"/>
                  </a:ext>
                </a:extLst>
              </a:tr>
              <a:tr h="577109">
                <a:tc>
                  <a:txBody>
                    <a:bodyPr/>
                    <a:lstStyle/>
                    <a:p>
                      <a:pPr algn="l" rtl="0" fontAlgn="ctr">
                        <a:buNone/>
                      </a:pPr>
                      <a:r>
                        <a:rPr lang="en-ZA" sz="1000" b="1" i="0" u="none" strike="noStrike">
                          <a:solidFill>
                            <a:schemeClr val="bg1"/>
                          </a:solidFill>
                          <a:effectLst/>
                          <a:latin typeface="Arial" panose="020B0604020202020204" pitchFamily="34" charset="0"/>
                        </a:rPr>
                        <a:t>SA Equities </a:t>
                      </a:r>
                    </a:p>
                  </a:txBody>
                  <a:tcPr marL="5871" marR="5871" marT="5871" marB="0" anchor="ctr">
                    <a:lnL>
                      <a:noFill/>
                    </a:lnL>
                    <a:lnR>
                      <a:noFill/>
                    </a:lnR>
                    <a:lnT>
                      <a:noFill/>
                    </a:lnT>
                    <a:lnB>
                      <a:noFill/>
                    </a:lnB>
                    <a:noFill/>
                  </a:tcPr>
                </a:tc>
                <a:tc>
                  <a:txBody>
                    <a:bodyPr/>
                    <a:lstStyle/>
                    <a:p>
                      <a:pPr algn="l" rtl="0" fontAlgn="ctr">
                        <a:buNone/>
                      </a:pPr>
                      <a:r>
                        <a:rPr lang="en-ZA" sz="1000" b="0" i="0" u="none" strike="noStrike">
                          <a:solidFill>
                            <a:srgbClr val="92D050"/>
                          </a:solidFill>
                          <a:effectLst/>
                          <a:latin typeface="Arial" panose="020B0604020202020204" pitchFamily="34" charset="0"/>
                        </a:rPr>
                        <a:t>Neutral (+)</a:t>
                      </a:r>
                    </a:p>
                  </a:txBody>
                  <a:tcPr marL="5871" marR="5871" marT="5871" marB="0" anchor="ctr">
                    <a:lnL>
                      <a:noFill/>
                    </a:lnL>
                    <a:lnR>
                      <a:noFill/>
                    </a:lnR>
                    <a:lnT>
                      <a:noFill/>
                    </a:lnT>
                    <a:lnB>
                      <a:noFill/>
                    </a:lnB>
                    <a:noFill/>
                  </a:tcPr>
                </a:tc>
                <a:tc>
                  <a:txBody>
                    <a:bodyPr/>
                    <a:lstStyle/>
                    <a:p>
                      <a:pPr lvl="0" algn="l">
                        <a:buNone/>
                      </a:pPr>
                      <a:r>
                        <a:rPr lang="en-ZA" sz="1000" b="0" i="0" u="none" strike="noStrike" noProof="0">
                          <a:solidFill>
                            <a:srgbClr val="92D050"/>
                          </a:solidFill>
                          <a:effectLst/>
                          <a:latin typeface="Arial"/>
                        </a:rPr>
                        <a:t>Moderately bullish</a:t>
                      </a:r>
                      <a:endParaRPr lang="en-ZA" sz="1000" b="0" i="0" u="none" strike="noStrike">
                        <a:solidFill>
                          <a:srgbClr val="00B0F0"/>
                        </a:solidFill>
                        <a:effectLst/>
                        <a:latin typeface="Arial" panose="020B0604020202020204" pitchFamily="34" charset="0"/>
                      </a:endParaRPr>
                    </a:p>
                  </a:txBody>
                  <a:tcPr marL="5871" marR="5871" marT="5871" marB="0" anchor="ctr">
                    <a:lnL>
                      <a:noFill/>
                    </a:lnL>
                    <a:lnR>
                      <a:noFill/>
                    </a:lnR>
                    <a:lnT>
                      <a:noFill/>
                    </a:lnT>
                    <a:lnB>
                      <a:noFill/>
                    </a:lnB>
                    <a:noFill/>
                  </a:tcPr>
                </a:tc>
                <a:tc>
                  <a:txBody>
                    <a:bodyPr/>
                    <a:lstStyle/>
                    <a:p>
                      <a:pPr algn="just" rtl="0" fontAlgn="ctr">
                        <a:buNone/>
                      </a:pPr>
                      <a:r>
                        <a:rPr lang="en-US" sz="1000" b="0" i="0" u="none" strike="noStrike">
                          <a:solidFill>
                            <a:schemeClr val="bg1"/>
                          </a:solidFill>
                          <a:effectLst/>
                          <a:latin typeface="Arial" panose="020B0604020202020204" pitchFamily="34" charset="0"/>
                        </a:rPr>
                        <a:t>Local equity markets are attractive from a valuation perspective with earnings poised for a recovery given an improving environment stemming from the containment of the energy crisis, improving logistics, some interest rate cuts, and moderate confidence and spending from both consumers and businesses.</a:t>
                      </a:r>
                    </a:p>
                  </a:txBody>
                  <a:tcPr marL="5871" marR="5871" marT="5871" marB="0" anchor="ctr">
                    <a:lnL>
                      <a:noFill/>
                    </a:lnL>
                    <a:lnR>
                      <a:noFill/>
                    </a:lnR>
                    <a:lnT>
                      <a:noFill/>
                    </a:lnT>
                    <a:lnB>
                      <a:noFill/>
                    </a:lnB>
                    <a:noFill/>
                  </a:tcPr>
                </a:tc>
                <a:extLst>
                  <a:ext uri="{0D108BD9-81ED-4DB2-BD59-A6C34878D82A}">
                    <a16:rowId xmlns:a16="http://schemas.microsoft.com/office/drawing/2014/main" val="2018075688"/>
                  </a:ext>
                </a:extLst>
              </a:tr>
              <a:tr h="721386">
                <a:tc>
                  <a:txBody>
                    <a:bodyPr/>
                    <a:lstStyle/>
                    <a:p>
                      <a:pPr algn="l" rtl="0" fontAlgn="ctr">
                        <a:buNone/>
                      </a:pPr>
                      <a:r>
                        <a:rPr lang="en-ZA" sz="1000" b="1" i="0" u="none" strike="noStrike">
                          <a:solidFill>
                            <a:schemeClr val="bg1"/>
                          </a:solidFill>
                          <a:effectLst/>
                          <a:latin typeface="Arial" panose="020B0604020202020204" pitchFamily="34" charset="0"/>
                        </a:rPr>
                        <a:t>SA Property </a:t>
                      </a:r>
                    </a:p>
                  </a:txBody>
                  <a:tcPr marL="5871" marR="5871" marT="5871" marB="0" anchor="ctr">
                    <a:lnL>
                      <a:noFill/>
                    </a:lnL>
                    <a:lnR>
                      <a:noFill/>
                    </a:lnR>
                    <a:lnT>
                      <a:noFill/>
                    </a:lnT>
                    <a:lnB>
                      <a:noFill/>
                    </a:lnB>
                    <a:noFill/>
                  </a:tcPr>
                </a:tc>
                <a:tc>
                  <a:txBody>
                    <a:bodyPr/>
                    <a:lstStyle/>
                    <a:p>
                      <a:pPr algn="l" rtl="0" fontAlgn="ctr">
                        <a:buNone/>
                      </a:pPr>
                      <a:r>
                        <a:rPr lang="en-ZA" sz="1000" b="0" i="0" u="none" strike="noStrike">
                          <a:solidFill>
                            <a:srgbClr val="00B0F0"/>
                          </a:solidFill>
                          <a:effectLst/>
                          <a:latin typeface="Arial" panose="020B0604020202020204" pitchFamily="34" charset="0"/>
                        </a:rPr>
                        <a:t>Neutral</a:t>
                      </a:r>
                    </a:p>
                  </a:txBody>
                  <a:tcPr marL="5871" marR="5871" marT="5871" marB="0" anchor="ctr">
                    <a:lnL>
                      <a:noFill/>
                    </a:lnL>
                    <a:lnR>
                      <a:noFill/>
                    </a:lnR>
                    <a:lnT>
                      <a:noFill/>
                    </a:lnT>
                    <a:lnB>
                      <a:noFill/>
                    </a:lnB>
                    <a:noFill/>
                  </a:tcPr>
                </a:tc>
                <a:tc>
                  <a:txBody>
                    <a:bodyPr/>
                    <a:lstStyle/>
                    <a:p>
                      <a:pPr lvl="0" algn="l">
                        <a:buNone/>
                      </a:pPr>
                      <a:r>
                        <a:rPr lang="en-ZA" sz="1000" b="0" i="0" u="none" strike="noStrike" noProof="0">
                          <a:solidFill>
                            <a:srgbClr val="92D050"/>
                          </a:solidFill>
                          <a:effectLst/>
                          <a:latin typeface="+mn-lt"/>
                        </a:rPr>
                        <a:t>Moderately bullish</a:t>
                      </a:r>
                      <a:endParaRPr lang="en-ZA" sz="1000" b="0" i="0" u="none" strike="noStrike">
                        <a:solidFill>
                          <a:srgbClr val="00B0F0"/>
                        </a:solidFill>
                        <a:effectLst/>
                        <a:latin typeface="Arial" panose="020B0604020202020204" pitchFamily="34" charset="0"/>
                      </a:endParaRPr>
                    </a:p>
                  </a:txBody>
                  <a:tcPr marL="5871" marR="5871" marT="5871" marB="0" anchor="ctr">
                    <a:lnL>
                      <a:noFill/>
                    </a:lnL>
                    <a:lnR>
                      <a:noFill/>
                    </a:lnR>
                    <a:lnT>
                      <a:noFill/>
                    </a:lnT>
                    <a:lnB>
                      <a:noFill/>
                    </a:lnB>
                    <a:noFill/>
                  </a:tcPr>
                </a:tc>
                <a:tc>
                  <a:txBody>
                    <a:bodyPr/>
                    <a:lstStyle/>
                    <a:p>
                      <a:pPr algn="just" rtl="0" fontAlgn="ctr">
                        <a:buNone/>
                      </a:pPr>
                      <a:r>
                        <a:rPr lang="en-US" sz="1000" b="0" i="0" u="none" strike="noStrike">
                          <a:solidFill>
                            <a:schemeClr val="bg1"/>
                          </a:solidFill>
                          <a:effectLst/>
                          <a:latin typeface="Arial"/>
                        </a:rPr>
                        <a:t>The commercial sector, which is still dominant from a market cap perspective, is not well positioned for the decrease in demand due to work from home shifts. Opportunities are within the smaller </a:t>
                      </a:r>
                      <a:r>
                        <a:rPr lang="en-US" sz="1000" b="0" i="0" u="none" strike="noStrike" err="1">
                          <a:solidFill>
                            <a:schemeClr val="bg1"/>
                          </a:solidFill>
                          <a:effectLst/>
                          <a:latin typeface="Arial"/>
                        </a:rPr>
                        <a:t>localised</a:t>
                      </a:r>
                      <a:r>
                        <a:rPr lang="en-US" sz="1000" b="0" i="0" u="none" strike="noStrike">
                          <a:solidFill>
                            <a:schemeClr val="bg1"/>
                          </a:solidFill>
                          <a:effectLst/>
                          <a:latin typeface="Arial"/>
                        </a:rPr>
                        <a:t> retail outlets, as well as storage and distribution </a:t>
                      </a:r>
                      <a:r>
                        <a:rPr lang="en-US" sz="1000" b="0" i="0" u="none" strike="noStrike" err="1">
                          <a:solidFill>
                            <a:schemeClr val="bg1"/>
                          </a:solidFill>
                          <a:effectLst/>
                          <a:latin typeface="Arial"/>
                        </a:rPr>
                        <a:t>centres</a:t>
                      </a:r>
                      <a:r>
                        <a:rPr lang="en-US" sz="1000" b="0" i="0" u="none" strike="noStrike">
                          <a:solidFill>
                            <a:schemeClr val="bg1"/>
                          </a:solidFill>
                          <a:effectLst/>
                          <a:latin typeface="Arial"/>
                        </a:rPr>
                        <a:t>. However, there is not enough opportunities within these sub-sectors to justify higher allocations from an asset class perspective. </a:t>
                      </a:r>
                    </a:p>
                  </a:txBody>
                  <a:tcPr marL="5871" marR="5871" marT="5871" marB="0" anchor="ctr">
                    <a:lnL>
                      <a:noFill/>
                    </a:lnL>
                    <a:lnR>
                      <a:noFill/>
                    </a:lnR>
                    <a:lnT>
                      <a:noFill/>
                    </a:lnT>
                    <a:lnB>
                      <a:noFill/>
                    </a:lnB>
                    <a:noFill/>
                  </a:tcPr>
                </a:tc>
                <a:extLst>
                  <a:ext uri="{0D108BD9-81ED-4DB2-BD59-A6C34878D82A}">
                    <a16:rowId xmlns:a16="http://schemas.microsoft.com/office/drawing/2014/main" val="804003139"/>
                  </a:ext>
                </a:extLst>
              </a:tr>
              <a:tr h="721386">
                <a:tc>
                  <a:txBody>
                    <a:bodyPr/>
                    <a:lstStyle/>
                    <a:p>
                      <a:pPr algn="l" rtl="0" fontAlgn="ctr">
                        <a:buNone/>
                      </a:pPr>
                      <a:r>
                        <a:rPr lang="en-ZA" sz="1000" b="1" i="0" u="none" strike="noStrike">
                          <a:solidFill>
                            <a:schemeClr val="bg1"/>
                          </a:solidFill>
                          <a:effectLst/>
                          <a:latin typeface="Arial" panose="020B0604020202020204" pitchFamily="34" charset="0"/>
                        </a:rPr>
                        <a:t>SA Bonds </a:t>
                      </a:r>
                    </a:p>
                  </a:txBody>
                  <a:tcPr marL="5871" marR="5871" marT="5871" marB="0" anchor="ctr">
                    <a:lnL>
                      <a:noFill/>
                    </a:lnL>
                    <a:lnR>
                      <a:noFill/>
                    </a:lnR>
                    <a:lnT>
                      <a:noFill/>
                    </a:lnT>
                    <a:lnB>
                      <a:noFill/>
                    </a:lnB>
                    <a:noFill/>
                  </a:tcPr>
                </a:tc>
                <a:tc>
                  <a:txBody>
                    <a:bodyPr/>
                    <a:lstStyle/>
                    <a:p>
                      <a:pPr algn="l" rtl="0" fontAlgn="ctr">
                        <a:buNone/>
                      </a:pPr>
                      <a:r>
                        <a:rPr lang="en-ZA" sz="1000" b="0" i="0" u="none" strike="noStrike">
                          <a:solidFill>
                            <a:srgbClr val="00B0F0"/>
                          </a:solidFill>
                          <a:effectLst/>
                          <a:latin typeface="Arial" panose="020B0604020202020204" pitchFamily="34" charset="0"/>
                        </a:rPr>
                        <a:t>Neutral</a:t>
                      </a:r>
                    </a:p>
                  </a:txBody>
                  <a:tcPr marL="5871" marR="5871" marT="5871" marB="0" anchor="ctr">
                    <a:lnL>
                      <a:noFill/>
                    </a:lnL>
                    <a:lnR>
                      <a:noFill/>
                    </a:lnR>
                    <a:lnT>
                      <a:noFill/>
                    </a:lnT>
                    <a:lnB>
                      <a:noFill/>
                    </a:lnB>
                    <a:noFill/>
                  </a:tcPr>
                </a:tc>
                <a:tc>
                  <a:txBody>
                    <a:bodyPr/>
                    <a:lstStyle/>
                    <a:p>
                      <a:pPr algn="l" rtl="0" fontAlgn="ctr">
                        <a:buNone/>
                      </a:pPr>
                      <a:r>
                        <a:rPr lang="en-ZA" sz="1000" b="0" i="0" u="none" strike="noStrike">
                          <a:solidFill>
                            <a:srgbClr val="00B0F0"/>
                          </a:solidFill>
                          <a:effectLst/>
                          <a:latin typeface="Arial" panose="020B0604020202020204" pitchFamily="34" charset="0"/>
                        </a:rPr>
                        <a:t>Neutral</a:t>
                      </a:r>
                    </a:p>
                  </a:txBody>
                  <a:tcPr marL="5871" marR="5871" marT="5871" marB="0" anchor="ctr">
                    <a:lnL>
                      <a:noFill/>
                    </a:lnL>
                    <a:lnR>
                      <a:noFill/>
                    </a:lnR>
                    <a:lnT>
                      <a:noFill/>
                    </a:lnT>
                    <a:lnB>
                      <a:noFill/>
                    </a:lnB>
                    <a:noFill/>
                  </a:tcPr>
                </a:tc>
                <a:tc>
                  <a:txBody>
                    <a:bodyPr/>
                    <a:lstStyle/>
                    <a:p>
                      <a:pPr algn="just" rtl="0" fontAlgn="ctr">
                        <a:buNone/>
                      </a:pPr>
                      <a:r>
                        <a:rPr lang="en-US" sz="1000" b="0" i="0" u="none" strike="noStrike">
                          <a:solidFill>
                            <a:schemeClr val="bg1"/>
                          </a:solidFill>
                          <a:effectLst/>
                          <a:latin typeface="Arial" panose="020B0604020202020204" pitchFamily="34" charset="0"/>
                        </a:rPr>
                        <a:t>Bond yields have compressed substantially since the start of the year, spurred by progress on fiscal consolidation efforts, a lowering in the inflation target, rand strength and monetary policy easing. We still maintain an appropriate allocation to local fixed-income securities, particularly in our medium and low risk solutions, due to above-inflation real yields to maturity, attractive coupon rates and alternative systematic risk to equity markets, allowing for diversification. Within this asset class, we advocate for a duration neutral strategy. </a:t>
                      </a:r>
                    </a:p>
                  </a:txBody>
                  <a:tcPr marL="5871" marR="5871" marT="5871" marB="0" anchor="ctr">
                    <a:lnL>
                      <a:noFill/>
                    </a:lnL>
                    <a:lnR>
                      <a:noFill/>
                    </a:lnR>
                    <a:lnT>
                      <a:noFill/>
                    </a:lnT>
                    <a:lnB>
                      <a:noFill/>
                    </a:lnB>
                    <a:noFill/>
                  </a:tcPr>
                </a:tc>
                <a:extLst>
                  <a:ext uri="{0D108BD9-81ED-4DB2-BD59-A6C34878D82A}">
                    <a16:rowId xmlns:a16="http://schemas.microsoft.com/office/drawing/2014/main" val="3844565297"/>
                  </a:ext>
                </a:extLst>
              </a:tr>
              <a:tr h="432831">
                <a:tc>
                  <a:txBody>
                    <a:bodyPr/>
                    <a:lstStyle/>
                    <a:p>
                      <a:pPr algn="l" rtl="0" fontAlgn="ctr">
                        <a:buNone/>
                      </a:pPr>
                      <a:r>
                        <a:rPr lang="en-ZA" sz="1000" b="1" i="0" u="none" strike="noStrike">
                          <a:solidFill>
                            <a:schemeClr val="bg1"/>
                          </a:solidFill>
                          <a:effectLst/>
                          <a:latin typeface="Arial" panose="020B0604020202020204" pitchFamily="34" charset="0"/>
                        </a:rPr>
                        <a:t>SA Cash </a:t>
                      </a:r>
                    </a:p>
                  </a:txBody>
                  <a:tcPr marL="5871" marR="5871" marT="5871" marB="0" anchor="ctr">
                    <a:lnL>
                      <a:noFill/>
                    </a:lnL>
                    <a:lnR>
                      <a:noFill/>
                    </a:lnR>
                    <a:lnT>
                      <a:noFill/>
                    </a:lnT>
                    <a:lnB>
                      <a:noFill/>
                    </a:lnB>
                    <a:noFill/>
                  </a:tcPr>
                </a:tc>
                <a:tc>
                  <a:txBody>
                    <a:bodyPr/>
                    <a:lstStyle/>
                    <a:p>
                      <a:pPr lvl="0" algn="l">
                        <a:buNone/>
                      </a:pPr>
                      <a:r>
                        <a:rPr lang="en-ZA" sz="1000" b="0" i="0" u="none" strike="noStrike" noProof="0">
                          <a:solidFill>
                            <a:srgbClr val="92D050"/>
                          </a:solidFill>
                          <a:effectLst/>
                          <a:latin typeface="+mn-lt"/>
                        </a:rPr>
                        <a:t>Moderately bullish</a:t>
                      </a:r>
                      <a:endParaRPr lang="en-ZA" sz="1000" b="0" i="0" u="none" strike="noStrike">
                        <a:solidFill>
                          <a:srgbClr val="00B0F0"/>
                        </a:solidFill>
                        <a:effectLst/>
                        <a:latin typeface="Arial" panose="020B0604020202020204" pitchFamily="34" charset="0"/>
                      </a:endParaRPr>
                    </a:p>
                  </a:txBody>
                  <a:tcPr marL="5871" marR="5871" marT="5871" marB="0" anchor="ctr">
                    <a:lnL>
                      <a:noFill/>
                    </a:lnL>
                    <a:lnR>
                      <a:noFill/>
                    </a:lnR>
                    <a:lnT>
                      <a:noFill/>
                    </a:lnT>
                    <a:lnB>
                      <a:noFill/>
                    </a:lnB>
                    <a:noFill/>
                  </a:tcPr>
                </a:tc>
                <a:tc>
                  <a:txBody>
                    <a:bodyPr/>
                    <a:lstStyle/>
                    <a:p>
                      <a:pPr algn="l" rtl="0" fontAlgn="ctr">
                        <a:buNone/>
                      </a:pPr>
                      <a:r>
                        <a:rPr lang="en-ZA" sz="1000" b="0" i="0" u="none" strike="noStrike">
                          <a:solidFill>
                            <a:srgbClr val="FF0000"/>
                          </a:solidFill>
                          <a:effectLst/>
                          <a:latin typeface="Arial"/>
                        </a:rPr>
                        <a:t>Bearish</a:t>
                      </a:r>
                      <a:endParaRPr lang="en-ZA" sz="1000" b="0" i="0" u="none" strike="noStrike">
                        <a:solidFill>
                          <a:srgbClr val="FF0000"/>
                        </a:solidFill>
                        <a:effectLst/>
                        <a:latin typeface="Arial" panose="020B0604020202020204" pitchFamily="34" charset="0"/>
                      </a:endParaRPr>
                    </a:p>
                  </a:txBody>
                  <a:tcPr marL="5871" marR="5871" marT="5871" marB="0" anchor="ctr">
                    <a:lnL>
                      <a:noFill/>
                    </a:lnL>
                    <a:lnR>
                      <a:noFill/>
                    </a:lnR>
                    <a:lnT>
                      <a:noFill/>
                    </a:lnT>
                    <a:lnB>
                      <a:noFill/>
                    </a:lnB>
                    <a:noFill/>
                  </a:tcPr>
                </a:tc>
                <a:tc>
                  <a:txBody>
                    <a:bodyPr/>
                    <a:lstStyle/>
                    <a:p>
                      <a:pPr algn="just" rtl="0" fontAlgn="ctr">
                        <a:buNone/>
                      </a:pPr>
                      <a:r>
                        <a:rPr lang="en-US" sz="1000" b="0" i="0" u="none" strike="noStrike">
                          <a:solidFill>
                            <a:schemeClr val="bg1"/>
                          </a:solidFill>
                          <a:effectLst/>
                          <a:latin typeface="Arial" panose="020B0604020202020204" pitchFamily="34" charset="0"/>
                        </a:rPr>
                        <a:t>Short-term rates have come down, resulting in more moderate return prospects for cash. We still make use of this asset class to protect from excessive volatility levels and uncertainty in risk asset classes, particularly in our low and medium equity portfolios. </a:t>
                      </a:r>
                    </a:p>
                  </a:txBody>
                  <a:tcPr marL="5871" marR="5871" marT="5871" marB="0" anchor="ctr">
                    <a:lnL>
                      <a:noFill/>
                    </a:lnL>
                    <a:lnR>
                      <a:noFill/>
                    </a:lnR>
                    <a:lnT>
                      <a:noFill/>
                    </a:lnT>
                    <a:lnB>
                      <a:noFill/>
                    </a:lnB>
                    <a:noFill/>
                  </a:tcPr>
                </a:tc>
                <a:extLst>
                  <a:ext uri="{0D108BD9-81ED-4DB2-BD59-A6C34878D82A}">
                    <a16:rowId xmlns:a16="http://schemas.microsoft.com/office/drawing/2014/main" val="717511969"/>
                  </a:ext>
                </a:extLst>
              </a:tr>
              <a:tr h="721386">
                <a:tc>
                  <a:txBody>
                    <a:bodyPr/>
                    <a:lstStyle/>
                    <a:p>
                      <a:pPr algn="l" rtl="0" fontAlgn="ctr">
                        <a:buNone/>
                      </a:pPr>
                      <a:r>
                        <a:rPr lang="en-ZA" sz="1000" b="1" i="0" u="none" strike="noStrike">
                          <a:solidFill>
                            <a:schemeClr val="bg1"/>
                          </a:solidFill>
                          <a:effectLst/>
                          <a:latin typeface="Arial" panose="020B0604020202020204" pitchFamily="34" charset="0"/>
                        </a:rPr>
                        <a:t>Commodities </a:t>
                      </a:r>
                    </a:p>
                  </a:txBody>
                  <a:tcPr marL="5871" marR="5871" marT="5871" marB="0" anchor="ctr">
                    <a:lnL>
                      <a:noFill/>
                    </a:lnL>
                    <a:lnR>
                      <a:noFill/>
                    </a:lnR>
                    <a:lnT>
                      <a:noFill/>
                    </a:lnT>
                    <a:lnB>
                      <a:noFill/>
                    </a:lnB>
                    <a:noFill/>
                  </a:tcPr>
                </a:tc>
                <a:tc>
                  <a:txBody>
                    <a:bodyPr/>
                    <a:lstStyle/>
                    <a:p>
                      <a:pPr algn="l" rtl="0" fontAlgn="ctr">
                        <a:buNone/>
                      </a:pPr>
                      <a:r>
                        <a:rPr lang="en-ZA" sz="1000" b="0" i="0" u="none" strike="noStrike">
                          <a:solidFill>
                            <a:srgbClr val="00B0F0"/>
                          </a:solidFill>
                          <a:effectLst/>
                          <a:latin typeface="Arial" panose="020B0604020202020204" pitchFamily="34" charset="0"/>
                        </a:rPr>
                        <a:t>Neutral</a:t>
                      </a:r>
                    </a:p>
                  </a:txBody>
                  <a:tcPr marL="5871" marR="5871" marT="5871" marB="0" anchor="ctr">
                    <a:lnL>
                      <a:noFill/>
                    </a:lnL>
                    <a:lnR>
                      <a:noFill/>
                    </a:lnR>
                    <a:lnT>
                      <a:noFill/>
                    </a:lnT>
                    <a:lnB>
                      <a:noFill/>
                    </a:lnB>
                    <a:noFill/>
                  </a:tcPr>
                </a:tc>
                <a:tc>
                  <a:txBody>
                    <a:bodyPr/>
                    <a:lstStyle/>
                    <a:p>
                      <a:pPr algn="l" rtl="0" fontAlgn="ctr">
                        <a:buNone/>
                      </a:pPr>
                      <a:r>
                        <a:rPr lang="en-ZA" sz="1000" b="0" i="0" u="none" strike="noStrike">
                          <a:solidFill>
                            <a:srgbClr val="FF0000"/>
                          </a:solidFill>
                          <a:effectLst/>
                          <a:latin typeface="+mn-lt"/>
                        </a:rPr>
                        <a:t>Bearish</a:t>
                      </a:r>
                      <a:endParaRPr lang="en-ZA" sz="1000" b="0" i="0" u="none" strike="noStrike">
                        <a:solidFill>
                          <a:srgbClr val="FF0000"/>
                        </a:solidFill>
                        <a:effectLst/>
                        <a:latin typeface="Arial" panose="020B0604020202020204" pitchFamily="34" charset="0"/>
                      </a:endParaRPr>
                    </a:p>
                  </a:txBody>
                  <a:tcPr marL="5871" marR="5871" marT="5871" marB="0" anchor="ctr">
                    <a:lnL>
                      <a:noFill/>
                    </a:lnL>
                    <a:lnR>
                      <a:noFill/>
                    </a:lnR>
                    <a:lnT>
                      <a:noFill/>
                    </a:lnT>
                    <a:lnB>
                      <a:noFill/>
                    </a:lnB>
                    <a:noFill/>
                  </a:tcPr>
                </a:tc>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r>
                        <a:rPr lang="en-US" sz="1000" b="0" i="0" u="none" strike="noStrike">
                          <a:solidFill>
                            <a:schemeClr val="bg1"/>
                          </a:solidFill>
                          <a:effectLst/>
                          <a:latin typeface="Arial" panose="020B0604020202020204" pitchFamily="34" charset="0"/>
                        </a:rPr>
                        <a:t>Within this asset class, there are tailwinds in the short- to medium-term for precious metals stemming from elevated geopolitical tensions and central bank purchases. However, in the long-term shifts from </a:t>
                      </a:r>
                      <a:r>
                        <a:rPr lang="en-US" sz="1000" b="0" i="0" u="none" strike="noStrike" err="1">
                          <a:solidFill>
                            <a:schemeClr val="bg1"/>
                          </a:solidFill>
                          <a:effectLst/>
                          <a:latin typeface="Arial" panose="020B0604020202020204" pitchFamily="34" charset="0"/>
                        </a:rPr>
                        <a:t>industrialisation</a:t>
                      </a:r>
                      <a:r>
                        <a:rPr lang="en-US" sz="1000" b="0" i="0" u="none" strike="noStrike">
                          <a:solidFill>
                            <a:schemeClr val="bg1"/>
                          </a:solidFill>
                          <a:effectLst/>
                          <a:latin typeface="Arial" panose="020B0604020202020204" pitchFamily="34" charset="0"/>
                        </a:rPr>
                        <a:t> to consumption-led economic policies, lack of a statistically significant positive drift in commodity prices and excess volatility levels are set to keep the commodity risk premium unattractive for extended time periods. </a:t>
                      </a:r>
                    </a:p>
                  </a:txBody>
                  <a:tcPr marL="5871" marR="5871" marT="5871" marB="0" anchor="ctr">
                    <a:lnL>
                      <a:noFill/>
                    </a:lnL>
                    <a:lnR>
                      <a:noFill/>
                    </a:lnR>
                    <a:lnT>
                      <a:noFill/>
                    </a:lnT>
                    <a:lnB>
                      <a:noFill/>
                    </a:lnB>
                    <a:noFill/>
                  </a:tcPr>
                </a:tc>
                <a:extLst>
                  <a:ext uri="{0D108BD9-81ED-4DB2-BD59-A6C34878D82A}">
                    <a16:rowId xmlns:a16="http://schemas.microsoft.com/office/drawing/2014/main" val="1277727600"/>
                  </a:ext>
                </a:extLst>
              </a:tr>
              <a:tr h="432831">
                <a:tc>
                  <a:txBody>
                    <a:bodyPr/>
                    <a:lstStyle/>
                    <a:p>
                      <a:pPr algn="l" rtl="0" fontAlgn="ctr">
                        <a:buNone/>
                      </a:pPr>
                      <a:r>
                        <a:rPr lang="en-ZA" sz="1000" b="1" i="0" u="none" strike="noStrike">
                          <a:solidFill>
                            <a:schemeClr val="bg1"/>
                          </a:solidFill>
                          <a:effectLst/>
                          <a:latin typeface="Arial" panose="020B0604020202020204" pitchFamily="34" charset="0"/>
                        </a:rPr>
                        <a:t>Global Equities </a:t>
                      </a:r>
                    </a:p>
                  </a:txBody>
                  <a:tcPr marL="5871" marR="5871" marT="5871" marB="0" anchor="ctr">
                    <a:lnL>
                      <a:noFill/>
                    </a:lnL>
                    <a:lnR>
                      <a:noFill/>
                    </a:lnR>
                    <a:lnT>
                      <a:noFill/>
                    </a:lnT>
                    <a:lnB>
                      <a:noFill/>
                    </a:lnB>
                    <a:noFill/>
                  </a:tcPr>
                </a:tc>
                <a:tc>
                  <a:txBody>
                    <a:bodyPr/>
                    <a:lstStyle/>
                    <a:p>
                      <a:pPr algn="l" rtl="0" fontAlgn="ctr">
                        <a:buNone/>
                      </a:pPr>
                      <a:r>
                        <a:rPr lang="en-ZA" sz="1000" b="0" i="0" u="none" strike="noStrike">
                          <a:solidFill>
                            <a:srgbClr val="00B0F0"/>
                          </a:solidFill>
                          <a:effectLst/>
                          <a:latin typeface="Arial" panose="020B0604020202020204" pitchFamily="34" charset="0"/>
                        </a:rPr>
                        <a:t>Neutral</a:t>
                      </a:r>
                    </a:p>
                  </a:txBody>
                  <a:tcPr marL="5871" marR="5871" marT="5871" marB="0" anchor="ctr">
                    <a:lnL>
                      <a:noFill/>
                    </a:lnL>
                    <a:lnR>
                      <a:noFill/>
                    </a:lnR>
                    <a:lnT>
                      <a:noFill/>
                    </a:lnT>
                    <a:lnB>
                      <a:noFill/>
                    </a:lnB>
                    <a:noFill/>
                  </a:tcPr>
                </a:tc>
                <a:tc>
                  <a:txBody>
                    <a:bodyPr/>
                    <a:lstStyle/>
                    <a:p>
                      <a:pPr algn="l" rtl="0" fontAlgn="ctr">
                        <a:buNone/>
                      </a:pPr>
                      <a:r>
                        <a:rPr lang="en-ZA" sz="1000" b="0" i="0" u="none" strike="noStrike">
                          <a:solidFill>
                            <a:srgbClr val="00B050"/>
                          </a:solidFill>
                          <a:effectLst/>
                          <a:latin typeface="Arial" panose="020B0604020202020204" pitchFamily="34" charset="0"/>
                        </a:rPr>
                        <a:t>Bullish</a:t>
                      </a:r>
                    </a:p>
                  </a:txBody>
                  <a:tcPr marL="5871" marR="5871" marT="5871" marB="0" anchor="ctr">
                    <a:lnL>
                      <a:noFill/>
                    </a:lnL>
                    <a:lnR>
                      <a:noFill/>
                    </a:lnR>
                    <a:lnT>
                      <a:noFill/>
                    </a:lnT>
                    <a:lnB>
                      <a:noFill/>
                    </a:lnB>
                    <a:noFill/>
                  </a:tcPr>
                </a:tc>
                <a:tc>
                  <a:txBody>
                    <a:bodyPr/>
                    <a:lstStyle/>
                    <a:p>
                      <a:pPr algn="just" rtl="0" fontAlgn="ctr">
                        <a:buNone/>
                      </a:pPr>
                      <a:r>
                        <a:rPr lang="en-US" sz="1000" b="0" i="0" u="none" strike="noStrike">
                          <a:solidFill>
                            <a:schemeClr val="bg1"/>
                          </a:solidFill>
                          <a:effectLst/>
                          <a:latin typeface="Arial" panose="020B0604020202020204" pitchFamily="34" charset="0"/>
                        </a:rPr>
                        <a:t>Global markets remain resilient despite a volatile environment. The largest risks to global markets are stretched valuations, particularly in the US, heightened geopolitical tensions, as well as increasing trade barriers. </a:t>
                      </a:r>
                    </a:p>
                  </a:txBody>
                  <a:tcPr marL="5871" marR="5871" marT="5871" marB="0" anchor="ctr">
                    <a:lnL>
                      <a:noFill/>
                    </a:lnL>
                    <a:lnR>
                      <a:noFill/>
                    </a:lnR>
                    <a:lnT>
                      <a:noFill/>
                    </a:lnT>
                    <a:lnB>
                      <a:noFill/>
                    </a:lnB>
                    <a:noFill/>
                  </a:tcPr>
                </a:tc>
                <a:extLst>
                  <a:ext uri="{0D108BD9-81ED-4DB2-BD59-A6C34878D82A}">
                    <a16:rowId xmlns:a16="http://schemas.microsoft.com/office/drawing/2014/main" val="3580734871"/>
                  </a:ext>
                </a:extLst>
              </a:tr>
              <a:tr h="577109">
                <a:tc>
                  <a:txBody>
                    <a:bodyPr/>
                    <a:lstStyle/>
                    <a:p>
                      <a:pPr algn="l" rtl="0" fontAlgn="ctr">
                        <a:buNone/>
                      </a:pPr>
                      <a:r>
                        <a:rPr lang="en-ZA" sz="1000" b="1" i="0" u="none" strike="noStrike">
                          <a:solidFill>
                            <a:schemeClr val="bg1"/>
                          </a:solidFill>
                          <a:effectLst/>
                          <a:latin typeface="Arial" panose="020B0604020202020204" pitchFamily="34" charset="0"/>
                        </a:rPr>
                        <a:t>Global Bonds </a:t>
                      </a:r>
                    </a:p>
                  </a:txBody>
                  <a:tcPr marL="5871" marR="5871" marT="5871" marB="0" anchor="ctr">
                    <a:lnL>
                      <a:noFill/>
                    </a:lnL>
                    <a:lnR>
                      <a:noFill/>
                    </a:lnR>
                    <a:lnT>
                      <a:noFill/>
                    </a:lnT>
                    <a:lnB>
                      <a:noFill/>
                    </a:lnB>
                    <a:noFill/>
                  </a:tcPr>
                </a:tc>
                <a:tc>
                  <a:txBody>
                    <a:bodyPr/>
                    <a:lstStyle/>
                    <a:p>
                      <a:pPr algn="l" rtl="0" fontAlgn="ctr">
                        <a:buNone/>
                      </a:pPr>
                      <a:r>
                        <a:rPr lang="en-ZA" sz="1000" b="0" i="0" u="none" strike="noStrike">
                          <a:solidFill>
                            <a:srgbClr val="00B0F0"/>
                          </a:solidFill>
                          <a:effectLst/>
                          <a:latin typeface="Arial" panose="020B0604020202020204" pitchFamily="34" charset="0"/>
                        </a:rPr>
                        <a:t>Neutral</a:t>
                      </a:r>
                    </a:p>
                  </a:txBody>
                  <a:tcPr marL="5871" marR="5871" marT="5871" marB="0" anchor="ctr">
                    <a:lnL>
                      <a:noFill/>
                    </a:lnL>
                    <a:lnR>
                      <a:noFill/>
                    </a:lnR>
                    <a:lnT>
                      <a:noFill/>
                    </a:lnT>
                    <a:lnB>
                      <a:noFill/>
                    </a:lnB>
                    <a:noFill/>
                  </a:tcPr>
                </a:tc>
                <a:tc>
                  <a:txBody>
                    <a:bodyPr/>
                    <a:lstStyle/>
                    <a:p>
                      <a:pPr lvl="0" algn="l">
                        <a:buNone/>
                      </a:pPr>
                      <a:r>
                        <a:rPr lang="en-ZA" sz="1000" b="0" i="0" u="none" strike="noStrike" noProof="0">
                          <a:solidFill>
                            <a:srgbClr val="FF780F"/>
                          </a:solidFill>
                          <a:effectLst/>
                          <a:latin typeface="+mn-lt"/>
                        </a:rPr>
                        <a:t>Moderately bearish</a:t>
                      </a:r>
                      <a:endParaRPr lang="en-ZA" sz="1000" b="0" i="0" u="none" strike="noStrike">
                        <a:solidFill>
                          <a:srgbClr val="00B0F0"/>
                        </a:solidFill>
                        <a:effectLst/>
                        <a:latin typeface="Arial" panose="020B0604020202020204" pitchFamily="34" charset="0"/>
                      </a:endParaRPr>
                    </a:p>
                  </a:txBody>
                  <a:tcPr marL="5871" marR="5871" marT="5871" marB="0" anchor="ctr">
                    <a:lnL>
                      <a:noFill/>
                    </a:lnL>
                    <a:lnR>
                      <a:noFill/>
                    </a:lnR>
                    <a:lnT>
                      <a:noFill/>
                    </a:lnT>
                    <a:lnB>
                      <a:noFill/>
                    </a:lnB>
                    <a:noFill/>
                  </a:tcPr>
                </a:tc>
                <a:tc>
                  <a:txBody>
                    <a:bodyPr/>
                    <a:lstStyle/>
                    <a:p>
                      <a:pPr algn="just" rtl="0" fontAlgn="ctr">
                        <a:buNone/>
                      </a:pPr>
                      <a:r>
                        <a:rPr lang="en-US" sz="1000" b="0" i="0" u="none" strike="noStrike">
                          <a:solidFill>
                            <a:schemeClr val="bg1"/>
                          </a:solidFill>
                          <a:effectLst/>
                          <a:latin typeface="Arial" panose="020B0604020202020204" pitchFamily="34" charset="0"/>
                        </a:rPr>
                        <a:t>Improved valuations on the back of higher interest rates which are around peak levels. Room for yield compression from current levels provides the opportunity for capital appreciation. However, from a rand-</a:t>
                      </a:r>
                      <a:r>
                        <a:rPr lang="en-US" sz="1000" b="0" i="0" u="none" strike="noStrike" err="1">
                          <a:solidFill>
                            <a:schemeClr val="bg1"/>
                          </a:solidFill>
                          <a:effectLst/>
                          <a:latin typeface="Arial" panose="020B0604020202020204" pitchFamily="34" charset="0"/>
                        </a:rPr>
                        <a:t>optimised</a:t>
                      </a:r>
                      <a:r>
                        <a:rPr lang="en-US" sz="1000" b="0" i="0" u="none" strike="noStrike">
                          <a:solidFill>
                            <a:schemeClr val="bg1"/>
                          </a:solidFill>
                          <a:effectLst/>
                          <a:latin typeface="Arial" panose="020B0604020202020204" pitchFamily="34" charset="0"/>
                        </a:rPr>
                        <a:t> perspective, a volatile currency continues to prove challenging from a risk-adjusted basis. </a:t>
                      </a:r>
                    </a:p>
                  </a:txBody>
                  <a:tcPr marL="5871" marR="5871" marT="5871" marB="0" anchor="ctr">
                    <a:lnL>
                      <a:noFill/>
                    </a:lnL>
                    <a:lnR>
                      <a:noFill/>
                    </a:lnR>
                    <a:lnT>
                      <a:noFill/>
                    </a:lnT>
                    <a:lnB>
                      <a:noFill/>
                    </a:lnB>
                    <a:noFill/>
                  </a:tcPr>
                </a:tc>
                <a:extLst>
                  <a:ext uri="{0D108BD9-81ED-4DB2-BD59-A6C34878D82A}">
                    <a16:rowId xmlns:a16="http://schemas.microsoft.com/office/drawing/2014/main" val="2368704729"/>
                  </a:ext>
                </a:extLst>
              </a:tr>
              <a:tr h="432831">
                <a:tc>
                  <a:txBody>
                    <a:bodyPr/>
                    <a:lstStyle/>
                    <a:p>
                      <a:pPr algn="l" rtl="0" fontAlgn="ctr">
                        <a:buNone/>
                      </a:pPr>
                      <a:r>
                        <a:rPr lang="en-ZA" sz="1000" b="1" i="0" u="none" strike="noStrike">
                          <a:solidFill>
                            <a:schemeClr val="bg1"/>
                          </a:solidFill>
                          <a:effectLst/>
                          <a:latin typeface="Arial" panose="020B0604020202020204" pitchFamily="34" charset="0"/>
                        </a:rPr>
                        <a:t>Global Property </a:t>
                      </a:r>
                    </a:p>
                  </a:txBody>
                  <a:tcPr marL="5871" marR="5871" marT="5871" marB="0" anchor="ctr">
                    <a:lnL>
                      <a:noFill/>
                    </a:lnL>
                    <a:lnR>
                      <a:noFill/>
                    </a:lnR>
                    <a:lnT>
                      <a:noFill/>
                    </a:lnT>
                    <a:lnB>
                      <a:noFill/>
                    </a:lnB>
                    <a:noFill/>
                  </a:tcPr>
                </a:tc>
                <a:tc>
                  <a:txBody>
                    <a:bodyPr/>
                    <a:lstStyle/>
                    <a:p>
                      <a:pPr lvl="0" algn="l">
                        <a:buNone/>
                      </a:pPr>
                      <a:r>
                        <a:rPr lang="en-ZA" sz="1000" b="0" i="0" u="none" strike="noStrike" noProof="0">
                          <a:solidFill>
                            <a:srgbClr val="FF780F"/>
                          </a:solidFill>
                          <a:effectLst/>
                          <a:latin typeface="+mn-lt"/>
                        </a:rPr>
                        <a:t>Moderately bearish</a:t>
                      </a:r>
                      <a:endParaRPr lang="en-ZA" sz="1000" b="0" i="0" u="none" strike="noStrike">
                        <a:solidFill>
                          <a:srgbClr val="00B0F0"/>
                        </a:solidFill>
                        <a:effectLst/>
                        <a:latin typeface="Arial" panose="020B0604020202020204" pitchFamily="34" charset="0"/>
                      </a:endParaRPr>
                    </a:p>
                  </a:txBody>
                  <a:tcPr marL="5871" marR="5871" marT="5871" marB="0" anchor="ctr">
                    <a:lnL>
                      <a:noFill/>
                    </a:lnL>
                    <a:lnR>
                      <a:noFill/>
                    </a:lnR>
                    <a:lnT>
                      <a:noFill/>
                    </a:lnT>
                    <a:lnB>
                      <a:noFill/>
                    </a:lnB>
                    <a:noFill/>
                  </a:tcPr>
                </a:tc>
                <a:tc>
                  <a:txBody>
                    <a:bodyPr/>
                    <a:lstStyle/>
                    <a:p>
                      <a:pPr algn="l" rtl="0" fontAlgn="ctr">
                        <a:buNone/>
                      </a:pPr>
                      <a:r>
                        <a:rPr lang="en-ZA" sz="1000" b="0" i="0" u="none" strike="noStrike">
                          <a:solidFill>
                            <a:srgbClr val="00B0F0"/>
                          </a:solidFill>
                          <a:effectLst/>
                          <a:latin typeface="Arial" panose="020B0604020202020204" pitchFamily="34" charset="0"/>
                        </a:rPr>
                        <a:t>Neutral</a:t>
                      </a:r>
                      <a:endParaRPr lang="en-ZA" sz="1000" b="0" i="0" u="none" strike="noStrike">
                        <a:solidFill>
                          <a:srgbClr val="FF780F"/>
                        </a:solidFill>
                        <a:effectLst/>
                        <a:latin typeface="Arial" panose="020B0604020202020204" pitchFamily="34" charset="0"/>
                      </a:endParaRPr>
                    </a:p>
                  </a:txBody>
                  <a:tcPr marL="5871" marR="5871" marT="5871" marB="0" anchor="ctr">
                    <a:lnL>
                      <a:noFill/>
                    </a:lnL>
                    <a:lnR>
                      <a:noFill/>
                    </a:lnR>
                    <a:lnT>
                      <a:noFill/>
                    </a:lnT>
                    <a:lnB>
                      <a:noFill/>
                    </a:lnB>
                    <a:noFill/>
                  </a:tcPr>
                </a:tc>
                <a:tc>
                  <a:txBody>
                    <a:bodyPr/>
                    <a:lstStyle/>
                    <a:p>
                      <a:pPr algn="just" rtl="0" fontAlgn="ctr">
                        <a:buNone/>
                      </a:pPr>
                      <a:r>
                        <a:rPr lang="en-US" sz="1000" b="0" i="0" u="none" strike="noStrike">
                          <a:solidFill>
                            <a:schemeClr val="bg1"/>
                          </a:solidFill>
                          <a:effectLst/>
                          <a:latin typeface="Arial" panose="020B0604020202020204" pitchFamily="34" charset="0"/>
                        </a:rPr>
                        <a:t>Due to low diversification benefits coupled with structural changes, this asset class remains a tactical call as it carries a high level of systematic risk relative to the developed equity markets.</a:t>
                      </a:r>
                    </a:p>
                  </a:txBody>
                  <a:tcPr marL="5871" marR="5871" marT="5871" marB="0" anchor="ctr">
                    <a:lnL>
                      <a:noFill/>
                    </a:lnL>
                    <a:lnR>
                      <a:noFill/>
                    </a:lnR>
                    <a:lnT>
                      <a:noFill/>
                    </a:lnT>
                    <a:lnB>
                      <a:noFill/>
                    </a:lnB>
                    <a:noFill/>
                  </a:tcPr>
                </a:tc>
                <a:extLst>
                  <a:ext uri="{0D108BD9-81ED-4DB2-BD59-A6C34878D82A}">
                    <a16:rowId xmlns:a16="http://schemas.microsoft.com/office/drawing/2014/main" val="4076437779"/>
                  </a:ext>
                </a:extLst>
              </a:tr>
            </a:tbl>
          </a:graphicData>
        </a:graphic>
      </p:graphicFrame>
      <p:sp>
        <p:nvSpPr>
          <p:cNvPr id="5" name="Slide Number Placeholder 4">
            <a:extLst>
              <a:ext uri="{FF2B5EF4-FFF2-40B4-BE49-F238E27FC236}">
                <a16:creationId xmlns:a16="http://schemas.microsoft.com/office/drawing/2014/main" id="{A4308A30-5EB4-9323-A5AE-A80E5D737F2A}"/>
              </a:ext>
            </a:extLst>
          </p:cNvPr>
          <p:cNvSpPr>
            <a:spLocks noGrp="1"/>
          </p:cNvSpPr>
          <p:nvPr>
            <p:ph type="sldNum" sz="quarter" idx="12"/>
          </p:nvPr>
        </p:nvSpPr>
        <p:spPr/>
        <p:txBody>
          <a:bodyPr/>
          <a:lstStyle/>
          <a:p>
            <a:fld id="{BCCE8747-AD4C-4D09-92DB-775D344EFD6C}" type="slidenum">
              <a:rPr lang="en-ZA" smtClean="0"/>
              <a:t>32</a:t>
            </a:fld>
            <a:endParaRPr lang="en-ZA"/>
          </a:p>
        </p:txBody>
      </p:sp>
    </p:spTree>
    <p:extLst>
      <p:ext uri="{BB962C8B-B14F-4D97-AF65-F5344CB8AC3E}">
        <p14:creationId xmlns:p14="http://schemas.microsoft.com/office/powerpoint/2010/main" val="6290570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15EB3-9D23-E958-3F59-DEBE8C76C309}"/>
              </a:ext>
            </a:extLst>
          </p:cNvPr>
          <p:cNvSpPr>
            <a:spLocks noGrp="1"/>
          </p:cNvSpPr>
          <p:nvPr>
            <p:ph type="title"/>
          </p:nvPr>
        </p:nvSpPr>
        <p:spPr/>
        <p:txBody>
          <a:bodyPr/>
          <a:lstStyle/>
          <a:p>
            <a:r>
              <a:rPr lang="en-US"/>
              <a:t>Local Multi-asset </a:t>
            </a:r>
            <a:r>
              <a:rPr lang="en-US" err="1"/>
              <a:t>Housesolution</a:t>
            </a:r>
            <a:r>
              <a:rPr lang="en-US"/>
              <a:t> Performance </a:t>
            </a:r>
          </a:p>
        </p:txBody>
      </p:sp>
      <p:sp>
        <p:nvSpPr>
          <p:cNvPr id="3" name="Text Placeholder 5">
            <a:extLst>
              <a:ext uri="{FF2B5EF4-FFF2-40B4-BE49-F238E27FC236}">
                <a16:creationId xmlns:a16="http://schemas.microsoft.com/office/drawing/2014/main" id="{3400767B-A595-851B-E0CA-B2B325022E4E}"/>
              </a:ext>
            </a:extLst>
          </p:cNvPr>
          <p:cNvSpPr txBox="1">
            <a:spLocks/>
          </p:cNvSpPr>
          <p:nvPr/>
        </p:nvSpPr>
        <p:spPr>
          <a:xfrm>
            <a:off x="501316" y="6260579"/>
            <a:ext cx="5328000" cy="16780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en-US" sz="900" i="1" kern="1200" smtClean="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2pPr>
            <a:lvl3pPr marL="11430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3pPr>
            <a:lvl4pPr marL="16002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4pPr>
            <a:lvl5pPr marL="2057400" indent="-228600" algn="l" defTabSz="914400" rtl="0" eaLnBrk="1" latinLnBrk="0" hangingPunct="1">
              <a:lnSpc>
                <a:spcPct val="100000"/>
              </a:lnSpc>
              <a:spcBef>
                <a:spcPts val="0"/>
              </a:spcBef>
              <a:spcAft>
                <a:spcPts val="0"/>
              </a:spcAft>
              <a:buFont typeface="Arial" panose="020B0604020202020204" pitchFamily="34" charset="0"/>
              <a:buChar char="•"/>
              <a:defRPr lang="en-GB" sz="1600" kern="1200">
                <a:solidFill>
                  <a:schemeClr val="tx2"/>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700" b="0" i="1"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Source: Morningstar Direct, Marble, Opus, Absa Investments, </a:t>
            </a:r>
            <a:r>
              <a:rPr lang="en-US" sz="700">
                <a:solidFill>
                  <a:schemeClr val="bg1"/>
                </a:solidFill>
              </a:rPr>
              <a:t>April</a:t>
            </a:r>
            <a:r>
              <a:rPr kumimoji="0" lang="en-US" sz="700" b="0" i="1"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 2026</a:t>
            </a:r>
          </a:p>
        </p:txBody>
      </p:sp>
      <p:sp>
        <p:nvSpPr>
          <p:cNvPr id="6" name="Text Placeholder 5">
            <a:extLst>
              <a:ext uri="{FF2B5EF4-FFF2-40B4-BE49-F238E27FC236}">
                <a16:creationId xmlns:a16="http://schemas.microsoft.com/office/drawing/2014/main" id="{4F7FDFF8-D9FA-0C12-8ABA-F01BB332C56C}"/>
              </a:ext>
            </a:extLst>
          </p:cNvPr>
          <p:cNvSpPr txBox="1">
            <a:spLocks/>
          </p:cNvSpPr>
          <p:nvPr/>
        </p:nvSpPr>
        <p:spPr>
          <a:xfrm>
            <a:off x="10340527" y="1211333"/>
            <a:ext cx="1476247" cy="16780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en-US" sz="900" i="1" kern="1200" smtClean="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2pPr>
            <a:lvl3pPr marL="11430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3pPr>
            <a:lvl4pPr marL="16002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4pPr>
            <a:lvl5pPr marL="2057400" indent="-228600" algn="l" defTabSz="914400" rtl="0" eaLnBrk="1" latinLnBrk="0" hangingPunct="1">
              <a:lnSpc>
                <a:spcPct val="100000"/>
              </a:lnSpc>
              <a:spcBef>
                <a:spcPts val="0"/>
              </a:spcBef>
              <a:spcAft>
                <a:spcPts val="0"/>
              </a:spcAft>
              <a:buFont typeface="Arial" panose="020B0604020202020204" pitchFamily="34" charset="0"/>
              <a:buChar char="•"/>
              <a:defRPr lang="en-GB" sz="1600" kern="1200">
                <a:solidFill>
                  <a:schemeClr val="tx2"/>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900" b="1" i="1"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As at </a:t>
            </a:r>
            <a:r>
              <a:rPr lang="en-US" b="1">
                <a:solidFill>
                  <a:schemeClr val="bg1"/>
                </a:solidFill>
              </a:rPr>
              <a:t>30 April</a:t>
            </a:r>
            <a:r>
              <a:rPr kumimoji="0" lang="en-US" sz="900" b="1" i="1"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 2026</a:t>
            </a:r>
          </a:p>
        </p:txBody>
      </p:sp>
      <p:sp>
        <p:nvSpPr>
          <p:cNvPr id="5" name="Text Placeholder 19">
            <a:extLst>
              <a:ext uri="{FF2B5EF4-FFF2-40B4-BE49-F238E27FC236}">
                <a16:creationId xmlns:a16="http://schemas.microsoft.com/office/drawing/2014/main" id="{2FD8C28D-1527-6B29-3776-5D4A7DFFA847}"/>
              </a:ext>
            </a:extLst>
          </p:cNvPr>
          <p:cNvSpPr txBox="1">
            <a:spLocks/>
          </p:cNvSpPr>
          <p:nvPr/>
        </p:nvSpPr>
        <p:spPr>
          <a:xfrm>
            <a:off x="427038" y="5907654"/>
            <a:ext cx="11337924" cy="352925"/>
          </a:xfrm>
          <a:prstGeom prst="rect">
            <a:avLst/>
          </a:prstGeom>
        </p:spPr>
        <p:txBody>
          <a:bodyPr/>
          <a:lstStyle>
            <a:lvl1pPr marL="2286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700" b="1">
                <a:solidFill>
                  <a:schemeClr val="bg1"/>
                </a:solidFill>
              </a:rPr>
              <a:t>Note:</a:t>
            </a:r>
            <a:r>
              <a:rPr lang="en-US" sz="700">
                <a:solidFill>
                  <a:schemeClr val="bg1"/>
                </a:solidFill>
              </a:rPr>
              <a:t> The portfolio return is compared to the return objective and labeled in </a:t>
            </a:r>
            <a:r>
              <a:rPr lang="en-US" sz="700" b="1">
                <a:solidFill>
                  <a:schemeClr val="bg1"/>
                </a:solidFill>
              </a:rPr>
              <a:t>green</a:t>
            </a:r>
            <a:r>
              <a:rPr lang="en-US" sz="700">
                <a:solidFill>
                  <a:schemeClr val="bg1"/>
                </a:solidFill>
              </a:rPr>
              <a:t> if the portfolio return exceeds the return objective or if the portfolio return is lower than the return objective but above the relevant peer average. Returns are labeled in </a:t>
            </a:r>
            <a:r>
              <a:rPr lang="en-US" sz="700" b="1">
                <a:solidFill>
                  <a:schemeClr val="bg1"/>
                </a:solidFill>
              </a:rPr>
              <a:t>amber</a:t>
            </a:r>
            <a:r>
              <a:rPr lang="en-US" sz="700">
                <a:solidFill>
                  <a:schemeClr val="bg1"/>
                </a:solidFill>
              </a:rPr>
              <a:t> if the portfolio return is lower than the return objective and less than 0.5% lower than the peer average. Returns are labeled in </a:t>
            </a:r>
            <a:r>
              <a:rPr lang="en-US" sz="700" b="1">
                <a:solidFill>
                  <a:schemeClr val="bg1"/>
                </a:solidFill>
              </a:rPr>
              <a:t>red</a:t>
            </a:r>
            <a:r>
              <a:rPr lang="en-US" sz="700">
                <a:solidFill>
                  <a:schemeClr val="bg1"/>
                </a:solidFill>
              </a:rPr>
              <a:t> if the portfolio return is lower than the objective and more than 0.5% lower than the peer average return. </a:t>
            </a:r>
          </a:p>
        </p:txBody>
      </p:sp>
      <p:graphicFrame>
        <p:nvGraphicFramePr>
          <p:cNvPr id="7" name="Table 6">
            <a:extLst>
              <a:ext uri="{FF2B5EF4-FFF2-40B4-BE49-F238E27FC236}">
                <a16:creationId xmlns:a16="http://schemas.microsoft.com/office/drawing/2014/main" id="{5452EE72-24F2-DEF4-DAFB-FACAB09182DF}"/>
              </a:ext>
            </a:extLst>
          </p:cNvPr>
          <p:cNvGraphicFramePr>
            <a:graphicFrameLocks noGrp="1"/>
          </p:cNvGraphicFramePr>
          <p:nvPr>
            <p:extLst>
              <p:ext uri="{D42A27DB-BD31-4B8C-83A1-F6EECF244321}">
                <p14:modId xmlns:p14="http://schemas.microsoft.com/office/powerpoint/2010/main" val="2424480190"/>
              </p:ext>
            </p:extLst>
          </p:nvPr>
        </p:nvGraphicFramePr>
        <p:xfrm>
          <a:off x="501316" y="1432305"/>
          <a:ext cx="11337923" cy="4462061"/>
        </p:xfrm>
        <a:graphic>
          <a:graphicData uri="http://schemas.openxmlformats.org/drawingml/2006/table">
            <a:tbl>
              <a:tblPr/>
              <a:tblGrid>
                <a:gridCol w="5068104">
                  <a:extLst>
                    <a:ext uri="{9D8B030D-6E8A-4147-A177-3AD203B41FA5}">
                      <a16:colId xmlns:a16="http://schemas.microsoft.com/office/drawing/2014/main" val="1590616015"/>
                    </a:ext>
                  </a:extLst>
                </a:gridCol>
                <a:gridCol w="1003171">
                  <a:extLst>
                    <a:ext uri="{9D8B030D-6E8A-4147-A177-3AD203B41FA5}">
                      <a16:colId xmlns:a16="http://schemas.microsoft.com/office/drawing/2014/main" val="3493499163"/>
                    </a:ext>
                  </a:extLst>
                </a:gridCol>
                <a:gridCol w="1003171">
                  <a:extLst>
                    <a:ext uri="{9D8B030D-6E8A-4147-A177-3AD203B41FA5}">
                      <a16:colId xmlns:a16="http://schemas.microsoft.com/office/drawing/2014/main" val="2710606596"/>
                    </a:ext>
                  </a:extLst>
                </a:gridCol>
                <a:gridCol w="1003171">
                  <a:extLst>
                    <a:ext uri="{9D8B030D-6E8A-4147-A177-3AD203B41FA5}">
                      <a16:colId xmlns:a16="http://schemas.microsoft.com/office/drawing/2014/main" val="3294588270"/>
                    </a:ext>
                  </a:extLst>
                </a:gridCol>
                <a:gridCol w="1003171">
                  <a:extLst>
                    <a:ext uri="{9D8B030D-6E8A-4147-A177-3AD203B41FA5}">
                      <a16:colId xmlns:a16="http://schemas.microsoft.com/office/drawing/2014/main" val="2726619101"/>
                    </a:ext>
                  </a:extLst>
                </a:gridCol>
                <a:gridCol w="1003171">
                  <a:extLst>
                    <a:ext uri="{9D8B030D-6E8A-4147-A177-3AD203B41FA5}">
                      <a16:colId xmlns:a16="http://schemas.microsoft.com/office/drawing/2014/main" val="1775030817"/>
                    </a:ext>
                  </a:extLst>
                </a:gridCol>
                <a:gridCol w="1253964">
                  <a:extLst>
                    <a:ext uri="{9D8B030D-6E8A-4147-A177-3AD203B41FA5}">
                      <a16:colId xmlns:a16="http://schemas.microsoft.com/office/drawing/2014/main" val="3905211836"/>
                    </a:ext>
                  </a:extLst>
                </a:gridCol>
              </a:tblGrid>
              <a:tr h="180751">
                <a:tc>
                  <a:txBody>
                    <a:bodyPr/>
                    <a:lstStyle/>
                    <a:p>
                      <a:pPr algn="l" rtl="0" fontAlgn="ctr">
                        <a:buNone/>
                      </a:pPr>
                      <a:r>
                        <a:rPr lang="en-US" sz="1000" b="1" i="0" u="none" strike="noStrike">
                          <a:solidFill>
                            <a:srgbClr val="FFFFFF"/>
                          </a:solidFill>
                          <a:effectLst/>
                          <a:latin typeface="Arial" panose="020B0604020202020204" pitchFamily="34" charset="0"/>
                        </a:rPr>
                        <a:t> </a:t>
                      </a:r>
                    </a:p>
                  </a:txBody>
                  <a:tcPr marL="7531" marR="7531" marT="7531" marB="0" anchor="ctr">
                    <a:lnL>
                      <a:noFill/>
                    </a:lnL>
                    <a:lnR>
                      <a:noFill/>
                    </a:lnR>
                    <a:lnT>
                      <a:noFill/>
                    </a:lnT>
                    <a:lnB>
                      <a:noFill/>
                    </a:lnB>
                    <a:solidFill>
                      <a:srgbClr val="880226"/>
                    </a:solidFill>
                  </a:tcPr>
                </a:tc>
                <a:tc gridSpan="5">
                  <a:txBody>
                    <a:bodyPr/>
                    <a:lstStyle/>
                    <a:p>
                      <a:pPr algn="ctr" rtl="0" fontAlgn="ctr">
                        <a:buNone/>
                      </a:pPr>
                      <a:r>
                        <a:rPr lang="en-US" sz="1000" b="1" i="0" u="none" strike="noStrike">
                          <a:solidFill>
                            <a:srgbClr val="FFFFFF"/>
                          </a:solidFill>
                          <a:effectLst/>
                          <a:latin typeface="Arial" panose="020B0604020202020204" pitchFamily="34" charset="0"/>
                        </a:rPr>
                        <a:t>Trailing Return</a:t>
                      </a:r>
                    </a:p>
                  </a:txBody>
                  <a:tcPr marL="7531" marR="7531" marT="7531" marB="0" anchor="ctr">
                    <a:lnL>
                      <a:noFill/>
                    </a:lnL>
                    <a:lnR>
                      <a:noFill/>
                    </a:lnR>
                    <a:lnT>
                      <a:noFill/>
                    </a:lnT>
                    <a:lnB>
                      <a:noFill/>
                    </a:lnB>
                    <a:solidFill>
                      <a:srgbClr val="88022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rtl="0" fontAlgn="ctr">
                        <a:buNone/>
                      </a:pPr>
                      <a:r>
                        <a:rPr lang="en-US" sz="1000" b="1" i="0" u="none" strike="noStrike">
                          <a:solidFill>
                            <a:srgbClr val="FFFFFF"/>
                          </a:solidFill>
                          <a:effectLst/>
                          <a:latin typeface="Arial" panose="020B0604020202020204" pitchFamily="34" charset="0"/>
                        </a:rPr>
                        <a:t>Std Dev</a:t>
                      </a:r>
                    </a:p>
                  </a:txBody>
                  <a:tcPr marL="7531" marR="7531" marT="7531" marB="0" anchor="ctr">
                    <a:lnL>
                      <a:noFill/>
                    </a:lnL>
                    <a:lnR>
                      <a:noFill/>
                    </a:lnR>
                    <a:lnT>
                      <a:noFill/>
                    </a:lnT>
                    <a:lnB>
                      <a:noFill/>
                    </a:lnB>
                    <a:solidFill>
                      <a:srgbClr val="880226"/>
                    </a:solidFill>
                  </a:tcPr>
                </a:tc>
                <a:extLst>
                  <a:ext uri="{0D108BD9-81ED-4DB2-BD59-A6C34878D82A}">
                    <a16:rowId xmlns:a16="http://schemas.microsoft.com/office/drawing/2014/main" val="3538846352"/>
                  </a:ext>
                </a:extLst>
              </a:tr>
              <a:tr h="173219">
                <a:tc>
                  <a:txBody>
                    <a:bodyPr/>
                    <a:lstStyle/>
                    <a:p>
                      <a:pPr algn="l" rtl="0" fontAlgn="ctr">
                        <a:buNone/>
                      </a:pPr>
                      <a:r>
                        <a:rPr lang="en-US" sz="1000" b="1" i="0" u="none" strike="noStrike">
                          <a:solidFill>
                            <a:srgbClr val="FFFFFF"/>
                          </a:solidFill>
                          <a:effectLst/>
                          <a:latin typeface="Arial" panose="020B0604020202020204" pitchFamily="34" charset="0"/>
                        </a:rPr>
                        <a:t> </a:t>
                      </a:r>
                    </a:p>
                  </a:txBody>
                  <a:tcPr marL="7531" marR="7531" marT="7531" marB="0" anchor="ctr">
                    <a:lnL>
                      <a:noFill/>
                    </a:lnL>
                    <a:lnR>
                      <a:noFill/>
                    </a:lnR>
                    <a:lnT>
                      <a:noFill/>
                    </a:lnT>
                    <a:lnB>
                      <a:noFill/>
                    </a:lnB>
                    <a:solidFill>
                      <a:srgbClr val="880226"/>
                    </a:solidFill>
                  </a:tcPr>
                </a:tc>
                <a:tc>
                  <a:txBody>
                    <a:bodyPr/>
                    <a:lstStyle/>
                    <a:p>
                      <a:pPr algn="ctr" rtl="0" fontAlgn="ctr">
                        <a:buNone/>
                      </a:pPr>
                      <a:r>
                        <a:rPr lang="en-US" sz="1000" b="1" i="0" u="none" strike="noStrike">
                          <a:solidFill>
                            <a:srgbClr val="FFFFFF"/>
                          </a:solidFill>
                          <a:effectLst/>
                          <a:latin typeface="Arial" panose="020B0604020202020204" pitchFamily="34" charset="0"/>
                        </a:rPr>
                        <a:t>1 month</a:t>
                      </a:r>
                    </a:p>
                  </a:txBody>
                  <a:tcPr marL="7531" marR="7531" marT="7531" marB="0" anchor="ctr">
                    <a:lnL>
                      <a:noFill/>
                    </a:lnL>
                    <a:lnR>
                      <a:noFill/>
                    </a:lnR>
                    <a:lnT>
                      <a:noFill/>
                    </a:lnT>
                    <a:lnB>
                      <a:noFill/>
                    </a:lnB>
                    <a:solidFill>
                      <a:srgbClr val="880226"/>
                    </a:solidFill>
                  </a:tcPr>
                </a:tc>
                <a:tc>
                  <a:txBody>
                    <a:bodyPr/>
                    <a:lstStyle/>
                    <a:p>
                      <a:pPr algn="ctr" rtl="0" fontAlgn="ctr">
                        <a:buNone/>
                      </a:pPr>
                      <a:r>
                        <a:rPr lang="en-US" sz="1000" b="1" i="0" u="none" strike="noStrike">
                          <a:solidFill>
                            <a:srgbClr val="FFFFFF"/>
                          </a:solidFill>
                          <a:effectLst/>
                          <a:latin typeface="Arial" panose="020B0604020202020204" pitchFamily="34" charset="0"/>
                        </a:rPr>
                        <a:t>YTD</a:t>
                      </a:r>
                    </a:p>
                  </a:txBody>
                  <a:tcPr marL="7531" marR="7531" marT="7531" marB="0" anchor="ctr">
                    <a:lnL>
                      <a:noFill/>
                    </a:lnL>
                    <a:lnR>
                      <a:noFill/>
                    </a:lnR>
                    <a:lnT>
                      <a:noFill/>
                    </a:lnT>
                    <a:lnB>
                      <a:noFill/>
                    </a:lnB>
                    <a:solidFill>
                      <a:srgbClr val="880226"/>
                    </a:solidFill>
                  </a:tcPr>
                </a:tc>
                <a:tc>
                  <a:txBody>
                    <a:bodyPr/>
                    <a:lstStyle/>
                    <a:p>
                      <a:pPr algn="ctr" rtl="0" fontAlgn="ctr">
                        <a:buNone/>
                      </a:pPr>
                      <a:r>
                        <a:rPr lang="en-US" sz="1000" b="1" i="0" u="none" strike="noStrike">
                          <a:solidFill>
                            <a:srgbClr val="FFFFFF"/>
                          </a:solidFill>
                          <a:effectLst/>
                          <a:latin typeface="Arial" panose="020B0604020202020204" pitchFamily="34" charset="0"/>
                        </a:rPr>
                        <a:t>1 Year</a:t>
                      </a:r>
                    </a:p>
                  </a:txBody>
                  <a:tcPr marL="7531" marR="7531" marT="7531" marB="0" anchor="ctr">
                    <a:lnL>
                      <a:noFill/>
                    </a:lnL>
                    <a:lnR>
                      <a:noFill/>
                    </a:lnR>
                    <a:lnT>
                      <a:noFill/>
                    </a:lnT>
                    <a:lnB>
                      <a:noFill/>
                    </a:lnB>
                    <a:solidFill>
                      <a:srgbClr val="880226"/>
                    </a:solidFill>
                  </a:tcPr>
                </a:tc>
                <a:tc>
                  <a:txBody>
                    <a:bodyPr/>
                    <a:lstStyle/>
                    <a:p>
                      <a:pPr algn="ctr" rtl="0" fontAlgn="ctr">
                        <a:buNone/>
                      </a:pPr>
                      <a:r>
                        <a:rPr lang="en-US" sz="1000" b="1" i="0" u="none" strike="noStrike">
                          <a:solidFill>
                            <a:srgbClr val="FFFFFF"/>
                          </a:solidFill>
                          <a:effectLst/>
                          <a:latin typeface="Arial" panose="020B0604020202020204" pitchFamily="34" charset="0"/>
                        </a:rPr>
                        <a:t>3 Years</a:t>
                      </a:r>
                    </a:p>
                  </a:txBody>
                  <a:tcPr marL="7531" marR="7531" marT="7531" marB="0" anchor="ctr">
                    <a:lnL>
                      <a:noFill/>
                    </a:lnL>
                    <a:lnR>
                      <a:noFill/>
                    </a:lnR>
                    <a:lnT>
                      <a:noFill/>
                    </a:lnT>
                    <a:lnB>
                      <a:noFill/>
                    </a:lnB>
                    <a:solidFill>
                      <a:srgbClr val="880226"/>
                    </a:solidFill>
                  </a:tcPr>
                </a:tc>
                <a:tc>
                  <a:txBody>
                    <a:bodyPr/>
                    <a:lstStyle/>
                    <a:p>
                      <a:pPr algn="ctr" rtl="0" fontAlgn="ctr">
                        <a:buNone/>
                      </a:pPr>
                      <a:r>
                        <a:rPr lang="en-US" sz="1000" b="1" i="0" u="none" strike="noStrike">
                          <a:solidFill>
                            <a:srgbClr val="FFFFFF"/>
                          </a:solidFill>
                          <a:effectLst/>
                          <a:latin typeface="Arial" panose="020B0604020202020204" pitchFamily="34" charset="0"/>
                        </a:rPr>
                        <a:t>5 Years</a:t>
                      </a:r>
                    </a:p>
                  </a:txBody>
                  <a:tcPr marL="7531" marR="7531" marT="7531" marB="0" anchor="ctr">
                    <a:lnL>
                      <a:noFill/>
                    </a:lnL>
                    <a:lnR>
                      <a:noFill/>
                    </a:lnR>
                    <a:lnT>
                      <a:noFill/>
                    </a:lnT>
                    <a:lnB>
                      <a:noFill/>
                    </a:lnB>
                    <a:solidFill>
                      <a:srgbClr val="880226"/>
                    </a:solidFill>
                  </a:tcPr>
                </a:tc>
                <a:tc>
                  <a:txBody>
                    <a:bodyPr/>
                    <a:lstStyle/>
                    <a:p>
                      <a:pPr algn="ctr" rtl="0" fontAlgn="ctr">
                        <a:buNone/>
                      </a:pPr>
                      <a:r>
                        <a:rPr lang="en-US" sz="1000" b="1" i="0" u="none" strike="noStrike">
                          <a:solidFill>
                            <a:srgbClr val="FFFFFF"/>
                          </a:solidFill>
                          <a:effectLst/>
                          <a:latin typeface="Arial" panose="020B0604020202020204" pitchFamily="34" charset="0"/>
                        </a:rPr>
                        <a:t> </a:t>
                      </a:r>
                    </a:p>
                  </a:txBody>
                  <a:tcPr marL="7531" marR="7531" marT="7531" marB="0" anchor="ctr">
                    <a:lnL>
                      <a:noFill/>
                    </a:lnL>
                    <a:lnR>
                      <a:noFill/>
                    </a:lnR>
                    <a:lnT>
                      <a:noFill/>
                    </a:lnT>
                    <a:lnB>
                      <a:noFill/>
                    </a:lnB>
                    <a:solidFill>
                      <a:srgbClr val="880226"/>
                    </a:solidFill>
                  </a:tcPr>
                </a:tc>
                <a:extLst>
                  <a:ext uri="{0D108BD9-81ED-4DB2-BD59-A6C34878D82A}">
                    <a16:rowId xmlns:a16="http://schemas.microsoft.com/office/drawing/2014/main" val="148731701"/>
                  </a:ext>
                </a:extLst>
              </a:tr>
              <a:tr h="180751">
                <a:tc>
                  <a:txBody>
                    <a:bodyPr/>
                    <a:lstStyle/>
                    <a:p>
                      <a:pPr algn="l" rtl="0" fontAlgn="ctr">
                        <a:buNone/>
                      </a:pPr>
                      <a:r>
                        <a:rPr lang="en-US" sz="1000" b="1" i="0" u="none" strike="noStrike">
                          <a:solidFill>
                            <a:srgbClr val="FFFFFF"/>
                          </a:solidFill>
                          <a:effectLst/>
                          <a:latin typeface="Arial" panose="020B0604020202020204" pitchFamily="34" charset="0"/>
                        </a:rPr>
                        <a:t>Return Objectives</a:t>
                      </a:r>
                    </a:p>
                  </a:txBody>
                  <a:tcPr marL="7531" marR="7531" marT="7531" marB="0" anchor="ctr">
                    <a:lnL>
                      <a:noFill/>
                    </a:lnL>
                    <a:lnR>
                      <a:noFill/>
                    </a:lnR>
                    <a:lnT>
                      <a:noFill/>
                    </a:lnT>
                    <a:lnB>
                      <a:noFill/>
                    </a:lnB>
                    <a:solidFill>
                      <a:srgbClr val="DC0037"/>
                    </a:solidFill>
                  </a:tcPr>
                </a:tc>
                <a:tc gridSpan="5">
                  <a:txBody>
                    <a:bodyPr/>
                    <a:lstStyle/>
                    <a:p>
                      <a:pPr algn="ctr" rtl="0" fontAlgn="ctr">
                        <a:buNone/>
                      </a:pPr>
                      <a:r>
                        <a:rPr lang="en-US" sz="1000" b="1" i="0" u="none" strike="noStrike">
                          <a:solidFill>
                            <a:srgbClr val="FFFFFF"/>
                          </a:solidFill>
                          <a:effectLst/>
                          <a:latin typeface="Arial" panose="020B0604020202020204" pitchFamily="34" charset="0"/>
                        </a:rPr>
                        <a:t> </a:t>
                      </a:r>
                    </a:p>
                  </a:txBody>
                  <a:tcPr marL="7531" marR="7531" marT="7531" marB="0" anchor="ctr">
                    <a:lnL>
                      <a:noFill/>
                    </a:lnL>
                    <a:lnR>
                      <a:noFill/>
                    </a:lnR>
                    <a:lnT>
                      <a:noFill/>
                    </a:lnT>
                    <a:lnB>
                      <a:noFill/>
                    </a:lnB>
                    <a:solidFill>
                      <a:srgbClr val="DC003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rtl="0" fontAlgn="ctr">
                        <a:buNone/>
                      </a:pPr>
                      <a:r>
                        <a:rPr lang="en-US" sz="1000" b="1" i="0" u="none" strike="noStrike">
                          <a:solidFill>
                            <a:srgbClr val="FFFFFF"/>
                          </a:solidFill>
                          <a:effectLst/>
                          <a:latin typeface="Arial" panose="020B0604020202020204" pitchFamily="34" charset="0"/>
                        </a:rPr>
                        <a:t> </a:t>
                      </a:r>
                    </a:p>
                  </a:txBody>
                  <a:tcPr marL="7531" marR="7531" marT="7531" marB="0" anchor="ctr">
                    <a:lnL>
                      <a:noFill/>
                    </a:lnL>
                    <a:lnR>
                      <a:noFill/>
                    </a:lnR>
                    <a:lnT>
                      <a:noFill/>
                    </a:lnT>
                    <a:lnB>
                      <a:noFill/>
                    </a:lnB>
                    <a:solidFill>
                      <a:srgbClr val="DC0037"/>
                    </a:solidFill>
                  </a:tcPr>
                </a:tc>
                <a:extLst>
                  <a:ext uri="{0D108BD9-81ED-4DB2-BD59-A6C34878D82A}">
                    <a16:rowId xmlns:a16="http://schemas.microsoft.com/office/drawing/2014/main" val="447833617"/>
                  </a:ext>
                </a:extLst>
              </a:tr>
              <a:tr h="173219">
                <a:tc>
                  <a:txBody>
                    <a:bodyPr/>
                    <a:lstStyle/>
                    <a:p>
                      <a:pPr algn="l" rtl="0" fontAlgn="ctr">
                        <a:buNone/>
                      </a:pPr>
                      <a:r>
                        <a:rPr lang="en-US" sz="1000" b="0" i="0" u="none" strike="noStrike">
                          <a:solidFill>
                            <a:schemeClr val="tx2"/>
                          </a:solidFill>
                          <a:effectLst/>
                          <a:latin typeface="Arial" panose="020B0604020202020204" pitchFamily="34" charset="0"/>
                        </a:rPr>
                        <a:t>CPI+5</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0.8%</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2.0%</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8.1%</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9.1%</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10.1%</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a:t>
                      </a:r>
                    </a:p>
                  </a:txBody>
                  <a:tcPr marL="7531" marR="7531" marT="7531" marB="0" anchor="ctr">
                    <a:lnL>
                      <a:noFill/>
                    </a:lnL>
                    <a:lnR>
                      <a:noFill/>
                    </a:lnR>
                    <a:lnT>
                      <a:noFill/>
                    </a:lnT>
                    <a:lnB>
                      <a:noFill/>
                    </a:lnB>
                    <a:solidFill>
                      <a:srgbClr val="D9D9D9"/>
                    </a:solidFill>
                  </a:tcPr>
                </a:tc>
                <a:extLst>
                  <a:ext uri="{0D108BD9-81ED-4DB2-BD59-A6C34878D82A}">
                    <a16:rowId xmlns:a16="http://schemas.microsoft.com/office/drawing/2014/main" val="1458174241"/>
                  </a:ext>
                </a:extLst>
              </a:tr>
              <a:tr h="173219">
                <a:tc>
                  <a:txBody>
                    <a:bodyPr/>
                    <a:lstStyle/>
                    <a:p>
                      <a:pPr algn="l" rtl="0" fontAlgn="ctr">
                        <a:buNone/>
                      </a:pPr>
                      <a:r>
                        <a:rPr lang="en-US" sz="1000" b="0" i="0" u="none" strike="noStrike">
                          <a:solidFill>
                            <a:schemeClr val="tx2"/>
                          </a:solidFill>
                          <a:effectLst/>
                          <a:latin typeface="Arial" panose="020B0604020202020204" pitchFamily="34" charset="0"/>
                        </a:rPr>
                        <a:t>CPI+3</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0.6%</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1.5%</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6.1%</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7.0%</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8.0%</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a:t>
                      </a:r>
                    </a:p>
                  </a:txBody>
                  <a:tcPr marL="7531" marR="7531" marT="7531" marB="0" anchor="ctr">
                    <a:lnL>
                      <a:noFill/>
                    </a:lnL>
                    <a:lnR>
                      <a:noFill/>
                    </a:lnR>
                    <a:lnT>
                      <a:noFill/>
                    </a:lnT>
                    <a:lnB>
                      <a:noFill/>
                    </a:lnB>
                    <a:solidFill>
                      <a:srgbClr val="D9D9D9"/>
                    </a:solidFill>
                  </a:tcPr>
                </a:tc>
                <a:extLst>
                  <a:ext uri="{0D108BD9-81ED-4DB2-BD59-A6C34878D82A}">
                    <a16:rowId xmlns:a16="http://schemas.microsoft.com/office/drawing/2014/main" val="224886717"/>
                  </a:ext>
                </a:extLst>
              </a:tr>
              <a:tr h="0">
                <a:tc>
                  <a:txBody>
                    <a:bodyPr/>
                    <a:lstStyle/>
                    <a:p>
                      <a:pPr algn="l" rtl="0" fontAlgn="ctr">
                        <a:buNone/>
                      </a:pPr>
                      <a:r>
                        <a:rPr lang="en-US" sz="1000" b="0" i="0" u="none" strike="noStrike">
                          <a:solidFill>
                            <a:schemeClr val="tx2"/>
                          </a:solidFill>
                          <a:effectLst/>
                          <a:latin typeface="Arial" panose="020B0604020202020204" pitchFamily="34" charset="0"/>
                        </a:rPr>
                        <a:t>CPI+2</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0.6%</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1.3%</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5.0%</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6.0%</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7.0%</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a:t>
                      </a:r>
                    </a:p>
                  </a:txBody>
                  <a:tcPr marL="7531" marR="7531" marT="7531" marB="0" anchor="ctr">
                    <a:lnL>
                      <a:noFill/>
                    </a:lnL>
                    <a:lnR>
                      <a:noFill/>
                    </a:lnR>
                    <a:lnT>
                      <a:noFill/>
                    </a:lnT>
                    <a:lnB>
                      <a:noFill/>
                    </a:lnB>
                    <a:solidFill>
                      <a:srgbClr val="D9D9D9"/>
                    </a:solidFill>
                  </a:tcPr>
                </a:tc>
                <a:extLst>
                  <a:ext uri="{0D108BD9-81ED-4DB2-BD59-A6C34878D82A}">
                    <a16:rowId xmlns:a16="http://schemas.microsoft.com/office/drawing/2014/main" val="2743969653"/>
                  </a:ext>
                </a:extLst>
              </a:tr>
              <a:tr h="180751">
                <a:tc>
                  <a:txBody>
                    <a:bodyPr/>
                    <a:lstStyle/>
                    <a:p>
                      <a:pPr algn="l" rtl="0" fontAlgn="ctr">
                        <a:buNone/>
                      </a:pPr>
                      <a:r>
                        <a:rPr lang="en-US" sz="1000" b="1" i="0" u="none" strike="noStrike">
                          <a:solidFill>
                            <a:srgbClr val="FFFFFF"/>
                          </a:solidFill>
                          <a:effectLst/>
                          <a:latin typeface="Arial" panose="020B0604020202020204" pitchFamily="34" charset="0"/>
                        </a:rPr>
                        <a:t>Peer averages</a:t>
                      </a:r>
                    </a:p>
                  </a:txBody>
                  <a:tcPr marL="7531" marR="7531" marT="7531" marB="0" anchor="ctr">
                    <a:lnL>
                      <a:noFill/>
                    </a:lnL>
                    <a:lnR>
                      <a:noFill/>
                    </a:lnR>
                    <a:lnT>
                      <a:noFill/>
                    </a:lnT>
                    <a:lnB>
                      <a:noFill/>
                    </a:lnB>
                    <a:solidFill>
                      <a:srgbClr val="DC0037"/>
                    </a:solidFill>
                  </a:tcPr>
                </a:tc>
                <a:tc gridSpan="5">
                  <a:txBody>
                    <a:bodyPr/>
                    <a:lstStyle/>
                    <a:p>
                      <a:pPr algn="ctr" rtl="0" fontAlgn="ctr">
                        <a:buNone/>
                      </a:pPr>
                      <a:r>
                        <a:rPr lang="en-US" sz="1000" b="1" i="0" u="none" strike="noStrike">
                          <a:solidFill>
                            <a:srgbClr val="FFFFFF"/>
                          </a:solidFill>
                          <a:effectLst/>
                          <a:latin typeface="Arial" panose="020B0604020202020204" pitchFamily="34" charset="0"/>
                        </a:rPr>
                        <a:t> </a:t>
                      </a:r>
                    </a:p>
                  </a:txBody>
                  <a:tcPr marL="7531" marR="7531" marT="7531" marB="0" anchor="ctr">
                    <a:lnL>
                      <a:noFill/>
                    </a:lnL>
                    <a:lnR>
                      <a:noFill/>
                    </a:lnR>
                    <a:lnT>
                      <a:noFill/>
                    </a:lnT>
                    <a:lnB>
                      <a:noFill/>
                    </a:lnB>
                    <a:solidFill>
                      <a:srgbClr val="DC003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rtl="0" fontAlgn="ctr">
                        <a:buNone/>
                      </a:pPr>
                      <a:r>
                        <a:rPr lang="en-US" sz="1000" b="1" i="0" u="none" strike="noStrike">
                          <a:solidFill>
                            <a:srgbClr val="FFFFFF"/>
                          </a:solidFill>
                          <a:effectLst/>
                          <a:latin typeface="Arial" panose="020B0604020202020204" pitchFamily="34" charset="0"/>
                        </a:rPr>
                        <a:t> </a:t>
                      </a:r>
                    </a:p>
                  </a:txBody>
                  <a:tcPr marL="7531" marR="7531" marT="7531" marB="0" anchor="ctr">
                    <a:lnL>
                      <a:noFill/>
                    </a:lnL>
                    <a:lnR>
                      <a:noFill/>
                    </a:lnR>
                    <a:lnT>
                      <a:noFill/>
                    </a:lnT>
                    <a:lnB>
                      <a:noFill/>
                    </a:lnB>
                    <a:solidFill>
                      <a:srgbClr val="DC0037"/>
                    </a:solidFill>
                  </a:tcPr>
                </a:tc>
                <a:extLst>
                  <a:ext uri="{0D108BD9-81ED-4DB2-BD59-A6C34878D82A}">
                    <a16:rowId xmlns:a16="http://schemas.microsoft.com/office/drawing/2014/main" val="1654992830"/>
                  </a:ext>
                </a:extLst>
              </a:tr>
              <a:tr h="158157">
                <a:tc>
                  <a:txBody>
                    <a:bodyPr/>
                    <a:lstStyle/>
                    <a:p>
                      <a:pPr algn="l" rtl="0" fontAlgn="ctr">
                        <a:buNone/>
                      </a:pPr>
                      <a:r>
                        <a:rPr lang="en-US" sz="1000" b="0" i="0" u="none" strike="noStrike">
                          <a:solidFill>
                            <a:schemeClr val="tx2"/>
                          </a:solidFill>
                          <a:effectLst/>
                          <a:latin typeface="Arial" panose="020B0604020202020204" pitchFamily="34" charset="0"/>
                        </a:rPr>
                        <a:t>(ASISA) South African MA High Equity</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1" i="0" u="none" strike="noStrike">
                          <a:solidFill>
                            <a:srgbClr val="C00000"/>
                          </a:solidFill>
                          <a:effectLst/>
                          <a:latin typeface="Arial" panose="020B0604020202020204" pitchFamily="34" charset="0"/>
                        </a:rPr>
                        <a:t>-6.0%</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1" i="0" u="none" strike="noStrike">
                          <a:solidFill>
                            <a:srgbClr val="C00000"/>
                          </a:solidFill>
                          <a:effectLst/>
                          <a:latin typeface="Arial" panose="020B0604020202020204" pitchFamily="34" charset="0"/>
                        </a:rPr>
                        <a:t>-1.7%</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16.0%</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12.6%</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10.7%</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7.6%</a:t>
                      </a:r>
                    </a:p>
                  </a:txBody>
                  <a:tcPr marL="7531" marR="7531" marT="7531" marB="0" anchor="ctr">
                    <a:lnL>
                      <a:noFill/>
                    </a:lnL>
                    <a:lnR>
                      <a:noFill/>
                    </a:lnR>
                    <a:lnT>
                      <a:noFill/>
                    </a:lnT>
                    <a:lnB>
                      <a:noFill/>
                    </a:lnB>
                    <a:solidFill>
                      <a:srgbClr val="D9D9D9"/>
                    </a:solidFill>
                  </a:tcPr>
                </a:tc>
                <a:extLst>
                  <a:ext uri="{0D108BD9-81ED-4DB2-BD59-A6C34878D82A}">
                    <a16:rowId xmlns:a16="http://schemas.microsoft.com/office/drawing/2014/main" val="50416554"/>
                  </a:ext>
                </a:extLst>
              </a:tr>
              <a:tr h="173219">
                <a:tc>
                  <a:txBody>
                    <a:bodyPr/>
                    <a:lstStyle/>
                    <a:p>
                      <a:pPr algn="l" rtl="0" fontAlgn="ctr">
                        <a:buNone/>
                      </a:pPr>
                      <a:r>
                        <a:rPr lang="en-US" sz="1000" b="0" i="0" u="none" strike="noStrike">
                          <a:solidFill>
                            <a:schemeClr val="tx2"/>
                          </a:solidFill>
                          <a:effectLst/>
                          <a:latin typeface="Arial" panose="020B0604020202020204" pitchFamily="34" charset="0"/>
                        </a:rPr>
                        <a:t>(ASISA) South African MA Medium Equity</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1" i="0" u="none" strike="noStrike">
                          <a:solidFill>
                            <a:srgbClr val="C00000"/>
                          </a:solidFill>
                          <a:effectLst/>
                          <a:latin typeface="Arial" panose="020B0604020202020204" pitchFamily="34" charset="0"/>
                        </a:rPr>
                        <a:t>-5.3%</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1" i="0" u="none" strike="noStrike">
                          <a:solidFill>
                            <a:srgbClr val="C00000"/>
                          </a:solidFill>
                          <a:effectLst/>
                          <a:latin typeface="Arial" panose="020B0604020202020204" pitchFamily="34" charset="0"/>
                        </a:rPr>
                        <a:t>-1.4%</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15.2%</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11.9%</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10.2%</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6.6%</a:t>
                      </a:r>
                    </a:p>
                  </a:txBody>
                  <a:tcPr marL="7531" marR="7531" marT="7531" marB="0" anchor="ctr">
                    <a:lnL>
                      <a:noFill/>
                    </a:lnL>
                    <a:lnR>
                      <a:noFill/>
                    </a:lnR>
                    <a:lnT>
                      <a:noFill/>
                    </a:lnT>
                    <a:lnB>
                      <a:noFill/>
                    </a:lnB>
                    <a:solidFill>
                      <a:srgbClr val="D9D9D9"/>
                    </a:solidFill>
                  </a:tcPr>
                </a:tc>
                <a:extLst>
                  <a:ext uri="{0D108BD9-81ED-4DB2-BD59-A6C34878D82A}">
                    <a16:rowId xmlns:a16="http://schemas.microsoft.com/office/drawing/2014/main" val="4060235293"/>
                  </a:ext>
                </a:extLst>
              </a:tr>
              <a:tr h="173219">
                <a:tc>
                  <a:txBody>
                    <a:bodyPr/>
                    <a:lstStyle/>
                    <a:p>
                      <a:pPr algn="l" rtl="0" fontAlgn="ctr">
                        <a:buNone/>
                      </a:pPr>
                      <a:r>
                        <a:rPr lang="en-US" sz="1000" b="0" i="0" u="none" strike="noStrike">
                          <a:solidFill>
                            <a:schemeClr val="tx2"/>
                          </a:solidFill>
                          <a:effectLst/>
                          <a:latin typeface="Arial" panose="020B0604020202020204" pitchFamily="34" charset="0"/>
                        </a:rPr>
                        <a:t>(ASISA) South African MA Low Equity</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1" i="0" u="none" strike="noStrike">
                          <a:solidFill>
                            <a:srgbClr val="C00000"/>
                          </a:solidFill>
                          <a:effectLst/>
                          <a:latin typeface="Arial" panose="020B0604020202020204" pitchFamily="34" charset="0"/>
                        </a:rPr>
                        <a:t>-4.2%</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1" i="0" u="none" strike="noStrike">
                          <a:solidFill>
                            <a:srgbClr val="C00000"/>
                          </a:solidFill>
                          <a:effectLst/>
                          <a:latin typeface="Arial" panose="020B0604020202020204" pitchFamily="34" charset="0"/>
                        </a:rPr>
                        <a:t>-1.1%</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13.1%</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11.2%</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1" i="0" u="none" strike="noStrike">
                          <a:solidFill>
                            <a:srgbClr val="00B050"/>
                          </a:solidFill>
                          <a:effectLst/>
                          <a:latin typeface="Arial" panose="020B0604020202020204" pitchFamily="34" charset="0"/>
                        </a:rPr>
                        <a:t>9.6%</a:t>
                      </a:r>
                    </a:p>
                  </a:txBody>
                  <a:tcPr marL="7531" marR="7531" marT="7531" marB="0" anchor="ctr">
                    <a:lnL>
                      <a:noFill/>
                    </a:lnL>
                    <a:lnR>
                      <a:noFill/>
                    </a:lnR>
                    <a:lnT>
                      <a:noFill/>
                    </a:lnT>
                    <a:lnB>
                      <a:noFill/>
                    </a:lnB>
                    <a:solidFill>
                      <a:srgbClr val="D9D9D9"/>
                    </a:solidFill>
                  </a:tcPr>
                </a:tc>
                <a:tc>
                  <a:txBody>
                    <a:bodyPr/>
                    <a:lstStyle/>
                    <a:p>
                      <a:pPr algn="ctr" rtl="0" fontAlgn="ctr">
                        <a:buNone/>
                      </a:pPr>
                      <a:r>
                        <a:rPr lang="en-US" sz="1000" b="0" i="0" u="none" strike="noStrike">
                          <a:solidFill>
                            <a:schemeClr val="tx2"/>
                          </a:solidFill>
                          <a:effectLst/>
                          <a:latin typeface="Arial" panose="020B0604020202020204" pitchFamily="34" charset="0"/>
                        </a:rPr>
                        <a:t>5.1%</a:t>
                      </a:r>
                    </a:p>
                  </a:txBody>
                  <a:tcPr marL="7531" marR="7531" marT="7531" marB="0" anchor="ctr">
                    <a:lnL>
                      <a:noFill/>
                    </a:lnL>
                    <a:lnR>
                      <a:noFill/>
                    </a:lnR>
                    <a:lnT>
                      <a:noFill/>
                    </a:lnT>
                    <a:lnB>
                      <a:noFill/>
                    </a:lnB>
                    <a:solidFill>
                      <a:srgbClr val="D9D9D9"/>
                    </a:solidFill>
                  </a:tcPr>
                </a:tc>
                <a:extLst>
                  <a:ext uri="{0D108BD9-81ED-4DB2-BD59-A6C34878D82A}">
                    <a16:rowId xmlns:a16="http://schemas.microsoft.com/office/drawing/2014/main" val="3297036925"/>
                  </a:ext>
                </a:extLst>
              </a:tr>
              <a:tr h="173219">
                <a:tc>
                  <a:txBody>
                    <a:bodyPr/>
                    <a:lstStyle/>
                    <a:p>
                      <a:pPr algn="l" rtl="0" fontAlgn="ctr">
                        <a:buNone/>
                      </a:pPr>
                      <a:r>
                        <a:rPr lang="en-US" sz="1000" b="1" i="0" u="none" strike="noStrike">
                          <a:solidFill>
                            <a:srgbClr val="FFFFFF"/>
                          </a:solidFill>
                          <a:effectLst/>
                          <a:latin typeface="Arial" panose="020B0604020202020204" pitchFamily="34" charset="0"/>
                        </a:rPr>
                        <a:t>Passive Funds</a:t>
                      </a:r>
                    </a:p>
                  </a:txBody>
                  <a:tcPr marL="7531" marR="7531" marT="7531" marB="0" anchor="ctr">
                    <a:lnL>
                      <a:noFill/>
                    </a:lnL>
                    <a:lnR>
                      <a:noFill/>
                    </a:lnR>
                    <a:lnT>
                      <a:noFill/>
                    </a:lnT>
                    <a:lnB>
                      <a:noFill/>
                    </a:lnB>
                    <a:solidFill>
                      <a:srgbClr val="DC0037"/>
                    </a:solidFill>
                  </a:tcPr>
                </a:tc>
                <a:tc gridSpan="5">
                  <a:txBody>
                    <a:bodyPr/>
                    <a:lstStyle/>
                    <a:p>
                      <a:pPr algn="ctr" rtl="0" fontAlgn="ctr">
                        <a:buNone/>
                      </a:pPr>
                      <a:r>
                        <a:rPr lang="en-US" sz="1000" b="1" i="0" u="none" strike="noStrike">
                          <a:solidFill>
                            <a:srgbClr val="FFFFFF"/>
                          </a:solidFill>
                          <a:effectLst/>
                          <a:latin typeface="Arial" panose="020B0604020202020204" pitchFamily="34" charset="0"/>
                        </a:rPr>
                        <a:t> </a:t>
                      </a:r>
                    </a:p>
                  </a:txBody>
                  <a:tcPr marL="7531" marR="7531" marT="7531" marB="0" anchor="ctr">
                    <a:lnL>
                      <a:noFill/>
                    </a:lnL>
                    <a:lnR>
                      <a:noFill/>
                    </a:lnR>
                    <a:lnT>
                      <a:noFill/>
                    </a:lnT>
                    <a:lnB>
                      <a:noFill/>
                    </a:lnB>
                    <a:solidFill>
                      <a:srgbClr val="DC003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rtl="0" fontAlgn="ctr">
                        <a:buNone/>
                      </a:pPr>
                      <a:r>
                        <a:rPr lang="en-US" sz="1000" b="1" i="0" u="none" strike="noStrike">
                          <a:solidFill>
                            <a:schemeClr val="tx2"/>
                          </a:solidFill>
                          <a:effectLst/>
                          <a:latin typeface="Arial" panose="020B0604020202020204" pitchFamily="34" charset="0"/>
                        </a:rPr>
                        <a:t> </a:t>
                      </a:r>
                    </a:p>
                  </a:txBody>
                  <a:tcPr marL="7531" marR="7531" marT="7531" marB="0" anchor="ctr">
                    <a:lnL>
                      <a:noFill/>
                    </a:lnL>
                    <a:lnR>
                      <a:noFill/>
                    </a:lnR>
                    <a:lnT>
                      <a:noFill/>
                    </a:lnT>
                    <a:lnB>
                      <a:noFill/>
                    </a:lnB>
                    <a:solidFill>
                      <a:srgbClr val="DC0037"/>
                    </a:solidFill>
                  </a:tcPr>
                </a:tc>
                <a:extLst>
                  <a:ext uri="{0D108BD9-81ED-4DB2-BD59-A6C34878D82A}">
                    <a16:rowId xmlns:a16="http://schemas.microsoft.com/office/drawing/2014/main" val="4124276793"/>
                  </a:ext>
                </a:extLst>
              </a:tr>
              <a:tr h="173219">
                <a:tc>
                  <a:txBody>
                    <a:bodyPr/>
                    <a:lstStyle/>
                    <a:p>
                      <a:pPr algn="l" rtl="0" fontAlgn="ctr">
                        <a:buNone/>
                      </a:pPr>
                      <a:r>
                        <a:rPr lang="en-US" sz="1000" b="0" i="0" u="none" strike="noStrike">
                          <a:solidFill>
                            <a:schemeClr val="tx2"/>
                          </a:solidFill>
                          <a:effectLst/>
                          <a:latin typeface="Arial" panose="020B0604020202020204" pitchFamily="34" charset="0"/>
                        </a:rPr>
                        <a:t>ABSA SCI MM Passive Growth E</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-5.8%</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ED7D31"/>
                          </a:solidFill>
                          <a:effectLst/>
                          <a:latin typeface="Arial" panose="020B0604020202020204" pitchFamily="34" charset="0"/>
                        </a:rPr>
                        <a:t>-2.0%</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17.8%</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15.4%</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13.4%</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0" i="0" u="none" strike="noStrike">
                          <a:solidFill>
                            <a:schemeClr val="tx2"/>
                          </a:solidFill>
                          <a:effectLst/>
                          <a:latin typeface="Arial" panose="020B0604020202020204" pitchFamily="34" charset="0"/>
                        </a:rPr>
                        <a:t>8.3%</a:t>
                      </a:r>
                    </a:p>
                  </a:txBody>
                  <a:tcPr marL="7531" marR="7531" marT="7531" marB="0" anchor="ctr">
                    <a:lnL>
                      <a:noFill/>
                    </a:lnL>
                    <a:lnR>
                      <a:noFill/>
                    </a:lnR>
                    <a:lnT>
                      <a:noFill/>
                    </a:lnT>
                    <a:lnB>
                      <a:noFill/>
                    </a:lnB>
                    <a:solidFill>
                      <a:srgbClr val="FFFFFF"/>
                    </a:solidFill>
                  </a:tcPr>
                </a:tc>
                <a:extLst>
                  <a:ext uri="{0D108BD9-81ED-4DB2-BD59-A6C34878D82A}">
                    <a16:rowId xmlns:a16="http://schemas.microsoft.com/office/drawing/2014/main" val="2395656955"/>
                  </a:ext>
                </a:extLst>
              </a:tr>
              <a:tr h="180751">
                <a:tc>
                  <a:txBody>
                    <a:bodyPr/>
                    <a:lstStyle/>
                    <a:p>
                      <a:pPr algn="l" rtl="0" fontAlgn="ctr">
                        <a:buNone/>
                      </a:pPr>
                      <a:r>
                        <a:rPr lang="it-IT" sz="1000" b="0" i="0" u="none" strike="noStrike">
                          <a:solidFill>
                            <a:schemeClr val="tx2"/>
                          </a:solidFill>
                          <a:effectLst/>
                          <a:latin typeface="Arial" panose="020B0604020202020204" pitchFamily="34" charset="0"/>
                        </a:rPr>
                        <a:t>ABSA SCI MM Passive Accum E</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ED7D31"/>
                          </a:solidFill>
                          <a:effectLst/>
                          <a:latin typeface="Arial" panose="020B0604020202020204" pitchFamily="34" charset="0"/>
                        </a:rPr>
                        <a:t>-5.3%</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ED7D31"/>
                          </a:solidFill>
                          <a:effectLst/>
                          <a:latin typeface="Arial" panose="020B0604020202020204" pitchFamily="34" charset="0"/>
                        </a:rPr>
                        <a:t>-1.7%</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16.9%</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14.5%</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12.5%</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0" i="0" u="none" strike="noStrike">
                          <a:solidFill>
                            <a:schemeClr val="tx2"/>
                          </a:solidFill>
                          <a:effectLst/>
                          <a:latin typeface="Arial" panose="020B0604020202020204" pitchFamily="34" charset="0"/>
                        </a:rPr>
                        <a:t>7.1%</a:t>
                      </a:r>
                    </a:p>
                  </a:txBody>
                  <a:tcPr marL="7531" marR="7531" marT="7531" marB="0" anchor="ctr">
                    <a:lnL>
                      <a:noFill/>
                    </a:lnL>
                    <a:lnR>
                      <a:noFill/>
                    </a:lnR>
                    <a:lnT>
                      <a:noFill/>
                    </a:lnT>
                    <a:lnB>
                      <a:noFill/>
                    </a:lnB>
                    <a:solidFill>
                      <a:srgbClr val="FFFFFF"/>
                    </a:solidFill>
                  </a:tcPr>
                </a:tc>
                <a:extLst>
                  <a:ext uri="{0D108BD9-81ED-4DB2-BD59-A6C34878D82A}">
                    <a16:rowId xmlns:a16="http://schemas.microsoft.com/office/drawing/2014/main" val="1650921663"/>
                  </a:ext>
                </a:extLst>
              </a:tr>
              <a:tr h="173219">
                <a:tc>
                  <a:txBody>
                    <a:bodyPr/>
                    <a:lstStyle/>
                    <a:p>
                      <a:pPr algn="l" rtl="0" fontAlgn="ctr">
                        <a:buNone/>
                      </a:pPr>
                      <a:r>
                        <a:rPr lang="it-IT" sz="1000" b="0" i="0" u="none" strike="noStrike">
                          <a:solidFill>
                            <a:schemeClr val="tx2"/>
                          </a:solidFill>
                          <a:effectLst/>
                          <a:latin typeface="Arial" panose="020B0604020202020204" pitchFamily="34" charset="0"/>
                        </a:rPr>
                        <a:t>ABSA SCI MM Passive Preserver E</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ED7D31"/>
                          </a:solidFill>
                          <a:effectLst/>
                          <a:latin typeface="Arial" panose="020B0604020202020204" pitchFamily="34" charset="0"/>
                        </a:rPr>
                        <a:t>-4.6%</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ED7D31"/>
                          </a:solidFill>
                          <a:effectLst/>
                          <a:latin typeface="Arial" panose="020B0604020202020204" pitchFamily="34" charset="0"/>
                        </a:rPr>
                        <a:t>-1.5%</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15.7%</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13.2%</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11.2%</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0" i="0" u="none" strike="noStrike">
                          <a:solidFill>
                            <a:schemeClr val="tx2"/>
                          </a:solidFill>
                          <a:effectLst/>
                          <a:latin typeface="Arial" panose="020B0604020202020204" pitchFamily="34" charset="0"/>
                        </a:rPr>
                        <a:t>5.3%</a:t>
                      </a:r>
                    </a:p>
                  </a:txBody>
                  <a:tcPr marL="7531" marR="7531" marT="7531" marB="0" anchor="ctr">
                    <a:lnL>
                      <a:noFill/>
                    </a:lnL>
                    <a:lnR>
                      <a:noFill/>
                    </a:lnR>
                    <a:lnT>
                      <a:noFill/>
                    </a:lnT>
                    <a:lnB>
                      <a:noFill/>
                    </a:lnB>
                    <a:solidFill>
                      <a:srgbClr val="FFFFFF"/>
                    </a:solidFill>
                  </a:tcPr>
                </a:tc>
                <a:extLst>
                  <a:ext uri="{0D108BD9-81ED-4DB2-BD59-A6C34878D82A}">
                    <a16:rowId xmlns:a16="http://schemas.microsoft.com/office/drawing/2014/main" val="1488435189"/>
                  </a:ext>
                </a:extLst>
              </a:tr>
              <a:tr h="173219">
                <a:tc>
                  <a:txBody>
                    <a:bodyPr/>
                    <a:lstStyle/>
                    <a:p>
                      <a:pPr algn="l" rtl="0" fontAlgn="ctr">
                        <a:buNone/>
                      </a:pPr>
                      <a:r>
                        <a:rPr lang="en-US" sz="1000" b="1" i="0" u="none" strike="noStrike">
                          <a:solidFill>
                            <a:srgbClr val="FFFFFF"/>
                          </a:solidFill>
                          <a:effectLst/>
                          <a:latin typeface="Arial" panose="020B0604020202020204" pitchFamily="34" charset="0"/>
                        </a:rPr>
                        <a:t>Core Funds</a:t>
                      </a:r>
                    </a:p>
                  </a:txBody>
                  <a:tcPr marL="7531" marR="7531" marT="7531" marB="0" anchor="ctr">
                    <a:lnL>
                      <a:noFill/>
                    </a:lnL>
                    <a:lnR>
                      <a:noFill/>
                    </a:lnR>
                    <a:lnT>
                      <a:noFill/>
                    </a:lnT>
                    <a:lnB>
                      <a:noFill/>
                    </a:lnB>
                    <a:solidFill>
                      <a:srgbClr val="DC0037"/>
                    </a:solidFill>
                  </a:tcPr>
                </a:tc>
                <a:tc gridSpan="5">
                  <a:txBody>
                    <a:bodyPr/>
                    <a:lstStyle/>
                    <a:p>
                      <a:pPr algn="ctr" rtl="0" fontAlgn="ctr">
                        <a:buNone/>
                      </a:pPr>
                      <a:r>
                        <a:rPr lang="en-US" sz="1000" b="1" i="0" u="none" strike="noStrike">
                          <a:solidFill>
                            <a:srgbClr val="FFFFFF"/>
                          </a:solidFill>
                          <a:effectLst/>
                          <a:latin typeface="Arial" panose="020B0604020202020204" pitchFamily="34" charset="0"/>
                        </a:rPr>
                        <a:t> </a:t>
                      </a:r>
                    </a:p>
                  </a:txBody>
                  <a:tcPr marL="7531" marR="7531" marT="7531" marB="0" anchor="ctr">
                    <a:lnL>
                      <a:noFill/>
                    </a:lnL>
                    <a:lnR>
                      <a:noFill/>
                    </a:lnR>
                    <a:lnT>
                      <a:noFill/>
                    </a:lnT>
                    <a:lnB>
                      <a:noFill/>
                    </a:lnB>
                    <a:solidFill>
                      <a:srgbClr val="DC003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rtl="0" fontAlgn="ctr">
                        <a:buNone/>
                      </a:pPr>
                      <a:r>
                        <a:rPr lang="en-US" sz="1000" b="1" i="0" u="none" strike="noStrike">
                          <a:solidFill>
                            <a:schemeClr val="tx2"/>
                          </a:solidFill>
                          <a:effectLst/>
                          <a:latin typeface="Arial" panose="020B0604020202020204" pitchFamily="34" charset="0"/>
                        </a:rPr>
                        <a:t> </a:t>
                      </a:r>
                    </a:p>
                  </a:txBody>
                  <a:tcPr marL="7531" marR="7531" marT="7531" marB="0" anchor="ctr">
                    <a:lnL>
                      <a:noFill/>
                    </a:lnL>
                    <a:lnR>
                      <a:noFill/>
                    </a:lnR>
                    <a:lnT>
                      <a:noFill/>
                    </a:lnT>
                    <a:lnB>
                      <a:noFill/>
                    </a:lnB>
                    <a:solidFill>
                      <a:srgbClr val="DC0037"/>
                    </a:solidFill>
                  </a:tcPr>
                </a:tc>
                <a:extLst>
                  <a:ext uri="{0D108BD9-81ED-4DB2-BD59-A6C34878D82A}">
                    <a16:rowId xmlns:a16="http://schemas.microsoft.com/office/drawing/2014/main" val="2378199942"/>
                  </a:ext>
                </a:extLst>
              </a:tr>
              <a:tr h="173219">
                <a:tc>
                  <a:txBody>
                    <a:bodyPr/>
                    <a:lstStyle/>
                    <a:p>
                      <a:pPr algn="l" rtl="0" fontAlgn="ctr">
                        <a:buNone/>
                      </a:pPr>
                      <a:r>
                        <a:rPr lang="en-US" sz="1000" b="0" i="0" u="none" strike="noStrike">
                          <a:solidFill>
                            <a:schemeClr val="tx2"/>
                          </a:solidFill>
                          <a:effectLst/>
                          <a:latin typeface="Arial" panose="020B0604020202020204" pitchFamily="34" charset="0"/>
                        </a:rPr>
                        <a:t>ABSA SCI MM Core Growth C</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-5.5%</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-1.4%</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14.3%</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12.9%</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10.7%</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0" i="0" u="none" strike="noStrike">
                          <a:solidFill>
                            <a:schemeClr val="tx2"/>
                          </a:solidFill>
                          <a:effectLst/>
                          <a:latin typeface="Arial" panose="020B0604020202020204" pitchFamily="34" charset="0"/>
                        </a:rPr>
                        <a:t>7.5%</a:t>
                      </a:r>
                    </a:p>
                  </a:txBody>
                  <a:tcPr marL="7531" marR="7531" marT="7531" marB="0" anchor="ctr">
                    <a:lnL>
                      <a:noFill/>
                    </a:lnL>
                    <a:lnR>
                      <a:noFill/>
                    </a:lnR>
                    <a:lnT>
                      <a:noFill/>
                    </a:lnT>
                    <a:lnB>
                      <a:noFill/>
                    </a:lnB>
                    <a:solidFill>
                      <a:srgbClr val="FFFFFF"/>
                    </a:solidFill>
                  </a:tcPr>
                </a:tc>
                <a:extLst>
                  <a:ext uri="{0D108BD9-81ED-4DB2-BD59-A6C34878D82A}">
                    <a16:rowId xmlns:a16="http://schemas.microsoft.com/office/drawing/2014/main" val="268729435"/>
                  </a:ext>
                </a:extLst>
              </a:tr>
              <a:tr h="180751">
                <a:tc>
                  <a:txBody>
                    <a:bodyPr/>
                    <a:lstStyle/>
                    <a:p>
                      <a:pPr algn="l" rtl="0" fontAlgn="ctr">
                        <a:buNone/>
                      </a:pPr>
                      <a:r>
                        <a:rPr lang="en-US" sz="1000" b="0" i="0" u="none" strike="noStrike">
                          <a:solidFill>
                            <a:schemeClr val="tx2"/>
                          </a:solidFill>
                          <a:effectLst/>
                          <a:latin typeface="Arial" panose="020B0604020202020204" pitchFamily="34" charset="0"/>
                        </a:rPr>
                        <a:t>ABSA SCI MM Core Accumulation C</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-5.1%</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C00000"/>
                          </a:solidFill>
                          <a:effectLst/>
                          <a:latin typeface="Arial" panose="020B0604020202020204" pitchFamily="34" charset="0"/>
                        </a:rPr>
                        <a:t>-2.2%</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13.2%</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12.6%</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10.4%</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0" i="0" u="none" strike="noStrike">
                          <a:solidFill>
                            <a:schemeClr val="tx2"/>
                          </a:solidFill>
                          <a:effectLst/>
                          <a:latin typeface="Arial" panose="020B0604020202020204" pitchFamily="34" charset="0"/>
                        </a:rPr>
                        <a:t>6.4%</a:t>
                      </a:r>
                    </a:p>
                  </a:txBody>
                  <a:tcPr marL="7531" marR="7531" marT="7531" marB="0" anchor="ctr">
                    <a:lnL>
                      <a:noFill/>
                    </a:lnL>
                    <a:lnR>
                      <a:noFill/>
                    </a:lnR>
                    <a:lnT>
                      <a:noFill/>
                    </a:lnT>
                    <a:lnB>
                      <a:noFill/>
                    </a:lnB>
                    <a:solidFill>
                      <a:srgbClr val="FFFFFF"/>
                    </a:solidFill>
                  </a:tcPr>
                </a:tc>
                <a:extLst>
                  <a:ext uri="{0D108BD9-81ED-4DB2-BD59-A6C34878D82A}">
                    <a16:rowId xmlns:a16="http://schemas.microsoft.com/office/drawing/2014/main" val="21790839"/>
                  </a:ext>
                </a:extLst>
              </a:tr>
              <a:tr h="173219">
                <a:tc>
                  <a:txBody>
                    <a:bodyPr/>
                    <a:lstStyle/>
                    <a:p>
                      <a:pPr algn="l" rtl="0" fontAlgn="ctr">
                        <a:buNone/>
                      </a:pPr>
                      <a:r>
                        <a:rPr lang="it-IT" sz="1000" b="0" i="0" u="none" strike="noStrike">
                          <a:solidFill>
                            <a:schemeClr val="tx2"/>
                          </a:solidFill>
                          <a:effectLst/>
                          <a:latin typeface="Arial" panose="020B0604020202020204" pitchFamily="34" charset="0"/>
                        </a:rPr>
                        <a:t>ABSA SCI MM Core Preserver C</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ED7D31"/>
                          </a:solidFill>
                          <a:effectLst/>
                          <a:latin typeface="Arial" panose="020B0604020202020204" pitchFamily="34" charset="0"/>
                        </a:rPr>
                        <a:t>-4.7%</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C00000"/>
                          </a:solidFill>
                          <a:effectLst/>
                          <a:latin typeface="Arial" panose="020B0604020202020204" pitchFamily="34" charset="0"/>
                        </a:rPr>
                        <a:t>-2.2%</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12.2%</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11.6%</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9.5%</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0" i="0" u="none" strike="noStrike">
                          <a:solidFill>
                            <a:schemeClr val="tx2"/>
                          </a:solidFill>
                          <a:effectLst/>
                          <a:latin typeface="Arial" panose="020B0604020202020204" pitchFamily="34" charset="0"/>
                        </a:rPr>
                        <a:t>4.8%</a:t>
                      </a:r>
                    </a:p>
                  </a:txBody>
                  <a:tcPr marL="7531" marR="7531" marT="7531" marB="0" anchor="ctr">
                    <a:lnL>
                      <a:noFill/>
                    </a:lnL>
                    <a:lnR>
                      <a:noFill/>
                    </a:lnR>
                    <a:lnT>
                      <a:noFill/>
                    </a:lnT>
                    <a:lnB>
                      <a:noFill/>
                    </a:lnB>
                    <a:solidFill>
                      <a:srgbClr val="FFFFFF"/>
                    </a:solidFill>
                  </a:tcPr>
                </a:tc>
                <a:extLst>
                  <a:ext uri="{0D108BD9-81ED-4DB2-BD59-A6C34878D82A}">
                    <a16:rowId xmlns:a16="http://schemas.microsoft.com/office/drawing/2014/main" val="2951012012"/>
                  </a:ext>
                </a:extLst>
              </a:tr>
              <a:tr h="173219">
                <a:tc>
                  <a:txBody>
                    <a:bodyPr/>
                    <a:lstStyle/>
                    <a:p>
                      <a:pPr algn="l" rtl="0" fontAlgn="ctr">
                        <a:buNone/>
                      </a:pPr>
                      <a:r>
                        <a:rPr lang="en-US" sz="1000" b="1" i="0" u="none" strike="noStrike">
                          <a:solidFill>
                            <a:srgbClr val="FFFFFF"/>
                          </a:solidFill>
                          <a:effectLst/>
                          <a:latin typeface="Arial" panose="020B0604020202020204" pitchFamily="34" charset="0"/>
                        </a:rPr>
                        <a:t>Best Blend Funds</a:t>
                      </a:r>
                    </a:p>
                  </a:txBody>
                  <a:tcPr marL="7531" marR="7531" marT="7531" marB="0" anchor="ctr">
                    <a:lnL>
                      <a:noFill/>
                    </a:lnL>
                    <a:lnR>
                      <a:noFill/>
                    </a:lnR>
                    <a:lnT>
                      <a:noFill/>
                    </a:lnT>
                    <a:lnB>
                      <a:noFill/>
                    </a:lnB>
                    <a:solidFill>
                      <a:srgbClr val="DC0037"/>
                    </a:solidFill>
                  </a:tcPr>
                </a:tc>
                <a:tc gridSpan="5">
                  <a:txBody>
                    <a:bodyPr/>
                    <a:lstStyle/>
                    <a:p>
                      <a:pPr algn="ctr" rtl="0" fontAlgn="ctr">
                        <a:buNone/>
                      </a:pPr>
                      <a:r>
                        <a:rPr lang="en-US" sz="1000" b="1" i="0" u="none" strike="noStrike">
                          <a:solidFill>
                            <a:srgbClr val="FFFFFF"/>
                          </a:solidFill>
                          <a:effectLst/>
                          <a:latin typeface="Arial" panose="020B0604020202020204" pitchFamily="34" charset="0"/>
                        </a:rPr>
                        <a:t> </a:t>
                      </a:r>
                    </a:p>
                  </a:txBody>
                  <a:tcPr marL="7531" marR="7531" marT="7531" marB="0" anchor="ctr">
                    <a:lnL>
                      <a:noFill/>
                    </a:lnL>
                    <a:lnR>
                      <a:noFill/>
                    </a:lnR>
                    <a:lnT>
                      <a:noFill/>
                    </a:lnT>
                    <a:lnB>
                      <a:noFill/>
                    </a:lnB>
                    <a:solidFill>
                      <a:srgbClr val="DC003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rtl="0" fontAlgn="ctr">
                        <a:buNone/>
                      </a:pPr>
                      <a:r>
                        <a:rPr lang="en-US" sz="1000" b="1" i="0" u="none" strike="noStrike">
                          <a:solidFill>
                            <a:schemeClr val="tx2"/>
                          </a:solidFill>
                          <a:effectLst/>
                          <a:latin typeface="Arial" panose="020B0604020202020204" pitchFamily="34" charset="0"/>
                        </a:rPr>
                        <a:t> </a:t>
                      </a:r>
                    </a:p>
                  </a:txBody>
                  <a:tcPr marL="7531" marR="7531" marT="7531" marB="0" anchor="ctr">
                    <a:lnL>
                      <a:noFill/>
                    </a:lnL>
                    <a:lnR>
                      <a:noFill/>
                    </a:lnR>
                    <a:lnT>
                      <a:noFill/>
                    </a:lnT>
                    <a:lnB>
                      <a:noFill/>
                    </a:lnB>
                    <a:solidFill>
                      <a:srgbClr val="DC0037"/>
                    </a:solidFill>
                  </a:tcPr>
                </a:tc>
                <a:extLst>
                  <a:ext uri="{0D108BD9-81ED-4DB2-BD59-A6C34878D82A}">
                    <a16:rowId xmlns:a16="http://schemas.microsoft.com/office/drawing/2014/main" val="1281229888"/>
                  </a:ext>
                </a:extLst>
              </a:tr>
              <a:tr h="165688">
                <a:tc>
                  <a:txBody>
                    <a:bodyPr/>
                    <a:lstStyle/>
                    <a:p>
                      <a:pPr algn="l" rtl="0" fontAlgn="ctr">
                        <a:buNone/>
                      </a:pPr>
                      <a:r>
                        <a:rPr lang="en-US" sz="1000" b="0" i="0" u="none" strike="noStrike">
                          <a:solidFill>
                            <a:schemeClr val="tx2"/>
                          </a:solidFill>
                          <a:effectLst/>
                          <a:latin typeface="Arial" panose="020B0604020202020204" pitchFamily="34" charset="0"/>
                        </a:rPr>
                        <a:t>ABSA SCI MM Growth </a:t>
                      </a:r>
                      <a:r>
                        <a:rPr lang="en-US" sz="1000" b="0" i="0" u="none" strike="noStrike" err="1">
                          <a:solidFill>
                            <a:schemeClr val="tx2"/>
                          </a:solidFill>
                          <a:effectLst/>
                          <a:latin typeface="Arial" panose="020B0604020202020204" pitchFamily="34" charset="0"/>
                        </a:rPr>
                        <a:t>FoF</a:t>
                      </a:r>
                      <a:r>
                        <a:rPr lang="en-US" sz="1000" b="0" i="0" u="none" strike="noStrike">
                          <a:solidFill>
                            <a:schemeClr val="tx2"/>
                          </a:solidFill>
                          <a:effectLst/>
                          <a:latin typeface="Arial" panose="020B0604020202020204" pitchFamily="34" charset="0"/>
                        </a:rPr>
                        <a:t> C</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-5.7%</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C00000"/>
                          </a:solidFill>
                          <a:effectLst/>
                          <a:latin typeface="Arial" panose="020B0604020202020204" pitchFamily="34" charset="0"/>
                        </a:rPr>
                        <a:t>-2.2%</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13.2%</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13.3%</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10.9%</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0" i="0" u="none" strike="noStrike">
                          <a:solidFill>
                            <a:schemeClr val="tx2"/>
                          </a:solidFill>
                          <a:effectLst/>
                          <a:latin typeface="Arial" panose="020B0604020202020204" pitchFamily="34" charset="0"/>
                        </a:rPr>
                        <a:t>7.7%</a:t>
                      </a:r>
                    </a:p>
                  </a:txBody>
                  <a:tcPr marL="7531" marR="7531" marT="7531" marB="0" anchor="ctr">
                    <a:lnL>
                      <a:noFill/>
                    </a:lnL>
                    <a:lnR>
                      <a:noFill/>
                    </a:lnR>
                    <a:lnT>
                      <a:noFill/>
                    </a:lnT>
                    <a:lnB>
                      <a:noFill/>
                    </a:lnB>
                    <a:solidFill>
                      <a:srgbClr val="FFFFFF"/>
                    </a:solidFill>
                  </a:tcPr>
                </a:tc>
                <a:extLst>
                  <a:ext uri="{0D108BD9-81ED-4DB2-BD59-A6C34878D82A}">
                    <a16:rowId xmlns:a16="http://schemas.microsoft.com/office/drawing/2014/main" val="3376500929"/>
                  </a:ext>
                </a:extLst>
              </a:tr>
              <a:tr h="165688">
                <a:tc>
                  <a:txBody>
                    <a:bodyPr/>
                    <a:lstStyle/>
                    <a:p>
                      <a:pPr algn="l" rtl="0" fontAlgn="ctr">
                        <a:buNone/>
                      </a:pPr>
                      <a:r>
                        <a:rPr lang="en-US" sz="1000" b="0" i="0" u="none" strike="noStrike">
                          <a:solidFill>
                            <a:schemeClr val="tx2"/>
                          </a:solidFill>
                          <a:effectLst/>
                          <a:latin typeface="Arial" panose="020B0604020202020204" pitchFamily="34" charset="0"/>
                        </a:rPr>
                        <a:t>ABSA SCI MM Accumulation </a:t>
                      </a:r>
                      <a:r>
                        <a:rPr lang="en-US" sz="1000" b="0" i="0" u="none" strike="noStrike" err="1">
                          <a:solidFill>
                            <a:schemeClr val="tx2"/>
                          </a:solidFill>
                          <a:effectLst/>
                          <a:latin typeface="Arial" panose="020B0604020202020204" pitchFamily="34" charset="0"/>
                        </a:rPr>
                        <a:t>FoF</a:t>
                      </a:r>
                      <a:r>
                        <a:rPr lang="en-US" sz="1000" b="0" i="0" u="none" strike="noStrike">
                          <a:solidFill>
                            <a:schemeClr val="tx2"/>
                          </a:solidFill>
                          <a:effectLst/>
                          <a:latin typeface="Arial" panose="020B0604020202020204" pitchFamily="34" charset="0"/>
                        </a:rPr>
                        <a:t> C</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ED7D31"/>
                          </a:solidFill>
                          <a:effectLst/>
                          <a:latin typeface="Arial" panose="020B0604020202020204" pitchFamily="34" charset="0"/>
                        </a:rPr>
                        <a:t>-5.3%</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C00000"/>
                          </a:solidFill>
                          <a:effectLst/>
                          <a:latin typeface="Arial" panose="020B0604020202020204" pitchFamily="34" charset="0"/>
                        </a:rPr>
                        <a:t>-2.0%</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13.1%</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13.0%</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10.6%</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0" i="0" u="none" strike="noStrike">
                          <a:solidFill>
                            <a:schemeClr val="tx2"/>
                          </a:solidFill>
                          <a:effectLst/>
                          <a:latin typeface="Arial" panose="020B0604020202020204" pitchFamily="34" charset="0"/>
                        </a:rPr>
                        <a:t>6.7%</a:t>
                      </a:r>
                    </a:p>
                  </a:txBody>
                  <a:tcPr marL="7531" marR="7531" marT="7531" marB="0" anchor="ctr">
                    <a:lnL>
                      <a:noFill/>
                    </a:lnL>
                    <a:lnR>
                      <a:noFill/>
                    </a:lnR>
                    <a:lnT>
                      <a:noFill/>
                    </a:lnT>
                    <a:lnB>
                      <a:noFill/>
                    </a:lnB>
                    <a:solidFill>
                      <a:srgbClr val="FFFFFF"/>
                    </a:solidFill>
                  </a:tcPr>
                </a:tc>
                <a:extLst>
                  <a:ext uri="{0D108BD9-81ED-4DB2-BD59-A6C34878D82A}">
                    <a16:rowId xmlns:a16="http://schemas.microsoft.com/office/drawing/2014/main" val="2387836906"/>
                  </a:ext>
                </a:extLst>
              </a:tr>
              <a:tr h="165688">
                <a:tc>
                  <a:txBody>
                    <a:bodyPr/>
                    <a:lstStyle/>
                    <a:p>
                      <a:pPr algn="l" rtl="0" fontAlgn="ctr">
                        <a:buNone/>
                      </a:pPr>
                      <a:r>
                        <a:rPr lang="it-IT" sz="1000" b="0" i="0" u="none" strike="noStrike">
                          <a:solidFill>
                            <a:schemeClr val="tx2"/>
                          </a:solidFill>
                          <a:effectLst/>
                          <a:latin typeface="Arial" panose="020B0604020202020204" pitchFamily="34" charset="0"/>
                        </a:rPr>
                        <a:t>ABSA SCI MM Preserver FoF C</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C00000"/>
                          </a:solidFill>
                          <a:effectLst/>
                          <a:latin typeface="Arial" panose="020B0604020202020204" pitchFamily="34" charset="0"/>
                        </a:rPr>
                        <a:t>-4.9%</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C00000"/>
                          </a:solidFill>
                          <a:effectLst/>
                          <a:latin typeface="Arial" panose="020B0604020202020204" pitchFamily="34" charset="0"/>
                        </a:rPr>
                        <a:t>-2.0%</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12.9%</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12.2%</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9.9%</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0" i="0" u="none" strike="noStrike">
                          <a:solidFill>
                            <a:schemeClr val="tx2"/>
                          </a:solidFill>
                          <a:effectLst/>
                          <a:latin typeface="Arial" panose="020B0604020202020204" pitchFamily="34" charset="0"/>
                        </a:rPr>
                        <a:t>5.2%</a:t>
                      </a:r>
                    </a:p>
                  </a:txBody>
                  <a:tcPr marL="7531" marR="7531" marT="7531" marB="0" anchor="ctr">
                    <a:lnL>
                      <a:noFill/>
                    </a:lnL>
                    <a:lnR>
                      <a:noFill/>
                    </a:lnR>
                    <a:lnT>
                      <a:noFill/>
                    </a:lnT>
                    <a:lnB>
                      <a:noFill/>
                    </a:lnB>
                    <a:solidFill>
                      <a:srgbClr val="FFFFFF"/>
                    </a:solidFill>
                  </a:tcPr>
                </a:tc>
                <a:extLst>
                  <a:ext uri="{0D108BD9-81ED-4DB2-BD59-A6C34878D82A}">
                    <a16:rowId xmlns:a16="http://schemas.microsoft.com/office/drawing/2014/main" val="2778038033"/>
                  </a:ext>
                </a:extLst>
              </a:tr>
              <a:tr h="165688">
                <a:tc>
                  <a:txBody>
                    <a:bodyPr/>
                    <a:lstStyle/>
                    <a:p>
                      <a:pPr algn="l" rtl="0" fontAlgn="ctr">
                        <a:buNone/>
                      </a:pPr>
                      <a:r>
                        <a:rPr lang="en-US" sz="1000" b="1" i="0" u="none" strike="noStrike">
                          <a:solidFill>
                            <a:srgbClr val="FFFFFF"/>
                          </a:solidFill>
                          <a:effectLst/>
                          <a:latin typeface="Arial" panose="020B0604020202020204" pitchFamily="34" charset="0"/>
                        </a:rPr>
                        <a:t>SPM Portfolios</a:t>
                      </a:r>
                    </a:p>
                  </a:txBody>
                  <a:tcPr marL="7531" marR="7531" marT="7531" marB="0" anchor="ctr">
                    <a:lnL>
                      <a:noFill/>
                    </a:lnL>
                    <a:lnR>
                      <a:noFill/>
                    </a:lnR>
                    <a:lnT>
                      <a:noFill/>
                    </a:lnT>
                    <a:lnB>
                      <a:noFill/>
                    </a:lnB>
                    <a:solidFill>
                      <a:srgbClr val="DC0037"/>
                    </a:solidFill>
                  </a:tcPr>
                </a:tc>
                <a:tc gridSpan="5">
                  <a:txBody>
                    <a:bodyPr/>
                    <a:lstStyle/>
                    <a:p>
                      <a:pPr algn="ctr" rtl="0" fontAlgn="ctr">
                        <a:buNone/>
                      </a:pPr>
                      <a:r>
                        <a:rPr lang="en-US" sz="1000" b="1" i="0" u="none" strike="noStrike">
                          <a:solidFill>
                            <a:srgbClr val="FFFFFF"/>
                          </a:solidFill>
                          <a:effectLst/>
                          <a:latin typeface="Arial" panose="020B0604020202020204" pitchFamily="34" charset="0"/>
                        </a:rPr>
                        <a:t> </a:t>
                      </a:r>
                    </a:p>
                  </a:txBody>
                  <a:tcPr marL="7531" marR="7531" marT="7531" marB="0" anchor="ctr">
                    <a:lnL>
                      <a:noFill/>
                    </a:lnL>
                    <a:lnR>
                      <a:noFill/>
                    </a:lnR>
                    <a:lnT>
                      <a:noFill/>
                    </a:lnT>
                    <a:lnB>
                      <a:noFill/>
                    </a:lnB>
                    <a:solidFill>
                      <a:srgbClr val="DC003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rtl="0" fontAlgn="ctr">
                        <a:buNone/>
                      </a:pPr>
                      <a:r>
                        <a:rPr lang="en-US" sz="1000" b="1" i="0" u="none" strike="noStrike">
                          <a:solidFill>
                            <a:schemeClr val="tx2"/>
                          </a:solidFill>
                          <a:effectLst/>
                          <a:latin typeface="Arial" panose="020B0604020202020204" pitchFamily="34" charset="0"/>
                        </a:rPr>
                        <a:t> </a:t>
                      </a:r>
                    </a:p>
                  </a:txBody>
                  <a:tcPr marL="7531" marR="7531" marT="7531" marB="0" anchor="ctr">
                    <a:lnL>
                      <a:noFill/>
                    </a:lnL>
                    <a:lnR>
                      <a:noFill/>
                    </a:lnR>
                    <a:lnT>
                      <a:noFill/>
                    </a:lnT>
                    <a:lnB>
                      <a:noFill/>
                    </a:lnB>
                    <a:solidFill>
                      <a:srgbClr val="DC0037"/>
                    </a:solidFill>
                  </a:tcPr>
                </a:tc>
                <a:extLst>
                  <a:ext uri="{0D108BD9-81ED-4DB2-BD59-A6C34878D82A}">
                    <a16:rowId xmlns:a16="http://schemas.microsoft.com/office/drawing/2014/main" val="521767370"/>
                  </a:ext>
                </a:extLst>
              </a:tr>
              <a:tr h="165688">
                <a:tc>
                  <a:txBody>
                    <a:bodyPr/>
                    <a:lstStyle/>
                    <a:p>
                      <a:pPr algn="l" rtl="0" fontAlgn="ctr">
                        <a:buNone/>
                      </a:pPr>
                      <a:r>
                        <a:rPr lang="en-US" sz="1000" b="0" i="0" u="none" strike="noStrike">
                          <a:solidFill>
                            <a:schemeClr val="tx2"/>
                          </a:solidFill>
                          <a:effectLst/>
                          <a:latin typeface="Arial" panose="020B0604020202020204" pitchFamily="34" charset="0"/>
                        </a:rPr>
                        <a:t>Absa SPM Growth</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-2.9%</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C00000"/>
                          </a:solidFill>
                          <a:effectLst/>
                          <a:latin typeface="Arial" panose="020B0604020202020204" pitchFamily="34" charset="0"/>
                        </a:rPr>
                        <a:t>-2.4%</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11.6%</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11.1%</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C00000"/>
                          </a:solidFill>
                          <a:effectLst/>
                          <a:latin typeface="Arial" panose="020B0604020202020204" pitchFamily="34" charset="0"/>
                        </a:rPr>
                        <a:t>9.7%</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0" i="0" u="none" strike="noStrike">
                          <a:solidFill>
                            <a:schemeClr val="tx2"/>
                          </a:solidFill>
                          <a:effectLst/>
                          <a:latin typeface="Arial" panose="020B0604020202020204" pitchFamily="34" charset="0"/>
                        </a:rPr>
                        <a:t>7.4%</a:t>
                      </a:r>
                    </a:p>
                  </a:txBody>
                  <a:tcPr marL="7531" marR="7531" marT="7531" marB="0" anchor="ctr">
                    <a:lnL>
                      <a:noFill/>
                    </a:lnL>
                    <a:lnR>
                      <a:noFill/>
                    </a:lnR>
                    <a:lnT>
                      <a:noFill/>
                    </a:lnT>
                    <a:lnB>
                      <a:noFill/>
                    </a:lnB>
                    <a:solidFill>
                      <a:srgbClr val="FFFFFF"/>
                    </a:solidFill>
                  </a:tcPr>
                </a:tc>
                <a:extLst>
                  <a:ext uri="{0D108BD9-81ED-4DB2-BD59-A6C34878D82A}">
                    <a16:rowId xmlns:a16="http://schemas.microsoft.com/office/drawing/2014/main" val="1905142580"/>
                  </a:ext>
                </a:extLst>
              </a:tr>
              <a:tr h="165688">
                <a:tc>
                  <a:txBody>
                    <a:bodyPr/>
                    <a:lstStyle/>
                    <a:p>
                      <a:pPr algn="l" rtl="0" fontAlgn="ctr">
                        <a:buNone/>
                      </a:pPr>
                      <a:r>
                        <a:rPr lang="en-US" sz="1000" b="0" i="0" u="none" strike="noStrike">
                          <a:solidFill>
                            <a:schemeClr val="tx2"/>
                          </a:solidFill>
                          <a:effectLst/>
                          <a:latin typeface="Arial" panose="020B0604020202020204" pitchFamily="34" charset="0"/>
                        </a:rPr>
                        <a:t>Absa SPM Accumulation</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-2.5%</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ED7D31"/>
                          </a:solidFill>
                          <a:effectLst/>
                          <a:latin typeface="Arial" panose="020B0604020202020204" pitchFamily="34" charset="0"/>
                        </a:rPr>
                        <a:t>-1.7%</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12.6%</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11.1%</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9.4%</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0" i="0" u="none" strike="noStrike">
                          <a:solidFill>
                            <a:schemeClr val="tx2"/>
                          </a:solidFill>
                          <a:effectLst/>
                          <a:latin typeface="Arial" panose="020B0604020202020204" pitchFamily="34" charset="0"/>
                        </a:rPr>
                        <a:t>6.2%</a:t>
                      </a:r>
                    </a:p>
                  </a:txBody>
                  <a:tcPr marL="7531" marR="7531" marT="7531" marB="0" anchor="ctr">
                    <a:lnL>
                      <a:noFill/>
                    </a:lnL>
                    <a:lnR>
                      <a:noFill/>
                    </a:lnR>
                    <a:lnT>
                      <a:noFill/>
                    </a:lnT>
                    <a:lnB>
                      <a:noFill/>
                    </a:lnB>
                    <a:solidFill>
                      <a:srgbClr val="FFFFFF"/>
                    </a:solidFill>
                  </a:tcPr>
                </a:tc>
                <a:extLst>
                  <a:ext uri="{0D108BD9-81ED-4DB2-BD59-A6C34878D82A}">
                    <a16:rowId xmlns:a16="http://schemas.microsoft.com/office/drawing/2014/main" val="2851473159"/>
                  </a:ext>
                </a:extLst>
              </a:tr>
              <a:tr h="165688">
                <a:tc>
                  <a:txBody>
                    <a:bodyPr/>
                    <a:lstStyle/>
                    <a:p>
                      <a:pPr algn="l" rtl="0" fontAlgn="ctr">
                        <a:buNone/>
                      </a:pPr>
                      <a:r>
                        <a:rPr lang="en-US" sz="1000" b="0" i="0" u="none" strike="noStrike">
                          <a:solidFill>
                            <a:schemeClr val="tx2"/>
                          </a:solidFill>
                          <a:effectLst/>
                          <a:latin typeface="Arial" panose="020B0604020202020204" pitchFamily="34" charset="0"/>
                        </a:rPr>
                        <a:t>Absa SPM Preserver</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-2.1%</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-1.0%</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12.0%</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10.5%</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1" i="0" u="none" strike="noStrike">
                          <a:solidFill>
                            <a:srgbClr val="00B050"/>
                          </a:solidFill>
                          <a:effectLst/>
                          <a:latin typeface="Arial" panose="020B0604020202020204" pitchFamily="34" charset="0"/>
                        </a:rPr>
                        <a:t>8.6%</a:t>
                      </a:r>
                    </a:p>
                  </a:txBody>
                  <a:tcPr marL="7531" marR="7531" marT="7531" marB="0" anchor="ctr">
                    <a:lnL>
                      <a:noFill/>
                    </a:lnL>
                    <a:lnR>
                      <a:noFill/>
                    </a:lnR>
                    <a:lnT>
                      <a:noFill/>
                    </a:lnT>
                    <a:lnB>
                      <a:noFill/>
                    </a:lnB>
                    <a:solidFill>
                      <a:srgbClr val="FFFFFF"/>
                    </a:solidFill>
                  </a:tcPr>
                </a:tc>
                <a:tc>
                  <a:txBody>
                    <a:bodyPr/>
                    <a:lstStyle/>
                    <a:p>
                      <a:pPr algn="ctr" rtl="0" fontAlgn="ctr">
                        <a:buNone/>
                      </a:pPr>
                      <a:r>
                        <a:rPr lang="en-US" sz="1000" b="0" i="0" u="none" strike="noStrike">
                          <a:solidFill>
                            <a:schemeClr val="tx2"/>
                          </a:solidFill>
                          <a:effectLst/>
                          <a:latin typeface="Arial" panose="020B0604020202020204" pitchFamily="34" charset="0"/>
                        </a:rPr>
                        <a:t>4.6%</a:t>
                      </a:r>
                    </a:p>
                  </a:txBody>
                  <a:tcPr marL="7531" marR="7531" marT="7531" marB="0" anchor="ctr">
                    <a:lnL>
                      <a:noFill/>
                    </a:lnL>
                    <a:lnR>
                      <a:noFill/>
                    </a:lnR>
                    <a:lnT>
                      <a:noFill/>
                    </a:lnT>
                    <a:lnB>
                      <a:noFill/>
                    </a:lnB>
                    <a:solidFill>
                      <a:srgbClr val="FFFFFF"/>
                    </a:solidFill>
                  </a:tcPr>
                </a:tc>
                <a:extLst>
                  <a:ext uri="{0D108BD9-81ED-4DB2-BD59-A6C34878D82A}">
                    <a16:rowId xmlns:a16="http://schemas.microsoft.com/office/drawing/2014/main" val="3362291137"/>
                  </a:ext>
                </a:extLst>
              </a:tr>
            </a:tbl>
          </a:graphicData>
        </a:graphic>
      </p:graphicFrame>
      <p:sp>
        <p:nvSpPr>
          <p:cNvPr id="9" name="Slide Number Placeholder 8">
            <a:extLst>
              <a:ext uri="{FF2B5EF4-FFF2-40B4-BE49-F238E27FC236}">
                <a16:creationId xmlns:a16="http://schemas.microsoft.com/office/drawing/2014/main" id="{3606F619-A4CE-8D85-A692-C68FD9FCB2B9}"/>
              </a:ext>
            </a:extLst>
          </p:cNvPr>
          <p:cNvSpPr>
            <a:spLocks noGrp="1"/>
          </p:cNvSpPr>
          <p:nvPr>
            <p:ph type="sldNum" sz="quarter" idx="12"/>
          </p:nvPr>
        </p:nvSpPr>
        <p:spPr/>
        <p:txBody>
          <a:bodyPr/>
          <a:lstStyle/>
          <a:p>
            <a:fld id="{BCCE8747-AD4C-4D09-92DB-775D344EFD6C}" type="slidenum">
              <a:rPr lang="en-ZA" smtClean="0"/>
              <a:t>33</a:t>
            </a:fld>
            <a:endParaRPr lang="en-ZA"/>
          </a:p>
        </p:txBody>
      </p:sp>
    </p:spTree>
    <p:extLst>
      <p:ext uri="{BB962C8B-B14F-4D97-AF65-F5344CB8AC3E}">
        <p14:creationId xmlns:p14="http://schemas.microsoft.com/office/powerpoint/2010/main" val="42145731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5EEC0-F34E-AE5E-0CFD-80C295A83157}"/>
              </a:ext>
            </a:extLst>
          </p:cNvPr>
          <p:cNvSpPr>
            <a:spLocks noGrp="1"/>
          </p:cNvSpPr>
          <p:nvPr>
            <p:ph type="title"/>
          </p:nvPr>
        </p:nvSpPr>
        <p:spPr>
          <a:xfrm>
            <a:off x="501316" y="410368"/>
            <a:ext cx="10515600" cy="1325563"/>
          </a:xfrm>
        </p:spPr>
        <p:txBody>
          <a:bodyPr anchor="ctr">
            <a:normAutofit/>
          </a:bodyPr>
          <a:lstStyle/>
          <a:p>
            <a:r>
              <a:rPr lang="en-US" sz="2800" dirty="0"/>
              <a:t>Connect with Absa Transport and Logistics Sector Team</a:t>
            </a:r>
          </a:p>
        </p:txBody>
      </p:sp>
      <p:pic>
        <p:nvPicPr>
          <p:cNvPr id="1026" name="x__x0000_i1027">
            <a:extLst>
              <a:ext uri="{FF2B5EF4-FFF2-40B4-BE49-F238E27FC236}">
                <a16:creationId xmlns:a16="http://schemas.microsoft.com/office/drawing/2014/main" id="{75356411-A2EA-DD56-AEF8-62264E1131C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920331" y="1825625"/>
            <a:ext cx="4351338" cy="43513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F8B170D1-E857-DA78-0559-4BE3C0B16297}"/>
              </a:ext>
            </a:extLst>
          </p:cNvPr>
          <p:cNvSpPr>
            <a:spLocks noGrp="1"/>
          </p:cNvSpPr>
          <p:nvPr>
            <p:ph type="sldNum" sz="quarter" idx="12"/>
          </p:nvPr>
        </p:nvSpPr>
        <p:spPr>
          <a:xfrm>
            <a:off x="9448800" y="6447632"/>
            <a:ext cx="2743200" cy="365125"/>
          </a:xfrm>
        </p:spPr>
        <p:txBody>
          <a:bodyPr anchor="ctr">
            <a:normAutofit/>
          </a:bodyPr>
          <a:lstStyle/>
          <a:p>
            <a:pPr>
              <a:spcAft>
                <a:spcPts val="600"/>
              </a:spcAft>
            </a:pPr>
            <a:fld id="{BCCE8747-AD4C-4D09-92DB-775D344EFD6C}" type="slidenum">
              <a:rPr lang="en-ZA" smtClean="0"/>
              <a:pPr>
                <a:spcAft>
                  <a:spcPts val="600"/>
                </a:spcAft>
              </a:pPr>
              <a:t>34</a:t>
            </a:fld>
            <a:endParaRPr lang="en-ZA"/>
          </a:p>
        </p:txBody>
      </p:sp>
    </p:spTree>
    <p:extLst>
      <p:ext uri="{BB962C8B-B14F-4D97-AF65-F5344CB8AC3E}">
        <p14:creationId xmlns:p14="http://schemas.microsoft.com/office/powerpoint/2010/main" val="29952560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8774" y="1781243"/>
            <a:ext cx="10282068" cy="3600986"/>
          </a:xfrm>
          <a:prstGeom prst="rect">
            <a:avLst/>
          </a:prstGeom>
        </p:spPr>
        <p:txBody>
          <a:bodyPr wrap="square">
            <a:spAutoFit/>
          </a:bodyPr>
          <a:lstStyle/>
          <a:p>
            <a:pPr algn="just"/>
            <a:r>
              <a:rPr lang="en-US" sz="1200">
                <a:solidFill>
                  <a:schemeClr val="bg1"/>
                </a:solidFill>
                <a:latin typeface="Arial" panose="020B0604020202020204" pitchFamily="34" charset="0"/>
                <a:cs typeface="Arial" panose="020B0604020202020204" pitchFamily="34" charset="0"/>
              </a:rPr>
              <a:t>Absa is an </a:t>
            </a:r>
            <a:r>
              <a:rPr lang="en-US" sz="1200" err="1">
                <a:solidFill>
                  <a:schemeClr val="bg1"/>
                </a:solidFill>
                <a:latin typeface="Arial" panose="020B0604020202020204" pitchFamily="34" charset="0"/>
                <a:cs typeface="Arial" panose="020B0604020202020204" pitchFamily="34" charset="0"/>
              </a:rPr>
              <a:t>Authorised</a:t>
            </a:r>
            <a:r>
              <a:rPr lang="en-US" sz="1200">
                <a:solidFill>
                  <a:schemeClr val="bg1"/>
                </a:solidFill>
                <a:latin typeface="Arial" panose="020B0604020202020204" pitchFamily="34" charset="0"/>
                <a:cs typeface="Arial" panose="020B0604020202020204" pitchFamily="34" charset="0"/>
              </a:rPr>
              <a:t> Financial Services Provider FSP523 Registered Credit Provider Reg No NCRCP7 </a:t>
            </a:r>
          </a:p>
          <a:p>
            <a:pPr algn="just"/>
            <a:endParaRPr lang="en-US" sz="1200">
              <a:solidFill>
                <a:schemeClr val="bg1"/>
              </a:solidFill>
              <a:latin typeface="Arial" panose="020B0604020202020204" pitchFamily="34" charset="0"/>
              <a:cs typeface="Arial" panose="020B0604020202020204" pitchFamily="34" charset="0"/>
            </a:endParaRPr>
          </a:p>
          <a:p>
            <a:pPr algn="just"/>
            <a:r>
              <a:rPr lang="en-US" sz="1200">
                <a:solidFill>
                  <a:schemeClr val="bg1"/>
                </a:solidFill>
                <a:latin typeface="Arial" panose="020B0604020202020204" pitchFamily="34" charset="0"/>
                <a:cs typeface="Arial" panose="020B0604020202020204" pitchFamily="34" charset="0"/>
              </a:rPr>
              <a:t>Disclaimer: This commentary is for information purposes only and you must not regard this as a prospectus for any security or financial product or transaction. Absa does not expressly, tacitly or by implication represent, recommend or propose that the securities and/or financial or investment products or services (the “Products”) referred to in this commentary are appropriate and/or suitable for your particular investment objectives or financial situation or needs. </a:t>
            </a:r>
          </a:p>
          <a:p>
            <a:pPr algn="just"/>
            <a:endParaRPr lang="en-US" sz="1200">
              <a:solidFill>
                <a:schemeClr val="bg1"/>
              </a:solidFill>
              <a:latin typeface="Arial" panose="020B0604020202020204" pitchFamily="34" charset="0"/>
              <a:cs typeface="Arial" panose="020B0604020202020204" pitchFamily="34" charset="0"/>
            </a:endParaRPr>
          </a:p>
          <a:p>
            <a:pPr algn="just"/>
            <a:r>
              <a:rPr lang="en-US" sz="1200">
                <a:solidFill>
                  <a:schemeClr val="bg1"/>
                </a:solidFill>
                <a:latin typeface="Arial" panose="020B0604020202020204" pitchFamily="34" charset="0"/>
                <a:cs typeface="Arial" panose="020B0604020202020204" pitchFamily="34" charset="0"/>
              </a:rPr>
              <a:t>This commentary is not, nor is it intended to be, advice as defined and/or contemplated in Financial Advisory and Intermediary Services Act, 37 of 2002 (“FAIS”), or any other financial, investment, trading, tax, legal, accounting, retirement, actuarial or other professional advice or service whatsoever (“advice”). All the risks and significant issues related to or associated with the Products are not disclosed and therefore, prior to investing or transacting, you should fully understand the Products and any risks and significant issues related to or associated with them. </a:t>
            </a:r>
          </a:p>
          <a:p>
            <a:pPr algn="just"/>
            <a:endParaRPr lang="en-US" sz="1200">
              <a:solidFill>
                <a:schemeClr val="bg1"/>
              </a:solidFill>
              <a:latin typeface="Arial" panose="020B0604020202020204" pitchFamily="34" charset="0"/>
              <a:cs typeface="Arial" panose="020B0604020202020204" pitchFamily="34" charset="0"/>
            </a:endParaRPr>
          </a:p>
          <a:p>
            <a:pPr algn="just"/>
            <a:r>
              <a:rPr lang="en-US" sz="1200">
                <a:solidFill>
                  <a:schemeClr val="bg1"/>
                </a:solidFill>
                <a:latin typeface="Arial" panose="020B0604020202020204" pitchFamily="34" charset="0"/>
                <a:cs typeface="Arial" panose="020B0604020202020204" pitchFamily="34" charset="0"/>
              </a:rPr>
              <a:t>This commentary is neither an offer to sell nor a solicitation of an offer to buy any of the Products, which shall always be subject to Absa’s internal approvals and the execution of all requisite documentation between you and Absa. You have to obtain your own advice prior to making any decision or taking any action based hereon and neither Absa, nor any affiliate, nor any of their respective officers, directors, partners, or employees (in whose favor this constitutes a stipulation on behalf of another) accepts any liability whatsoever for any direct, indirect or consequential damages or loss arising from any use of or reliance on this publication or its contents, and irrespective of whether or not you have obtained independent advice.</a:t>
            </a:r>
          </a:p>
          <a:p>
            <a:pPr algn="just"/>
            <a:endParaRPr lang="en-US" sz="1200">
              <a:solidFill>
                <a:schemeClr val="bg1"/>
              </a:solidFill>
              <a:latin typeface="Arial" panose="020B0604020202020204" pitchFamily="34" charset="0"/>
              <a:cs typeface="Arial" panose="020B0604020202020204" pitchFamily="34" charset="0"/>
            </a:endParaRPr>
          </a:p>
          <a:p>
            <a:pPr algn="just"/>
            <a:r>
              <a:rPr lang="en-US" sz="1200">
                <a:solidFill>
                  <a:schemeClr val="bg1"/>
                </a:solidFill>
                <a:latin typeface="Arial" panose="020B0604020202020204" pitchFamily="34" charset="0"/>
                <a:cs typeface="Arial" panose="020B0604020202020204" pitchFamily="34" charset="0"/>
              </a:rPr>
              <a:t>E-mail disclaimer and company information: absa.co.za/disclaimer. </a:t>
            </a:r>
          </a:p>
        </p:txBody>
      </p:sp>
      <p:sp>
        <p:nvSpPr>
          <p:cNvPr id="2" name="Title 1">
            <a:extLst>
              <a:ext uri="{FF2B5EF4-FFF2-40B4-BE49-F238E27FC236}">
                <a16:creationId xmlns:a16="http://schemas.microsoft.com/office/drawing/2014/main" id="{02B23370-794C-44D7-867F-1888050D104E}"/>
              </a:ext>
            </a:extLst>
          </p:cNvPr>
          <p:cNvSpPr>
            <a:spLocks noGrp="1"/>
          </p:cNvSpPr>
          <p:nvPr>
            <p:ph type="title"/>
          </p:nvPr>
        </p:nvSpPr>
        <p:spPr/>
        <p:txBody>
          <a:bodyPr/>
          <a:lstStyle/>
          <a:p>
            <a:r>
              <a:rPr lang="en-US" sz="3200" b="1"/>
              <a:t>Disclaimer</a:t>
            </a:r>
            <a:endParaRPr lang="en-US"/>
          </a:p>
        </p:txBody>
      </p:sp>
      <p:sp>
        <p:nvSpPr>
          <p:cNvPr id="4" name="Slide Number Placeholder 3">
            <a:extLst>
              <a:ext uri="{FF2B5EF4-FFF2-40B4-BE49-F238E27FC236}">
                <a16:creationId xmlns:a16="http://schemas.microsoft.com/office/drawing/2014/main" id="{0DEE54DB-9ACB-F7F1-5DC2-A2946DD0F31C}"/>
              </a:ext>
            </a:extLst>
          </p:cNvPr>
          <p:cNvSpPr>
            <a:spLocks noGrp="1"/>
          </p:cNvSpPr>
          <p:nvPr>
            <p:ph type="sldNum" sz="quarter" idx="12"/>
          </p:nvPr>
        </p:nvSpPr>
        <p:spPr/>
        <p:txBody>
          <a:bodyPr/>
          <a:lstStyle/>
          <a:p>
            <a:fld id="{BCCE8747-AD4C-4D09-92DB-775D344EFD6C}" type="slidenum">
              <a:rPr lang="en-ZA" smtClean="0">
                <a:latin typeface="Arial" panose="020B0604020202020204" pitchFamily="34" charset="0"/>
                <a:cs typeface="Arial" panose="020B0604020202020204" pitchFamily="34" charset="0"/>
              </a:rPr>
              <a:t>35</a:t>
            </a:fld>
            <a:endParaRPr lang="en-ZA">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9325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225AB-7DF1-6A07-0B07-A6DE178EAF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ACA9DF-EDF2-7DD0-AC7C-94DEB5A27351}"/>
              </a:ext>
            </a:extLst>
          </p:cNvPr>
          <p:cNvSpPr>
            <a:spLocks noGrp="1"/>
          </p:cNvSpPr>
          <p:nvPr>
            <p:ph type="title"/>
          </p:nvPr>
        </p:nvSpPr>
        <p:spPr/>
        <p:txBody>
          <a:bodyPr/>
          <a:lstStyle/>
          <a:p>
            <a:r>
              <a:rPr lang="en-US"/>
              <a:t>Strait of Hormuz Traffic </a:t>
            </a:r>
            <a:endParaRPr lang="en-ZA"/>
          </a:p>
        </p:txBody>
      </p:sp>
      <p:sp>
        <p:nvSpPr>
          <p:cNvPr id="3" name="Text Placeholder 2">
            <a:extLst>
              <a:ext uri="{FF2B5EF4-FFF2-40B4-BE49-F238E27FC236}">
                <a16:creationId xmlns:a16="http://schemas.microsoft.com/office/drawing/2014/main" id="{113B1328-2764-5761-E6C6-4DE9263035B3}"/>
              </a:ext>
            </a:extLst>
          </p:cNvPr>
          <p:cNvSpPr>
            <a:spLocks noGrp="1"/>
          </p:cNvSpPr>
          <p:nvPr>
            <p:ph idx="1"/>
          </p:nvPr>
        </p:nvSpPr>
        <p:spPr/>
        <p:txBody>
          <a:bodyPr/>
          <a:lstStyle/>
          <a:p>
            <a:pPr marL="0" indent="0">
              <a:buNone/>
            </a:pPr>
            <a:r>
              <a:rPr lang="en-US" b="1"/>
              <a:t>Strait of Hormuz commercial vessel crossings (rolling 24 hour vessel count)</a:t>
            </a:r>
            <a:endParaRPr lang="en-ZA" b="1"/>
          </a:p>
        </p:txBody>
      </p:sp>
      <p:pic>
        <p:nvPicPr>
          <p:cNvPr id="10" name="Chart Placeholder 9">
            <a:extLst>
              <a:ext uri="{FF2B5EF4-FFF2-40B4-BE49-F238E27FC236}">
                <a16:creationId xmlns:a16="http://schemas.microsoft.com/office/drawing/2014/main" id="{9B06347F-4E9C-01DC-E637-677B744C4B6C}"/>
              </a:ext>
            </a:extLst>
          </p:cNvPr>
          <p:cNvPicPr>
            <a:picLocks noGrp="1" noChangeAspect="1"/>
          </p:cNvPicPr>
          <p:nvPr>
            <p:ph type="chart" sz="quarter" idx="4294967295"/>
          </p:nvPr>
        </p:nvPicPr>
        <p:blipFill>
          <a:blip r:embed="rId2"/>
          <a:stretch>
            <a:fillRect/>
          </a:stretch>
        </p:blipFill>
        <p:spPr>
          <a:xfrm>
            <a:off x="635267" y="1735931"/>
            <a:ext cx="11337925" cy="4116388"/>
          </a:xfrm>
          <a:prstGeom prst="rect">
            <a:avLst/>
          </a:prstGeom>
        </p:spPr>
      </p:pic>
      <p:sp>
        <p:nvSpPr>
          <p:cNvPr id="14" name="Text Placeholder 13">
            <a:extLst>
              <a:ext uri="{FF2B5EF4-FFF2-40B4-BE49-F238E27FC236}">
                <a16:creationId xmlns:a16="http://schemas.microsoft.com/office/drawing/2014/main" id="{B3397E3A-1F42-B02D-7C50-48770DFAC4A5}"/>
              </a:ext>
            </a:extLst>
          </p:cNvPr>
          <p:cNvSpPr>
            <a:spLocks noGrp="1"/>
          </p:cNvSpPr>
          <p:nvPr>
            <p:ph type="body" sz="quarter" idx="4294967295"/>
          </p:nvPr>
        </p:nvSpPr>
        <p:spPr>
          <a:xfrm>
            <a:off x="501316" y="6242050"/>
            <a:ext cx="3487738" cy="276225"/>
          </a:xfrm>
        </p:spPr>
        <p:txBody>
          <a:bodyPr/>
          <a:lstStyle/>
          <a:p>
            <a:pPr marL="0" indent="0">
              <a:buNone/>
            </a:pPr>
            <a:r>
              <a:rPr lang="en-US" sz="900" i="1"/>
              <a:t>Source: Bloomberg, 19 March 2026 </a:t>
            </a:r>
            <a:endParaRPr lang="en-ZA" sz="900" i="1"/>
          </a:p>
        </p:txBody>
      </p:sp>
      <p:sp>
        <p:nvSpPr>
          <p:cNvPr id="4" name="Slide Number Placeholder 3">
            <a:extLst>
              <a:ext uri="{FF2B5EF4-FFF2-40B4-BE49-F238E27FC236}">
                <a16:creationId xmlns:a16="http://schemas.microsoft.com/office/drawing/2014/main" id="{1CFEDA72-15EF-D395-FC67-3CBA34AE74CB}"/>
              </a:ext>
            </a:extLst>
          </p:cNvPr>
          <p:cNvSpPr>
            <a:spLocks noGrp="1"/>
          </p:cNvSpPr>
          <p:nvPr>
            <p:ph type="sldNum" sz="quarter" idx="12"/>
          </p:nvPr>
        </p:nvSpPr>
        <p:spPr/>
        <p:txBody>
          <a:bodyPr/>
          <a:lstStyle/>
          <a:p>
            <a:fld id="{BCCE8747-AD4C-4D09-92DB-775D344EFD6C}" type="slidenum">
              <a:rPr lang="en-ZA" smtClean="0"/>
              <a:t>4</a:t>
            </a:fld>
            <a:endParaRPr lang="en-ZA"/>
          </a:p>
        </p:txBody>
      </p:sp>
    </p:spTree>
    <p:extLst>
      <p:ext uri="{BB962C8B-B14F-4D97-AF65-F5344CB8AC3E}">
        <p14:creationId xmlns:p14="http://schemas.microsoft.com/office/powerpoint/2010/main" val="329074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50367-DD05-3290-D710-2D01098608A6}"/>
              </a:ext>
            </a:extLst>
          </p:cNvPr>
          <p:cNvSpPr>
            <a:spLocks noGrp="1"/>
          </p:cNvSpPr>
          <p:nvPr>
            <p:ph type="title"/>
          </p:nvPr>
        </p:nvSpPr>
        <p:spPr>
          <a:xfrm>
            <a:off x="455039" y="470555"/>
            <a:ext cx="10515600" cy="1325563"/>
          </a:xfrm>
        </p:spPr>
        <p:txBody>
          <a:bodyPr/>
          <a:lstStyle/>
          <a:p>
            <a:r>
              <a:rPr lang="en-ZA" b="1">
                <a:solidFill>
                  <a:schemeClr val="bg1"/>
                </a:solidFill>
              </a:rPr>
              <a:t>SA Fuel Oil Imports</a:t>
            </a:r>
          </a:p>
        </p:txBody>
      </p:sp>
      <p:sp>
        <p:nvSpPr>
          <p:cNvPr id="5" name="Text Placeholder 5">
            <a:extLst>
              <a:ext uri="{FF2B5EF4-FFF2-40B4-BE49-F238E27FC236}">
                <a16:creationId xmlns:a16="http://schemas.microsoft.com/office/drawing/2014/main" id="{2A44D817-15B0-BEB5-F0E3-6BC033BBFE4B}"/>
              </a:ext>
            </a:extLst>
          </p:cNvPr>
          <p:cNvSpPr txBox="1">
            <a:spLocks/>
          </p:cNvSpPr>
          <p:nvPr/>
        </p:nvSpPr>
        <p:spPr>
          <a:xfrm>
            <a:off x="596898" y="6274885"/>
            <a:ext cx="5328000" cy="16780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en-US" sz="900" i="1" kern="1200" smtClean="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2pPr>
            <a:lvl3pPr marL="11430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3pPr>
            <a:lvl4pPr marL="16002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4pPr>
            <a:lvl5pPr marL="2057400" indent="-228600" algn="l" defTabSz="914400" rtl="0" eaLnBrk="1" latinLnBrk="0" hangingPunct="1">
              <a:lnSpc>
                <a:spcPct val="100000"/>
              </a:lnSpc>
              <a:spcBef>
                <a:spcPts val="0"/>
              </a:spcBef>
              <a:spcAft>
                <a:spcPts val="0"/>
              </a:spcAft>
              <a:buFont typeface="Arial" panose="020B0604020202020204" pitchFamily="34" charset="0"/>
              <a:buChar char="•"/>
              <a:defRPr lang="en-GB" sz="1600" kern="1200">
                <a:solidFill>
                  <a:schemeClr val="tx2"/>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900" b="0" i="1" u="none" strike="noStrike" kern="1200" cap="none" spc="0" normalizeH="0" baseline="0" noProof="0">
                <a:ln>
                  <a:noFill/>
                </a:ln>
                <a:solidFill>
                  <a:schemeClr val="bg1"/>
                </a:solidFill>
                <a:effectLst/>
                <a:uLnTx/>
                <a:uFillTx/>
              </a:rPr>
              <a:t>Source: Absa Investments, International Trade Center, April 2026</a:t>
            </a:r>
          </a:p>
        </p:txBody>
      </p:sp>
      <p:sp>
        <p:nvSpPr>
          <p:cNvPr id="8" name="TextBox 7">
            <a:extLst>
              <a:ext uri="{FF2B5EF4-FFF2-40B4-BE49-F238E27FC236}">
                <a16:creationId xmlns:a16="http://schemas.microsoft.com/office/drawing/2014/main" id="{0C3D7B79-E651-E2FF-6199-B4BA4AA25A18}"/>
              </a:ext>
            </a:extLst>
          </p:cNvPr>
          <p:cNvSpPr txBox="1"/>
          <p:nvPr/>
        </p:nvSpPr>
        <p:spPr bwMode="gray">
          <a:xfrm>
            <a:off x="596898" y="1756155"/>
            <a:ext cx="3465081" cy="219393"/>
          </a:xfrm>
          <a:prstGeom prst="rect">
            <a:avLst/>
          </a:prstGeom>
          <a:noFill/>
        </p:spPr>
        <p:txBody>
          <a:bodyPr wrap="square" lIns="0" tIns="0" rIns="0" bIns="0" rtlCol="0">
            <a:noAutofit/>
          </a:bodyPr>
          <a:lstStyle/>
          <a:p>
            <a:pPr algn="l">
              <a:spcBef>
                <a:spcPts val="0"/>
              </a:spcBef>
            </a:pPr>
            <a:r>
              <a:rPr lang="en-US" sz="1050" b="1">
                <a:solidFill>
                  <a:schemeClr val="bg1"/>
                </a:solidFill>
                <a:latin typeface="Arial" panose="020B0604020202020204" pitchFamily="34" charset="0"/>
                <a:cs typeface="Arial" panose="020B0604020202020204" pitchFamily="34" charset="0"/>
              </a:rPr>
              <a:t>SA imports of petroleum oil (refined &amp; crude) </a:t>
            </a:r>
          </a:p>
        </p:txBody>
      </p:sp>
      <p:graphicFrame>
        <p:nvGraphicFramePr>
          <p:cNvPr id="7" name="Chart 6">
            <a:extLst>
              <a:ext uri="{FF2B5EF4-FFF2-40B4-BE49-F238E27FC236}">
                <a16:creationId xmlns:a16="http://schemas.microsoft.com/office/drawing/2014/main" id="{1CB96E1C-3861-2D88-F42A-E0AF72B57224}"/>
              </a:ext>
            </a:extLst>
          </p:cNvPr>
          <p:cNvGraphicFramePr>
            <a:graphicFrameLocks/>
          </p:cNvGraphicFramePr>
          <p:nvPr>
            <p:extLst>
              <p:ext uri="{D42A27DB-BD31-4B8C-83A1-F6EECF244321}">
                <p14:modId xmlns:p14="http://schemas.microsoft.com/office/powerpoint/2010/main" val="3520345550"/>
              </p:ext>
            </p:extLst>
          </p:nvPr>
        </p:nvGraphicFramePr>
        <p:xfrm>
          <a:off x="394336" y="2112424"/>
          <a:ext cx="11200766" cy="4108101"/>
        </p:xfrm>
        <a:graphic>
          <a:graphicData uri="http://schemas.openxmlformats.org/drawingml/2006/chart">
            <c:chart xmlns:c="http://schemas.openxmlformats.org/drawingml/2006/chart" xmlns:r="http://schemas.openxmlformats.org/officeDocument/2006/relationships" r:id="rId2"/>
          </a:graphicData>
        </a:graphic>
      </p:graphicFrame>
      <p:sp>
        <p:nvSpPr>
          <p:cNvPr id="9" name="Oval 8">
            <a:extLst>
              <a:ext uri="{FF2B5EF4-FFF2-40B4-BE49-F238E27FC236}">
                <a16:creationId xmlns:a16="http://schemas.microsoft.com/office/drawing/2014/main" id="{6F514A22-AD74-64CA-B499-1646181AEB1B}"/>
              </a:ext>
            </a:extLst>
          </p:cNvPr>
          <p:cNvSpPr/>
          <p:nvPr/>
        </p:nvSpPr>
        <p:spPr bwMode="gray">
          <a:xfrm>
            <a:off x="2002971" y="2606524"/>
            <a:ext cx="1121229" cy="3485243"/>
          </a:xfrm>
          <a:prstGeom prst="ellipse">
            <a:avLst/>
          </a:prstGeom>
          <a:noFill/>
          <a:ln w="952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lgn="ctr">
              <a:spcBef>
                <a:spcPts val="300"/>
              </a:spcBef>
              <a:buFont typeface="Courier New" pitchFamily="49" charset="0"/>
              <a:buNone/>
            </a:pPr>
            <a:endParaRPr lang="en-US" sz="1600">
              <a:solidFill>
                <a:schemeClr val="bg1"/>
              </a:solidFill>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5AEFB645-7B96-8E22-177A-296DD1AF3D8B}"/>
              </a:ext>
            </a:extLst>
          </p:cNvPr>
          <p:cNvSpPr/>
          <p:nvPr/>
        </p:nvSpPr>
        <p:spPr bwMode="gray">
          <a:xfrm>
            <a:off x="8299753" y="2789642"/>
            <a:ext cx="1121229" cy="3485243"/>
          </a:xfrm>
          <a:prstGeom prst="ellipse">
            <a:avLst/>
          </a:prstGeom>
          <a:noFill/>
          <a:ln w="952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lgn="ctr">
              <a:spcBef>
                <a:spcPts val="300"/>
              </a:spcBef>
              <a:buFont typeface="Courier New" pitchFamily="49" charset="0"/>
              <a:buNone/>
            </a:pPr>
            <a:endParaRPr lang="en-US" sz="1600">
              <a:solidFill>
                <a:schemeClr val="bg1"/>
              </a:solidFill>
              <a:latin typeface="Arial" panose="020B0604020202020204" pitchFamily="34" charset="0"/>
              <a:cs typeface="Arial" panose="020B0604020202020204" pitchFamily="34" charset="0"/>
            </a:endParaRPr>
          </a:p>
        </p:txBody>
      </p:sp>
      <p:sp>
        <p:nvSpPr>
          <p:cNvPr id="11" name="Slide Number Placeholder 10">
            <a:extLst>
              <a:ext uri="{FF2B5EF4-FFF2-40B4-BE49-F238E27FC236}">
                <a16:creationId xmlns:a16="http://schemas.microsoft.com/office/drawing/2014/main" id="{EC4E20BB-00F1-DDEF-2377-3AE56A11CC9F}"/>
              </a:ext>
            </a:extLst>
          </p:cNvPr>
          <p:cNvSpPr>
            <a:spLocks noGrp="1"/>
          </p:cNvSpPr>
          <p:nvPr>
            <p:ph type="sldNum" sz="quarter" idx="12"/>
          </p:nvPr>
        </p:nvSpPr>
        <p:spPr/>
        <p:txBody>
          <a:bodyPr/>
          <a:lstStyle/>
          <a:p>
            <a:fld id="{BCCE8747-AD4C-4D09-92DB-775D344EFD6C}" type="slidenum">
              <a:rPr lang="en-ZA" smtClean="0"/>
              <a:t>5</a:t>
            </a:fld>
            <a:endParaRPr lang="en-ZA"/>
          </a:p>
        </p:txBody>
      </p:sp>
    </p:spTree>
    <p:extLst>
      <p:ext uri="{BB962C8B-B14F-4D97-AF65-F5344CB8AC3E}">
        <p14:creationId xmlns:p14="http://schemas.microsoft.com/office/powerpoint/2010/main" val="1514358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301DE-451D-2F38-4860-A42865D33280}"/>
            </a:ext>
          </a:extLst>
        </p:cNvPr>
        <p:cNvGrpSpPr/>
        <p:nvPr/>
      </p:nvGrpSpPr>
      <p:grpSpPr>
        <a:xfrm>
          <a:off x="0" y="0"/>
          <a:ext cx="0" cy="0"/>
          <a:chOff x="0" y="0"/>
          <a:chExt cx="0" cy="0"/>
        </a:xfrm>
      </p:grpSpPr>
      <p:sp>
        <p:nvSpPr>
          <p:cNvPr id="23" name="Title 6">
            <a:extLst>
              <a:ext uri="{FF2B5EF4-FFF2-40B4-BE49-F238E27FC236}">
                <a16:creationId xmlns:a16="http://schemas.microsoft.com/office/drawing/2014/main" id="{FCE04D6D-6A07-71AF-0ABE-B0814B453226}"/>
              </a:ext>
            </a:extLst>
          </p:cNvPr>
          <p:cNvSpPr>
            <a:spLocks noGrp="1"/>
          </p:cNvSpPr>
          <p:nvPr>
            <p:ph type="title"/>
          </p:nvPr>
        </p:nvSpPr>
        <p:spPr>
          <a:xfrm>
            <a:off x="469809" y="466135"/>
            <a:ext cx="10515600" cy="1325563"/>
          </a:xfrm>
        </p:spPr>
        <p:txBody>
          <a:bodyPr/>
          <a:lstStyle/>
          <a:p>
            <a:r>
              <a:rPr lang="en-US" b="1">
                <a:solidFill>
                  <a:schemeClr val="bg1"/>
                </a:solidFill>
              </a:rPr>
              <a:t>SA Fuel Oil Imports</a:t>
            </a:r>
          </a:p>
        </p:txBody>
      </p:sp>
      <p:sp>
        <p:nvSpPr>
          <p:cNvPr id="14" name="Text Placeholder 13">
            <a:extLst>
              <a:ext uri="{FF2B5EF4-FFF2-40B4-BE49-F238E27FC236}">
                <a16:creationId xmlns:a16="http://schemas.microsoft.com/office/drawing/2014/main" id="{961E78D3-F695-1ACA-2E78-24AFBACFA5A1}"/>
              </a:ext>
            </a:extLst>
          </p:cNvPr>
          <p:cNvSpPr>
            <a:spLocks noGrp="1"/>
          </p:cNvSpPr>
          <p:nvPr>
            <p:ph idx="1"/>
          </p:nvPr>
        </p:nvSpPr>
        <p:spPr>
          <a:xfrm>
            <a:off x="562845" y="1621641"/>
            <a:ext cx="10515600" cy="4351338"/>
          </a:xfrm>
        </p:spPr>
        <p:txBody>
          <a:bodyPr/>
          <a:lstStyle/>
          <a:p>
            <a:pPr marL="0" indent="0">
              <a:buNone/>
            </a:pPr>
            <a:r>
              <a:rPr lang="en-US" sz="1400" b="1">
                <a:solidFill>
                  <a:schemeClr val="bg1"/>
                </a:solidFill>
              </a:rPr>
              <a:t>SA imports: Refined products (2024)</a:t>
            </a:r>
          </a:p>
        </p:txBody>
      </p:sp>
      <p:sp>
        <p:nvSpPr>
          <p:cNvPr id="11" name="Text Placeholder 16">
            <a:extLst>
              <a:ext uri="{FF2B5EF4-FFF2-40B4-BE49-F238E27FC236}">
                <a16:creationId xmlns:a16="http://schemas.microsoft.com/office/drawing/2014/main" id="{580E5D87-4411-008A-52B1-CBB99EFD8DA0}"/>
              </a:ext>
            </a:extLst>
          </p:cNvPr>
          <p:cNvSpPr txBox="1">
            <a:spLocks/>
          </p:cNvSpPr>
          <p:nvPr/>
        </p:nvSpPr>
        <p:spPr>
          <a:xfrm>
            <a:off x="7304627" y="6087768"/>
            <a:ext cx="1455587" cy="11083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en-US" sz="900" i="1" kern="1200" smtClean="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2pPr>
            <a:lvl3pPr marL="11430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3pPr>
            <a:lvl4pPr marL="16002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4pPr>
            <a:lvl5pPr marL="2057400" indent="-228600" algn="l" defTabSz="914400" rtl="0" eaLnBrk="1" latinLnBrk="0" hangingPunct="1">
              <a:lnSpc>
                <a:spcPct val="100000"/>
              </a:lnSpc>
              <a:spcBef>
                <a:spcPts val="0"/>
              </a:spcBef>
              <a:spcAft>
                <a:spcPts val="0"/>
              </a:spcAft>
              <a:buFont typeface="Arial" panose="020B0604020202020204" pitchFamily="34" charset="0"/>
              <a:buChar char="•"/>
              <a:defRPr lang="en-GB" sz="1600" kern="1200">
                <a:solidFill>
                  <a:schemeClr val="tx2"/>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00">
                <a:solidFill>
                  <a:schemeClr val="bg1"/>
                </a:solidFill>
              </a:rPr>
              <a:t>Note: Excluding “Other” category</a:t>
            </a:r>
          </a:p>
          <a:p>
            <a:endParaRPr lang="en-US" sz="600">
              <a:solidFill>
                <a:schemeClr val="bg1"/>
              </a:solidFill>
            </a:endParaRPr>
          </a:p>
        </p:txBody>
      </p:sp>
      <p:sp>
        <p:nvSpPr>
          <p:cNvPr id="20" name="Text Placeholder 5">
            <a:extLst>
              <a:ext uri="{FF2B5EF4-FFF2-40B4-BE49-F238E27FC236}">
                <a16:creationId xmlns:a16="http://schemas.microsoft.com/office/drawing/2014/main" id="{A4170DF1-5165-CE9C-C453-61F913CAC209}"/>
              </a:ext>
            </a:extLst>
          </p:cNvPr>
          <p:cNvSpPr txBox="1">
            <a:spLocks/>
          </p:cNvSpPr>
          <p:nvPr/>
        </p:nvSpPr>
        <p:spPr>
          <a:xfrm>
            <a:off x="580154" y="6369718"/>
            <a:ext cx="5328000" cy="16780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en-US" sz="900" i="1" kern="1200" smtClean="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2pPr>
            <a:lvl3pPr marL="11430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3pPr>
            <a:lvl4pPr marL="16002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4pPr>
            <a:lvl5pPr marL="2057400" indent="-228600" algn="l" defTabSz="914400" rtl="0" eaLnBrk="1" latinLnBrk="0" hangingPunct="1">
              <a:lnSpc>
                <a:spcPct val="100000"/>
              </a:lnSpc>
              <a:spcBef>
                <a:spcPts val="0"/>
              </a:spcBef>
              <a:spcAft>
                <a:spcPts val="0"/>
              </a:spcAft>
              <a:buFont typeface="Arial" panose="020B0604020202020204" pitchFamily="34" charset="0"/>
              <a:buChar char="•"/>
              <a:defRPr lang="en-GB" sz="1600" kern="1200">
                <a:solidFill>
                  <a:schemeClr val="tx2"/>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900" b="0" i="1" u="none" strike="noStrike" kern="1200" cap="none" spc="0" normalizeH="0" baseline="0" noProof="0">
                <a:ln>
                  <a:noFill/>
                </a:ln>
                <a:solidFill>
                  <a:schemeClr val="bg1"/>
                </a:solidFill>
                <a:effectLst/>
                <a:uLnTx/>
                <a:uFillTx/>
              </a:rPr>
              <a:t>Source: Absa Investments, </a:t>
            </a:r>
            <a:r>
              <a:rPr lang="en-US">
                <a:solidFill>
                  <a:schemeClr val="bg1"/>
                </a:solidFill>
              </a:rPr>
              <a:t>The Observatory of Economic Complexity (OEC)</a:t>
            </a:r>
            <a:r>
              <a:rPr kumimoji="0" lang="en-US" sz="900" b="0" i="1" u="none" strike="noStrike" kern="1200" cap="none" spc="0" normalizeH="0" baseline="0" noProof="0">
                <a:ln>
                  <a:noFill/>
                </a:ln>
                <a:solidFill>
                  <a:schemeClr val="bg1"/>
                </a:solidFill>
                <a:effectLst/>
                <a:uLnTx/>
                <a:uFillTx/>
              </a:rPr>
              <a:t>, April 2026</a:t>
            </a:r>
          </a:p>
        </p:txBody>
      </p:sp>
      <p:sp>
        <p:nvSpPr>
          <p:cNvPr id="3" name="Text Placeholder 13">
            <a:extLst>
              <a:ext uri="{FF2B5EF4-FFF2-40B4-BE49-F238E27FC236}">
                <a16:creationId xmlns:a16="http://schemas.microsoft.com/office/drawing/2014/main" id="{CD93DA3B-33D5-45D8-1947-C3A16C56AA6A}"/>
              </a:ext>
            </a:extLst>
          </p:cNvPr>
          <p:cNvSpPr txBox="1">
            <a:spLocks/>
          </p:cNvSpPr>
          <p:nvPr/>
        </p:nvSpPr>
        <p:spPr>
          <a:xfrm>
            <a:off x="6693123" y="1590574"/>
            <a:ext cx="5327650" cy="3159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a:solidFill>
                  <a:schemeClr val="bg1"/>
                </a:solidFill>
                <a:latin typeface="Arial" panose="020B0604020202020204" pitchFamily="34" charset="0"/>
                <a:cs typeface="Arial" panose="020B0604020202020204" pitchFamily="34" charset="0"/>
              </a:rPr>
              <a:t>SA imports: Crude (2024)</a:t>
            </a:r>
          </a:p>
        </p:txBody>
      </p:sp>
      <p:graphicFrame>
        <p:nvGraphicFramePr>
          <p:cNvPr id="4" name="Chart 3">
            <a:extLst>
              <a:ext uri="{FF2B5EF4-FFF2-40B4-BE49-F238E27FC236}">
                <a16:creationId xmlns:a16="http://schemas.microsoft.com/office/drawing/2014/main" id="{886BE538-1B68-B943-9303-509B8189CA21}"/>
              </a:ext>
            </a:extLst>
          </p:cNvPr>
          <p:cNvGraphicFramePr>
            <a:graphicFrameLocks/>
          </p:cNvGraphicFramePr>
          <p:nvPr>
            <p:extLst>
              <p:ext uri="{D42A27DB-BD31-4B8C-83A1-F6EECF244321}">
                <p14:modId xmlns:p14="http://schemas.microsoft.com/office/powerpoint/2010/main" val="4112897951"/>
              </p:ext>
            </p:extLst>
          </p:nvPr>
        </p:nvGraphicFramePr>
        <p:xfrm>
          <a:off x="171227" y="1818589"/>
          <a:ext cx="5328000" cy="44024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85275B1-1537-3F56-1542-A906F447DBFF}"/>
              </a:ext>
            </a:extLst>
          </p:cNvPr>
          <p:cNvGraphicFramePr>
            <a:graphicFrameLocks/>
          </p:cNvGraphicFramePr>
          <p:nvPr>
            <p:extLst>
              <p:ext uri="{D42A27DB-BD31-4B8C-83A1-F6EECF244321}">
                <p14:modId xmlns:p14="http://schemas.microsoft.com/office/powerpoint/2010/main" val="416344238"/>
              </p:ext>
            </p:extLst>
          </p:nvPr>
        </p:nvGraphicFramePr>
        <p:xfrm>
          <a:off x="6578343" y="1932359"/>
          <a:ext cx="5328000" cy="4248930"/>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a:extLst>
              <a:ext uri="{FF2B5EF4-FFF2-40B4-BE49-F238E27FC236}">
                <a16:creationId xmlns:a16="http://schemas.microsoft.com/office/drawing/2014/main" id="{A2D2CE21-590A-CC2F-15D0-3389E7488DE7}"/>
              </a:ext>
            </a:extLst>
          </p:cNvPr>
          <p:cNvSpPr>
            <a:spLocks noGrp="1"/>
          </p:cNvSpPr>
          <p:nvPr>
            <p:ph type="sldNum" sz="quarter" idx="12"/>
          </p:nvPr>
        </p:nvSpPr>
        <p:spPr/>
        <p:txBody>
          <a:bodyPr/>
          <a:lstStyle/>
          <a:p>
            <a:fld id="{BCCE8747-AD4C-4D09-92DB-775D344EFD6C}" type="slidenum">
              <a:rPr lang="en-ZA" smtClean="0"/>
              <a:t>6</a:t>
            </a:fld>
            <a:endParaRPr lang="en-ZA"/>
          </a:p>
        </p:txBody>
      </p:sp>
    </p:spTree>
    <p:extLst>
      <p:ext uri="{BB962C8B-B14F-4D97-AF65-F5344CB8AC3E}">
        <p14:creationId xmlns:p14="http://schemas.microsoft.com/office/powerpoint/2010/main" val="1110080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0FCC8-2E7A-7FEA-C33B-839EB2E04B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9E8EE5-F8D1-EC0A-B3DF-F5A21D4CC90F}"/>
              </a:ext>
            </a:extLst>
          </p:cNvPr>
          <p:cNvSpPr>
            <a:spLocks noGrp="1"/>
          </p:cNvSpPr>
          <p:nvPr>
            <p:ph type="title"/>
          </p:nvPr>
        </p:nvSpPr>
        <p:spPr/>
        <p:txBody>
          <a:bodyPr/>
          <a:lstStyle/>
          <a:p>
            <a:r>
              <a:rPr lang="en-ZA" b="1"/>
              <a:t>April fuel price impact in SA </a:t>
            </a:r>
          </a:p>
        </p:txBody>
      </p:sp>
      <p:sp>
        <p:nvSpPr>
          <p:cNvPr id="8" name="Text Placeholder 13">
            <a:extLst>
              <a:ext uri="{FF2B5EF4-FFF2-40B4-BE49-F238E27FC236}">
                <a16:creationId xmlns:a16="http://schemas.microsoft.com/office/drawing/2014/main" id="{51F529B4-EFEB-EFD6-C3F9-50C1A9D075B7}"/>
              </a:ext>
            </a:extLst>
          </p:cNvPr>
          <p:cNvSpPr txBox="1">
            <a:spLocks/>
          </p:cNvSpPr>
          <p:nvPr/>
        </p:nvSpPr>
        <p:spPr>
          <a:xfrm>
            <a:off x="495302" y="2414698"/>
            <a:ext cx="5328000" cy="315509"/>
          </a:xfrm>
          <a:prstGeom prst="rect">
            <a:avLst/>
          </a:prstGeom>
        </p:spPr>
        <p:txBody>
          <a:bodyPr/>
          <a:lstStyle>
            <a:lvl1pPr marL="228600" indent="-228600" algn="l" defTabSz="914400" rtl="0" eaLnBrk="1" latinLnBrk="0" hangingPunct="1">
              <a:lnSpc>
                <a:spcPct val="120000"/>
              </a:lnSpc>
              <a:spcBef>
                <a:spcPts val="0"/>
              </a:spcBef>
              <a:spcAft>
                <a:spcPts val="30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452438" indent="-187325" algn="l" defTabSz="914400" rtl="0" eaLnBrk="1" latinLnBrk="0" hangingPunct="1">
              <a:lnSpc>
                <a:spcPct val="120000"/>
              </a:lnSpc>
              <a:spcBef>
                <a:spcPts val="0"/>
              </a:spcBef>
              <a:spcAft>
                <a:spcPts val="30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717550" indent="-265113" algn="l" defTabSz="914400" rtl="0" eaLnBrk="1" latinLnBrk="0" hangingPunct="1">
              <a:lnSpc>
                <a:spcPct val="120000"/>
              </a:lnSpc>
              <a:spcBef>
                <a:spcPts val="0"/>
              </a:spcBef>
              <a:spcAft>
                <a:spcPts val="30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982663" indent="-265113" algn="l" defTabSz="914400" rtl="0" eaLnBrk="1" latinLnBrk="0" hangingPunct="1">
              <a:lnSpc>
                <a:spcPct val="120000"/>
              </a:lnSpc>
              <a:spcBef>
                <a:spcPts val="0"/>
              </a:spcBef>
              <a:spcAft>
                <a:spcPts val="30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4pPr>
            <a:lvl5pPr marL="1258888" indent="-276225" algn="l" defTabSz="914400" rtl="0" eaLnBrk="1" latinLnBrk="0" hangingPunct="1">
              <a:lnSpc>
                <a:spcPct val="120000"/>
              </a:lnSpc>
              <a:spcBef>
                <a:spcPts val="0"/>
              </a:spcBef>
              <a:spcAft>
                <a:spcPts val="30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a:solidFill>
                  <a:schemeClr val="bg1"/>
                </a:solidFill>
              </a:rPr>
              <a:t>2026 Monthly Fuel Prices </a:t>
            </a:r>
          </a:p>
        </p:txBody>
      </p:sp>
      <p:sp>
        <p:nvSpPr>
          <p:cNvPr id="9" name="TextBox 8">
            <a:extLst>
              <a:ext uri="{FF2B5EF4-FFF2-40B4-BE49-F238E27FC236}">
                <a16:creationId xmlns:a16="http://schemas.microsoft.com/office/drawing/2014/main" id="{275F50A5-84D1-3959-78B7-25EAED353EF2}"/>
              </a:ext>
            </a:extLst>
          </p:cNvPr>
          <p:cNvSpPr txBox="1"/>
          <p:nvPr/>
        </p:nvSpPr>
        <p:spPr bwMode="gray">
          <a:xfrm>
            <a:off x="495302" y="1587207"/>
            <a:ext cx="11337925" cy="827491"/>
          </a:xfrm>
          <a:prstGeom prst="rect">
            <a:avLst/>
          </a:prstGeom>
          <a:noFill/>
        </p:spPr>
        <p:txBody>
          <a:bodyPr wrap="square" lIns="0" tIns="0" rIns="0" bIns="0" rtlCol="0">
            <a:noAutofit/>
          </a:bodyPr>
          <a:lstStyle/>
          <a:p>
            <a:pPr marL="171450" indent="-171450" algn="l">
              <a:spcBef>
                <a:spcPts val="0"/>
              </a:spcBef>
              <a:buFont typeface="Arial" panose="020B0604020202020204" pitchFamily="34" charset="0"/>
              <a:buChar char="•"/>
            </a:pPr>
            <a:r>
              <a:rPr lang="en-US" sz="1100">
                <a:solidFill>
                  <a:schemeClr val="bg1"/>
                </a:solidFill>
                <a:latin typeface="Arial" panose="020B0604020202020204" pitchFamily="34" charset="0"/>
                <a:cs typeface="Arial" panose="020B0604020202020204" pitchFamily="34" charset="0"/>
              </a:rPr>
              <a:t>Fuel prices were set to increase by R5.26 per </a:t>
            </a:r>
            <a:r>
              <a:rPr lang="en-US" sz="1100" err="1">
                <a:solidFill>
                  <a:schemeClr val="bg1"/>
                </a:solidFill>
                <a:latin typeface="Arial" panose="020B0604020202020204" pitchFamily="34" charset="0"/>
                <a:cs typeface="Arial" panose="020B0604020202020204" pitchFamily="34" charset="0"/>
              </a:rPr>
              <a:t>litre</a:t>
            </a:r>
            <a:r>
              <a:rPr lang="en-US" sz="1100">
                <a:solidFill>
                  <a:schemeClr val="bg1"/>
                </a:solidFill>
                <a:latin typeface="Arial" panose="020B0604020202020204" pitchFamily="34" charset="0"/>
                <a:cs typeface="Arial" panose="020B0604020202020204" pitchFamily="34" charset="0"/>
              </a:rPr>
              <a:t> for petrol, and R9.49 per </a:t>
            </a:r>
            <a:r>
              <a:rPr lang="en-US" sz="1100" err="1">
                <a:solidFill>
                  <a:schemeClr val="bg1"/>
                </a:solidFill>
                <a:latin typeface="Arial" panose="020B0604020202020204" pitchFamily="34" charset="0"/>
                <a:cs typeface="Arial" panose="020B0604020202020204" pitchFamily="34" charset="0"/>
              </a:rPr>
              <a:t>litre</a:t>
            </a:r>
            <a:r>
              <a:rPr lang="en-US" sz="1100">
                <a:solidFill>
                  <a:schemeClr val="bg1"/>
                </a:solidFill>
                <a:latin typeface="Arial" panose="020B0604020202020204" pitchFamily="34" charset="0"/>
                <a:cs typeface="Arial" panose="020B0604020202020204" pitchFamily="34" charset="0"/>
              </a:rPr>
              <a:t> for diesel in April . To curb the impacts on consumers, the Minister of Finance announced a temporary R3.00 reduction in general fuel levies. The relief is set to expire on 5 May 2026, but will be re-evaluated for May and June</a:t>
            </a:r>
          </a:p>
          <a:p>
            <a:pPr marL="171450" indent="-171450" algn="l">
              <a:spcBef>
                <a:spcPts val="0"/>
              </a:spcBef>
              <a:buFont typeface="Arial" panose="020B0604020202020204" pitchFamily="34" charset="0"/>
              <a:buChar char="•"/>
            </a:pPr>
            <a:endParaRPr lang="en-US" sz="1100">
              <a:solidFill>
                <a:schemeClr val="bg1"/>
              </a:solidFill>
              <a:latin typeface="Arial" panose="020B0604020202020204" pitchFamily="34" charset="0"/>
              <a:cs typeface="Arial" panose="020B0604020202020204" pitchFamily="34" charset="0"/>
            </a:endParaRPr>
          </a:p>
          <a:p>
            <a:pPr marL="171450" indent="-171450" algn="l">
              <a:spcBef>
                <a:spcPts val="0"/>
              </a:spcBef>
              <a:buFont typeface="Arial" panose="020B0604020202020204" pitchFamily="34" charset="0"/>
              <a:buChar char="•"/>
            </a:pPr>
            <a:r>
              <a:rPr lang="en-US" sz="1100">
                <a:solidFill>
                  <a:schemeClr val="bg1"/>
                </a:solidFill>
                <a:latin typeface="Arial" panose="020B0604020202020204" pitchFamily="34" charset="0"/>
                <a:cs typeface="Arial" panose="020B0604020202020204" pitchFamily="34" charset="0"/>
              </a:rPr>
              <a:t>If the relief remains, expected May increases are around R3.00 for petrol and R9.00 for diesel. </a:t>
            </a:r>
          </a:p>
          <a:p>
            <a:pPr algn="l">
              <a:spcBef>
                <a:spcPts val="0"/>
              </a:spcBef>
            </a:pPr>
            <a:endParaRPr lang="en-US" sz="1100">
              <a:solidFill>
                <a:schemeClr val="bg1"/>
              </a:solidFill>
              <a:latin typeface="Arial" panose="020B0604020202020204" pitchFamily="34" charset="0"/>
              <a:cs typeface="Arial" panose="020B0604020202020204" pitchFamily="34" charset="0"/>
            </a:endParaRPr>
          </a:p>
        </p:txBody>
      </p:sp>
      <p:sp>
        <p:nvSpPr>
          <p:cNvPr id="10" name="Text Placeholder 5">
            <a:extLst>
              <a:ext uri="{FF2B5EF4-FFF2-40B4-BE49-F238E27FC236}">
                <a16:creationId xmlns:a16="http://schemas.microsoft.com/office/drawing/2014/main" id="{B528BB13-BA2A-6CCA-15F0-50191C174D08}"/>
              </a:ext>
            </a:extLst>
          </p:cNvPr>
          <p:cNvSpPr txBox="1">
            <a:spLocks/>
          </p:cNvSpPr>
          <p:nvPr/>
        </p:nvSpPr>
        <p:spPr>
          <a:xfrm>
            <a:off x="572304" y="6321180"/>
            <a:ext cx="5328000" cy="16780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en-US" sz="900" i="1" kern="1200" smtClean="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2pPr>
            <a:lvl3pPr marL="11430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3pPr>
            <a:lvl4pPr marL="1600200" indent="-228600" algn="l" defTabSz="914400" rtl="0" eaLnBrk="1" latinLnBrk="0" hangingPunct="1">
              <a:lnSpc>
                <a:spcPct val="100000"/>
              </a:lnSpc>
              <a:spcBef>
                <a:spcPts val="0"/>
              </a:spcBef>
              <a:spcAft>
                <a:spcPts val="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4pPr>
            <a:lvl5pPr marL="2057400" indent="-228600" algn="l" defTabSz="914400" rtl="0" eaLnBrk="1" latinLnBrk="0" hangingPunct="1">
              <a:lnSpc>
                <a:spcPct val="100000"/>
              </a:lnSpc>
              <a:spcBef>
                <a:spcPts val="0"/>
              </a:spcBef>
              <a:spcAft>
                <a:spcPts val="0"/>
              </a:spcAft>
              <a:buFont typeface="Arial" panose="020B0604020202020204" pitchFamily="34" charset="0"/>
              <a:buChar char="•"/>
              <a:defRPr lang="en-GB" sz="1600" kern="1200">
                <a:solidFill>
                  <a:schemeClr val="tx2"/>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900" b="0" i="1" u="none" strike="noStrike" kern="1200" cap="none" spc="0" normalizeH="0" baseline="0" noProof="0">
                <a:ln>
                  <a:noFill/>
                </a:ln>
                <a:solidFill>
                  <a:schemeClr val="bg1"/>
                </a:solidFill>
                <a:effectLst/>
                <a:uLnTx/>
                <a:uFillTx/>
              </a:rPr>
              <a:t>Source: Absa Investments, </a:t>
            </a:r>
            <a:r>
              <a:rPr lang="en-US">
                <a:solidFill>
                  <a:schemeClr val="bg1"/>
                </a:solidFill>
              </a:rPr>
              <a:t>Automobile Association of South Africa, April 2026 </a:t>
            </a:r>
            <a:endParaRPr kumimoji="0" lang="en-US" sz="900" b="0" i="1" u="none" strike="noStrike" kern="1200" cap="none" spc="0" normalizeH="0" baseline="0" noProof="0">
              <a:ln>
                <a:noFill/>
              </a:ln>
              <a:solidFill>
                <a:schemeClr val="bg1"/>
              </a:solidFill>
              <a:effectLst/>
              <a:uLnTx/>
              <a:uFillTx/>
            </a:endParaRPr>
          </a:p>
        </p:txBody>
      </p:sp>
      <p:graphicFrame>
        <p:nvGraphicFramePr>
          <p:cNvPr id="3" name="Chart 2">
            <a:extLst>
              <a:ext uri="{FF2B5EF4-FFF2-40B4-BE49-F238E27FC236}">
                <a16:creationId xmlns:a16="http://schemas.microsoft.com/office/drawing/2014/main" id="{23F85F88-12C8-3AE2-C040-35BDE3E98B7B}"/>
              </a:ext>
            </a:extLst>
          </p:cNvPr>
          <p:cNvGraphicFramePr>
            <a:graphicFrameLocks/>
          </p:cNvGraphicFramePr>
          <p:nvPr>
            <p:extLst>
              <p:ext uri="{D42A27DB-BD31-4B8C-83A1-F6EECF244321}">
                <p14:modId xmlns:p14="http://schemas.microsoft.com/office/powerpoint/2010/main" val="1269959530"/>
              </p:ext>
            </p:extLst>
          </p:nvPr>
        </p:nvGraphicFramePr>
        <p:xfrm>
          <a:off x="358773" y="2778821"/>
          <a:ext cx="11337925" cy="3438911"/>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A5E213D1-B78E-DD80-8953-C159ED24C860}"/>
              </a:ext>
            </a:extLst>
          </p:cNvPr>
          <p:cNvSpPr>
            <a:spLocks noGrp="1"/>
          </p:cNvSpPr>
          <p:nvPr>
            <p:ph type="sldNum" sz="quarter" idx="12"/>
          </p:nvPr>
        </p:nvSpPr>
        <p:spPr/>
        <p:txBody>
          <a:bodyPr/>
          <a:lstStyle/>
          <a:p>
            <a:fld id="{BCCE8747-AD4C-4D09-92DB-775D344EFD6C}" type="slidenum">
              <a:rPr lang="en-ZA" smtClean="0"/>
              <a:t>7</a:t>
            </a:fld>
            <a:endParaRPr lang="en-ZA"/>
          </a:p>
        </p:txBody>
      </p:sp>
    </p:spTree>
    <p:extLst>
      <p:ext uri="{BB962C8B-B14F-4D97-AF65-F5344CB8AC3E}">
        <p14:creationId xmlns:p14="http://schemas.microsoft.com/office/powerpoint/2010/main" val="248777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1F72D-1848-D5CE-89D8-1E0BC57C21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D2638A-3A2D-D24C-C02A-4CF908EA0266}"/>
              </a:ext>
            </a:extLst>
          </p:cNvPr>
          <p:cNvSpPr>
            <a:spLocks noGrp="1"/>
          </p:cNvSpPr>
          <p:nvPr>
            <p:ph type="title"/>
          </p:nvPr>
        </p:nvSpPr>
        <p:spPr/>
        <p:txBody>
          <a:bodyPr>
            <a:normAutofit/>
          </a:bodyPr>
          <a:lstStyle/>
          <a:p>
            <a:r>
              <a:rPr lang="en-US" sz="3200" b="1"/>
              <a:t>Global Oil Scenarios – Geopolitical Risks</a:t>
            </a:r>
            <a:endParaRPr lang="en-ZA" sz="3200" b="1"/>
          </a:p>
        </p:txBody>
      </p:sp>
      <p:sp>
        <p:nvSpPr>
          <p:cNvPr id="4" name="Text Placeholder 3">
            <a:extLst>
              <a:ext uri="{FF2B5EF4-FFF2-40B4-BE49-F238E27FC236}">
                <a16:creationId xmlns:a16="http://schemas.microsoft.com/office/drawing/2014/main" id="{F4BD2199-342A-4B68-6D71-F972F851EA2C}"/>
              </a:ext>
            </a:extLst>
          </p:cNvPr>
          <p:cNvSpPr>
            <a:spLocks noGrp="1"/>
          </p:cNvSpPr>
          <p:nvPr>
            <p:ph idx="1"/>
          </p:nvPr>
        </p:nvSpPr>
        <p:spPr/>
        <p:txBody>
          <a:bodyPr/>
          <a:lstStyle/>
          <a:p>
            <a:pPr algn="l">
              <a:spcBef>
                <a:spcPts val="0"/>
              </a:spcBef>
              <a:spcAft>
                <a:spcPts val="0"/>
              </a:spcAft>
            </a:pPr>
            <a:r>
              <a:rPr lang="en-US" sz="800" i="1">
                <a:solidFill>
                  <a:schemeClr val="tx2"/>
                </a:solidFill>
              </a:rPr>
              <a:t>Source: Absa Investments, March 2026 </a:t>
            </a:r>
          </a:p>
        </p:txBody>
      </p:sp>
      <p:graphicFrame>
        <p:nvGraphicFramePr>
          <p:cNvPr id="7" name="Table 5">
            <a:extLst>
              <a:ext uri="{FF2B5EF4-FFF2-40B4-BE49-F238E27FC236}">
                <a16:creationId xmlns:a16="http://schemas.microsoft.com/office/drawing/2014/main" id="{C42B2A07-CCEB-9753-2848-72E516E1AD77}"/>
              </a:ext>
            </a:extLst>
          </p:cNvPr>
          <p:cNvGraphicFramePr>
            <a:graphicFrameLocks noGrp="1"/>
          </p:cNvGraphicFramePr>
          <p:nvPr>
            <p:extLst>
              <p:ext uri="{D42A27DB-BD31-4B8C-83A1-F6EECF244321}">
                <p14:modId xmlns:p14="http://schemas.microsoft.com/office/powerpoint/2010/main" val="4157766357"/>
              </p:ext>
            </p:extLst>
          </p:nvPr>
        </p:nvGraphicFramePr>
        <p:xfrm>
          <a:off x="427038" y="1604243"/>
          <a:ext cx="11337924" cy="4645125"/>
        </p:xfrm>
        <a:graphic>
          <a:graphicData uri="http://schemas.openxmlformats.org/drawingml/2006/table">
            <a:tbl>
              <a:tblPr firstRow="1" bandRow="1"/>
              <a:tblGrid>
                <a:gridCol w="1850670">
                  <a:extLst>
                    <a:ext uri="{9D8B030D-6E8A-4147-A177-3AD203B41FA5}">
                      <a16:colId xmlns:a16="http://schemas.microsoft.com/office/drawing/2014/main" val="262160507"/>
                    </a:ext>
                  </a:extLst>
                </a:gridCol>
                <a:gridCol w="3162418">
                  <a:extLst>
                    <a:ext uri="{9D8B030D-6E8A-4147-A177-3AD203B41FA5}">
                      <a16:colId xmlns:a16="http://schemas.microsoft.com/office/drawing/2014/main" val="3298648446"/>
                    </a:ext>
                  </a:extLst>
                </a:gridCol>
                <a:gridCol w="3162418">
                  <a:extLst>
                    <a:ext uri="{9D8B030D-6E8A-4147-A177-3AD203B41FA5}">
                      <a16:colId xmlns:a16="http://schemas.microsoft.com/office/drawing/2014/main" val="985200683"/>
                    </a:ext>
                  </a:extLst>
                </a:gridCol>
                <a:gridCol w="3162418">
                  <a:extLst>
                    <a:ext uri="{9D8B030D-6E8A-4147-A177-3AD203B41FA5}">
                      <a16:colId xmlns:a16="http://schemas.microsoft.com/office/drawing/2014/main" val="651683254"/>
                    </a:ext>
                  </a:extLst>
                </a:gridCol>
              </a:tblGrid>
              <a:tr h="56787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US" sz="1050">
                        <a:solidFill>
                          <a:schemeClr val="bg1"/>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050">
                          <a:solidFill>
                            <a:schemeClr val="bg1"/>
                          </a:solidFill>
                          <a:latin typeface="+mn-lt"/>
                        </a:rPr>
                        <a:t>Bear case                                                                                 (severe escalation, prolonged war with material impact on supply)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0232"/>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050">
                          <a:solidFill>
                            <a:schemeClr val="bg1"/>
                          </a:solidFill>
                          <a:latin typeface="+mn-lt"/>
                        </a:rPr>
                        <a:t>Base case                                                                      (conflict contained and no sustained supply shock)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050">
                          <a:solidFill>
                            <a:schemeClr val="bg1"/>
                          </a:solidFill>
                          <a:latin typeface="+mn-lt"/>
                        </a:rPr>
                        <a:t>Bull case                                                                                      (rapid de-escalation and no material supply shock)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303961794"/>
                  </a:ext>
                </a:extLst>
              </a:tr>
              <a:tr h="814725">
                <a:tc>
                  <a:txBody>
                    <a:bodyPr/>
                    <a:lstStyle/>
                    <a:p>
                      <a:pPr algn="l"/>
                      <a:r>
                        <a:rPr lang="en-US" sz="1050" b="1">
                          <a:solidFill>
                            <a:schemeClr val="tx1"/>
                          </a:solidFill>
                          <a:latin typeface="+mn-lt"/>
                        </a:rPr>
                        <a:t>Oil prices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D9D9">
                        <a:lumMod val="90000"/>
                      </a:srgbClr>
                    </a:solidFill>
                  </a:tcPr>
                </a:tc>
                <a:tc>
                  <a:txBody>
                    <a:bodyPr/>
                    <a:lstStyle/>
                    <a:p>
                      <a:pPr algn="ctr"/>
                      <a:r>
                        <a:rPr lang="en-US" sz="1050" b="0">
                          <a:solidFill>
                            <a:schemeClr val="bg1"/>
                          </a:solidFill>
                          <a:latin typeface="+mn-lt"/>
                        </a:rPr>
                        <a:t>Significant supply chain and production disruption. Oil prices sustained above $100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1050" b="1">
                          <a:solidFill>
                            <a:schemeClr val="bg1"/>
                          </a:solidFill>
                          <a:latin typeface="+mn-lt"/>
                        </a:rPr>
                        <a:t>Temporary spike in oil prices, with subsequent recovery when supply normalizes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p>
                      <a:pPr algn="ctr"/>
                      <a:r>
                        <a:rPr lang="en-US" sz="1050" b="0">
                          <a:solidFill>
                            <a:schemeClr val="bg1"/>
                          </a:solidFill>
                          <a:latin typeface="+mn-lt"/>
                        </a:rPr>
                        <a:t>Prices rapidly revert to normalized levels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448011436"/>
                  </a:ext>
                </a:extLst>
              </a:tr>
              <a:tr h="81472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1050" b="1">
                          <a:solidFill>
                            <a:schemeClr val="tx1"/>
                          </a:solidFill>
                          <a:latin typeface="+mn-lt"/>
                        </a:rPr>
                        <a:t>Global inflation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D9D9">
                        <a:lumMod val="9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050" b="0">
                          <a:solidFill>
                            <a:schemeClr val="bg1"/>
                          </a:solidFill>
                          <a:latin typeface="+mn-lt"/>
                        </a:rPr>
                        <a:t>Resurgent inflation on the back of higher energy prices and fuel costs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050" b="1">
                          <a:solidFill>
                            <a:schemeClr val="bg1"/>
                          </a:solidFill>
                          <a:latin typeface="+mn-lt"/>
                        </a:rPr>
                        <a:t>Short-lived inflation uptick followed by subsequent normalization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050" b="0">
                          <a:solidFill>
                            <a:schemeClr val="bg1"/>
                          </a:solidFill>
                          <a:latin typeface="+mn-lt"/>
                        </a:rPr>
                        <a:t>No material impact, global inflation continues to trend lower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939028125"/>
                  </a:ext>
                </a:extLst>
              </a:tr>
              <a:tr h="81472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1050" b="1">
                          <a:solidFill>
                            <a:schemeClr val="tx1"/>
                          </a:solidFill>
                          <a:latin typeface="+mn-lt"/>
                        </a:rPr>
                        <a:t>Global interest rates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D9D9">
                        <a:lumMod val="9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050" b="0">
                          <a:solidFill>
                            <a:schemeClr val="bg1"/>
                          </a:solidFill>
                          <a:latin typeface="+mn-lt"/>
                        </a:rPr>
                        <a:t>Global central banks keep interest rates restrictive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050" b="1">
                          <a:solidFill>
                            <a:schemeClr val="bg1"/>
                          </a:solidFill>
                          <a:latin typeface="+mn-lt"/>
                        </a:rPr>
                        <a:t>Monetary policy pathway largely unchanged but cuts potentially pushed out further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050" b="0">
                          <a:solidFill>
                            <a:schemeClr val="bg1"/>
                          </a:solidFill>
                          <a:latin typeface="+mn-lt"/>
                        </a:rPr>
                        <a:t>No change in monetary policy pathway, projections for further cuts remains intact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145005870"/>
                  </a:ext>
                </a:extLst>
              </a:tr>
              <a:tr h="81472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1050" b="1">
                          <a:solidFill>
                            <a:schemeClr val="tx1"/>
                          </a:solidFill>
                          <a:latin typeface="+mn-lt"/>
                        </a:rPr>
                        <a:t>Economic growth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D9D9">
                        <a:lumMod val="9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050" b="0">
                          <a:solidFill>
                            <a:schemeClr val="bg1"/>
                          </a:solidFill>
                          <a:latin typeface="+mn-lt"/>
                        </a:rPr>
                        <a:t>Slower economic growth across the globe, with large oil importers (China/ Europe) seeing the largest impact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050" b="1">
                          <a:solidFill>
                            <a:schemeClr val="bg1"/>
                          </a:solidFill>
                          <a:latin typeface="+mn-lt"/>
                        </a:rPr>
                        <a:t>Modest, short-term impact on growth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050" b="0">
                          <a:solidFill>
                            <a:schemeClr val="bg1"/>
                          </a:solidFill>
                          <a:latin typeface="+mn-lt"/>
                        </a:rPr>
                        <a:t>Growth expectations recover as uncertainty dissipates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579662872"/>
                  </a:ext>
                </a:extLst>
              </a:tr>
              <a:tr h="81472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1050" b="1">
                          <a:solidFill>
                            <a:schemeClr val="tx1"/>
                          </a:solidFill>
                          <a:latin typeface="+mn-lt"/>
                        </a:rPr>
                        <a:t>Markets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D9D9">
                        <a:lumMod val="9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050" b="0">
                          <a:solidFill>
                            <a:schemeClr val="bg1"/>
                          </a:solidFill>
                          <a:latin typeface="+mn-lt"/>
                        </a:rPr>
                        <a:t>Risk-off sentiments trigger selloff in equities, energy and defense sectors outperform. Emerging markets under perform.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050" b="1">
                          <a:solidFill>
                            <a:schemeClr val="bg1"/>
                          </a:solidFill>
                          <a:latin typeface="+mn-lt"/>
                        </a:rPr>
                        <a:t>Markets remain volatile as oil prices recover, but start to see broad based market recovery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C0037"/>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050" b="0">
                          <a:solidFill>
                            <a:schemeClr val="bg1"/>
                          </a:solidFill>
                          <a:latin typeface="+mn-lt"/>
                        </a:rPr>
                        <a:t>As geopolitical risks fade, equity markets rebound, rotation back into longer duration sectors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164280893"/>
                  </a:ext>
                </a:extLst>
              </a:tr>
            </a:tbl>
          </a:graphicData>
        </a:graphic>
      </p:graphicFrame>
      <p:sp>
        <p:nvSpPr>
          <p:cNvPr id="3" name="Slide Number Placeholder 2">
            <a:extLst>
              <a:ext uri="{FF2B5EF4-FFF2-40B4-BE49-F238E27FC236}">
                <a16:creationId xmlns:a16="http://schemas.microsoft.com/office/drawing/2014/main" id="{C4CD480A-D84B-992C-F71E-F69A20CF51D2}"/>
              </a:ext>
            </a:extLst>
          </p:cNvPr>
          <p:cNvSpPr>
            <a:spLocks noGrp="1"/>
          </p:cNvSpPr>
          <p:nvPr>
            <p:ph type="sldNum" sz="quarter" idx="12"/>
          </p:nvPr>
        </p:nvSpPr>
        <p:spPr/>
        <p:txBody>
          <a:bodyPr/>
          <a:lstStyle/>
          <a:p>
            <a:fld id="{BCCE8747-AD4C-4D09-92DB-775D344EFD6C}" type="slidenum">
              <a:rPr lang="en-ZA" smtClean="0"/>
              <a:t>8</a:t>
            </a:fld>
            <a:endParaRPr lang="en-ZA"/>
          </a:p>
        </p:txBody>
      </p:sp>
    </p:spTree>
    <p:extLst>
      <p:ext uri="{BB962C8B-B14F-4D97-AF65-F5344CB8AC3E}">
        <p14:creationId xmlns:p14="http://schemas.microsoft.com/office/powerpoint/2010/main" val="1943067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68D9D-E1E4-E7DE-492D-0D8A594B4E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51EC73-511D-91CC-CF8E-B78232CE2881}"/>
              </a:ext>
            </a:extLst>
          </p:cNvPr>
          <p:cNvSpPr>
            <a:spLocks noGrp="1"/>
          </p:cNvSpPr>
          <p:nvPr>
            <p:ph type="title"/>
          </p:nvPr>
        </p:nvSpPr>
        <p:spPr/>
        <p:txBody>
          <a:bodyPr/>
          <a:lstStyle/>
          <a:p>
            <a:r>
              <a:rPr lang="en-US"/>
              <a:t>Global Oil Prices </a:t>
            </a:r>
            <a:endParaRPr lang="en-ZA"/>
          </a:p>
        </p:txBody>
      </p:sp>
      <p:sp>
        <p:nvSpPr>
          <p:cNvPr id="13" name="Text Placeholder 12">
            <a:extLst>
              <a:ext uri="{FF2B5EF4-FFF2-40B4-BE49-F238E27FC236}">
                <a16:creationId xmlns:a16="http://schemas.microsoft.com/office/drawing/2014/main" id="{63F1D06B-87E0-B106-2E56-66E2E06F8E77}"/>
              </a:ext>
            </a:extLst>
          </p:cNvPr>
          <p:cNvSpPr>
            <a:spLocks noGrp="1"/>
          </p:cNvSpPr>
          <p:nvPr>
            <p:ph type="body" sz="quarter" idx="4294967295"/>
          </p:nvPr>
        </p:nvSpPr>
        <p:spPr>
          <a:xfrm>
            <a:off x="6096000" y="1603962"/>
            <a:ext cx="3487737" cy="342900"/>
          </a:xfrm>
        </p:spPr>
        <p:txBody>
          <a:bodyPr>
            <a:normAutofit fontScale="55000" lnSpcReduction="20000"/>
          </a:bodyPr>
          <a:lstStyle/>
          <a:p>
            <a:pPr marL="0" indent="0">
              <a:buNone/>
            </a:pPr>
            <a:r>
              <a:rPr lang="en-US" b="1"/>
              <a:t>Brent crude forward price curve</a:t>
            </a:r>
            <a:endParaRPr lang="en-ZA" b="1"/>
          </a:p>
        </p:txBody>
      </p:sp>
      <p:sp>
        <p:nvSpPr>
          <p:cNvPr id="14" name="Text Placeholder 13">
            <a:extLst>
              <a:ext uri="{FF2B5EF4-FFF2-40B4-BE49-F238E27FC236}">
                <a16:creationId xmlns:a16="http://schemas.microsoft.com/office/drawing/2014/main" id="{4F5AA40F-A672-048F-61C0-5BAD80DAF956}"/>
              </a:ext>
            </a:extLst>
          </p:cNvPr>
          <p:cNvSpPr>
            <a:spLocks noGrp="1"/>
          </p:cNvSpPr>
          <p:nvPr>
            <p:ph type="body" sz="quarter" idx="4294967295"/>
          </p:nvPr>
        </p:nvSpPr>
        <p:spPr>
          <a:xfrm>
            <a:off x="501316" y="6214270"/>
            <a:ext cx="3487738" cy="276225"/>
          </a:xfrm>
        </p:spPr>
        <p:txBody>
          <a:bodyPr>
            <a:normAutofit/>
          </a:bodyPr>
          <a:lstStyle/>
          <a:p>
            <a:pPr marL="0" indent="0">
              <a:buNone/>
            </a:pPr>
            <a:r>
              <a:rPr lang="en-US" sz="900" i="1"/>
              <a:t>Source: LSEG, 22 April 2026 </a:t>
            </a:r>
            <a:endParaRPr lang="en-ZA" sz="900" i="1"/>
          </a:p>
        </p:txBody>
      </p:sp>
      <p:graphicFrame>
        <p:nvGraphicFramePr>
          <p:cNvPr id="6" name="Chart Placeholder 5">
            <a:extLst>
              <a:ext uri="{FF2B5EF4-FFF2-40B4-BE49-F238E27FC236}">
                <a16:creationId xmlns:a16="http://schemas.microsoft.com/office/drawing/2014/main" id="{33380495-F178-F55B-BCEF-B0AD6799E1AC}"/>
              </a:ext>
            </a:extLst>
          </p:cNvPr>
          <p:cNvGraphicFramePr>
            <a:graphicFrameLocks noGrp="1"/>
          </p:cNvGraphicFramePr>
          <p:nvPr>
            <p:ph type="chart" sz="quarter" idx="4294967295"/>
            <p:extLst>
              <p:ext uri="{D42A27DB-BD31-4B8C-83A1-F6EECF244321}">
                <p14:modId xmlns:p14="http://schemas.microsoft.com/office/powerpoint/2010/main" val="1992613828"/>
              </p:ext>
            </p:extLst>
          </p:nvPr>
        </p:nvGraphicFramePr>
        <p:xfrm>
          <a:off x="267783" y="2146253"/>
          <a:ext cx="5345113" cy="3933825"/>
        </p:xfrm>
        <a:graphic>
          <a:graphicData uri="http://schemas.openxmlformats.org/drawingml/2006/chart">
            <c:chart xmlns:c="http://schemas.openxmlformats.org/drawingml/2006/chart" xmlns:r="http://schemas.openxmlformats.org/officeDocument/2006/relationships" r:id="rId2"/>
          </a:graphicData>
        </a:graphic>
      </p:graphicFrame>
      <p:sp>
        <p:nvSpPr>
          <p:cNvPr id="24" name="Text Placeholder 13">
            <a:extLst>
              <a:ext uri="{FF2B5EF4-FFF2-40B4-BE49-F238E27FC236}">
                <a16:creationId xmlns:a16="http://schemas.microsoft.com/office/drawing/2014/main" id="{5833EA08-C6DF-0254-380D-5FDF73528896}"/>
              </a:ext>
            </a:extLst>
          </p:cNvPr>
          <p:cNvSpPr txBox="1">
            <a:spLocks/>
          </p:cNvSpPr>
          <p:nvPr/>
        </p:nvSpPr>
        <p:spPr>
          <a:xfrm>
            <a:off x="6169024" y="5942387"/>
            <a:ext cx="3487073" cy="275383"/>
          </a:xfrm>
          <a:prstGeom prst="rect">
            <a:avLst/>
          </a:prstGeom>
        </p:spPr>
        <p:txBody>
          <a:bodyPr vert="horz" lIns="0" tIns="0" rIns="0" bIns="0" rtlCol="0">
            <a:noAutofit/>
          </a:bodyPr>
          <a:lstStyle>
            <a:lvl1pPr marL="0" indent="0" algn="l" defTabSz="914400" rtl="0" eaLnBrk="1" latinLnBrk="0" hangingPunct="1">
              <a:lnSpc>
                <a:spcPct val="120000"/>
              </a:lnSpc>
              <a:spcBef>
                <a:spcPts val="0"/>
              </a:spcBef>
              <a:spcAft>
                <a:spcPts val="300"/>
              </a:spcAft>
              <a:buFont typeface="Arial" panose="020B0604020202020204" pitchFamily="34" charset="0"/>
              <a:buNone/>
              <a:defRPr lang="en-US" sz="900" i="1" kern="1200" smtClean="0">
                <a:solidFill>
                  <a:schemeClr val="tx2"/>
                </a:solidFill>
                <a:latin typeface="Arial" panose="020B0604020202020204" pitchFamily="34" charset="0"/>
                <a:ea typeface="+mn-ea"/>
                <a:cs typeface="Arial" panose="020B0604020202020204" pitchFamily="34" charset="0"/>
              </a:defRPr>
            </a:lvl1pPr>
            <a:lvl2pPr marL="452438" indent="-187325" algn="l" defTabSz="914400" rtl="0" eaLnBrk="1" latinLnBrk="0" hangingPunct="1">
              <a:lnSpc>
                <a:spcPct val="120000"/>
              </a:lnSpc>
              <a:spcBef>
                <a:spcPts val="0"/>
              </a:spcBef>
              <a:spcAft>
                <a:spcPts val="30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2pPr>
            <a:lvl3pPr marL="717550" indent="-265113" algn="l" defTabSz="914400" rtl="0" eaLnBrk="1" latinLnBrk="0" hangingPunct="1">
              <a:lnSpc>
                <a:spcPct val="120000"/>
              </a:lnSpc>
              <a:spcBef>
                <a:spcPts val="0"/>
              </a:spcBef>
              <a:spcAft>
                <a:spcPts val="30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3pPr>
            <a:lvl4pPr marL="982663" indent="-265113" algn="l" defTabSz="914400" rtl="0" eaLnBrk="1" latinLnBrk="0" hangingPunct="1">
              <a:lnSpc>
                <a:spcPct val="120000"/>
              </a:lnSpc>
              <a:spcBef>
                <a:spcPts val="0"/>
              </a:spcBef>
              <a:spcAft>
                <a:spcPts val="300"/>
              </a:spcAft>
              <a:buFont typeface="Arial" panose="020B0604020202020204" pitchFamily="34" charset="0"/>
              <a:buChar char="•"/>
              <a:defRPr lang="en-US" sz="1600" kern="1200" smtClean="0">
                <a:solidFill>
                  <a:schemeClr val="tx2"/>
                </a:solidFill>
                <a:latin typeface="+mj-lt"/>
                <a:ea typeface="+mn-ea"/>
                <a:cs typeface="Arial" panose="020B0604020202020204" pitchFamily="34" charset="0"/>
              </a:defRPr>
            </a:lvl4pPr>
            <a:lvl5pPr marL="1258888" indent="-276225" algn="l" defTabSz="914400" rtl="0" eaLnBrk="1" latinLnBrk="0" hangingPunct="1">
              <a:lnSpc>
                <a:spcPct val="120000"/>
              </a:lnSpc>
              <a:spcBef>
                <a:spcPts val="0"/>
              </a:spcBef>
              <a:spcAft>
                <a:spcPts val="300"/>
              </a:spcAft>
              <a:buFont typeface="Arial" panose="020B0604020202020204" pitchFamily="34" charset="0"/>
              <a:buChar char="•"/>
              <a:defRPr lang="en-GB" sz="1600" kern="1200">
                <a:solidFill>
                  <a:schemeClr val="tx2"/>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Source: Bloomberg, 11 April 2026 </a:t>
            </a:r>
          </a:p>
        </p:txBody>
      </p:sp>
      <p:pic>
        <p:nvPicPr>
          <p:cNvPr id="1026" name="Picture 2">
            <a:extLst>
              <a:ext uri="{FF2B5EF4-FFF2-40B4-BE49-F238E27FC236}">
                <a16:creationId xmlns:a16="http://schemas.microsoft.com/office/drawing/2014/main" id="{C402A8AF-840C-F5B9-0478-B27D8152DAB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954"/>
          <a:stretch>
            <a:fillRect/>
          </a:stretch>
        </p:blipFill>
        <p:spPr bwMode="auto">
          <a:xfrm>
            <a:off x="6096000" y="1977771"/>
            <a:ext cx="5595722" cy="3933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12">
            <a:extLst>
              <a:ext uri="{FF2B5EF4-FFF2-40B4-BE49-F238E27FC236}">
                <a16:creationId xmlns:a16="http://schemas.microsoft.com/office/drawing/2014/main" id="{83664E61-9E4C-C1F0-0A40-88980E2AF812}"/>
              </a:ext>
            </a:extLst>
          </p:cNvPr>
          <p:cNvSpPr txBox="1">
            <a:spLocks/>
          </p:cNvSpPr>
          <p:nvPr/>
        </p:nvSpPr>
        <p:spPr>
          <a:xfrm>
            <a:off x="425116" y="1571517"/>
            <a:ext cx="3487737" cy="342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500" b="1"/>
              <a:t>Brent crude price</a:t>
            </a:r>
            <a:endParaRPr lang="en-ZA" sz="1500" b="1"/>
          </a:p>
        </p:txBody>
      </p:sp>
      <p:sp>
        <p:nvSpPr>
          <p:cNvPr id="3" name="Slide Number Placeholder 2">
            <a:extLst>
              <a:ext uri="{FF2B5EF4-FFF2-40B4-BE49-F238E27FC236}">
                <a16:creationId xmlns:a16="http://schemas.microsoft.com/office/drawing/2014/main" id="{FE854570-C6A0-F6F3-A2BE-496E077F3B56}"/>
              </a:ext>
            </a:extLst>
          </p:cNvPr>
          <p:cNvSpPr>
            <a:spLocks noGrp="1"/>
          </p:cNvSpPr>
          <p:nvPr>
            <p:ph type="sldNum" sz="quarter" idx="12"/>
          </p:nvPr>
        </p:nvSpPr>
        <p:spPr/>
        <p:txBody>
          <a:bodyPr/>
          <a:lstStyle/>
          <a:p>
            <a:fld id="{BCCE8747-AD4C-4D09-92DB-775D344EFD6C}" type="slidenum">
              <a:rPr lang="en-ZA" smtClean="0"/>
              <a:t>9</a:t>
            </a:fld>
            <a:endParaRPr lang="en-ZA"/>
          </a:p>
        </p:txBody>
      </p:sp>
    </p:spTree>
    <p:extLst>
      <p:ext uri="{BB962C8B-B14F-4D97-AF65-F5344CB8AC3E}">
        <p14:creationId xmlns:p14="http://schemas.microsoft.com/office/powerpoint/2010/main" val="40458455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ABSA new 2024">
    <a:dk1>
      <a:srgbClr val="FFFFFF"/>
    </a:dk1>
    <a:lt1>
      <a:srgbClr val="D9D9D9"/>
    </a:lt1>
    <a:dk2>
      <a:srgbClr val="3A3535"/>
    </a:dk2>
    <a:lt2>
      <a:srgbClr val="D9D9D9"/>
    </a:lt2>
    <a:accent1>
      <a:srgbClr val="DC0037"/>
    </a:accent1>
    <a:accent2>
      <a:srgbClr val="B50232"/>
    </a:accent2>
    <a:accent3>
      <a:srgbClr val="95052A"/>
    </a:accent3>
    <a:accent4>
      <a:srgbClr val="77021E"/>
    </a:accent4>
    <a:accent5>
      <a:srgbClr val="FF780F"/>
    </a:accent5>
    <a:accent6>
      <a:srgbClr val="131010"/>
    </a:accent6>
    <a:hlink>
      <a:srgbClr val="131010"/>
    </a:hlink>
    <a:folHlink>
      <a:srgbClr val="DC0037"/>
    </a:folHlink>
  </a:clrScheme>
  <a:fontScheme name="Custom 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ABSA new 2024">
    <a:dk1>
      <a:srgbClr val="FFFFFF"/>
    </a:dk1>
    <a:lt1>
      <a:srgbClr val="D9D9D9"/>
    </a:lt1>
    <a:dk2>
      <a:srgbClr val="3A3535"/>
    </a:dk2>
    <a:lt2>
      <a:srgbClr val="D9D9D9"/>
    </a:lt2>
    <a:accent1>
      <a:srgbClr val="DC0037"/>
    </a:accent1>
    <a:accent2>
      <a:srgbClr val="B50232"/>
    </a:accent2>
    <a:accent3>
      <a:srgbClr val="95052A"/>
    </a:accent3>
    <a:accent4>
      <a:srgbClr val="77021E"/>
    </a:accent4>
    <a:accent5>
      <a:srgbClr val="FF780F"/>
    </a:accent5>
    <a:accent6>
      <a:srgbClr val="131010"/>
    </a:accent6>
    <a:hlink>
      <a:srgbClr val="131010"/>
    </a:hlink>
    <a:folHlink>
      <a:srgbClr val="DC0037"/>
    </a:folHlink>
  </a:clrScheme>
  <a:fontScheme name="Custom 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ABSA new 2024">
    <a:dk1>
      <a:srgbClr val="FFFFFF"/>
    </a:dk1>
    <a:lt1>
      <a:srgbClr val="D9D9D9"/>
    </a:lt1>
    <a:dk2>
      <a:srgbClr val="3A3535"/>
    </a:dk2>
    <a:lt2>
      <a:srgbClr val="D9D9D9"/>
    </a:lt2>
    <a:accent1>
      <a:srgbClr val="DC0037"/>
    </a:accent1>
    <a:accent2>
      <a:srgbClr val="B50232"/>
    </a:accent2>
    <a:accent3>
      <a:srgbClr val="95052A"/>
    </a:accent3>
    <a:accent4>
      <a:srgbClr val="77021E"/>
    </a:accent4>
    <a:accent5>
      <a:srgbClr val="FF780F"/>
    </a:accent5>
    <a:accent6>
      <a:srgbClr val="131010"/>
    </a:accent6>
    <a:hlink>
      <a:srgbClr val="131010"/>
    </a:hlink>
    <a:folHlink>
      <a:srgbClr val="DC0037"/>
    </a:folHlink>
  </a:clrScheme>
  <a:fontScheme name="Custom 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ABSA new 2024">
    <a:dk1>
      <a:srgbClr val="FFFFFF"/>
    </a:dk1>
    <a:lt1>
      <a:srgbClr val="D9D9D9"/>
    </a:lt1>
    <a:dk2>
      <a:srgbClr val="3A3535"/>
    </a:dk2>
    <a:lt2>
      <a:srgbClr val="D9D9D9"/>
    </a:lt2>
    <a:accent1>
      <a:srgbClr val="DC0037"/>
    </a:accent1>
    <a:accent2>
      <a:srgbClr val="B50232"/>
    </a:accent2>
    <a:accent3>
      <a:srgbClr val="95052A"/>
    </a:accent3>
    <a:accent4>
      <a:srgbClr val="77021E"/>
    </a:accent4>
    <a:accent5>
      <a:srgbClr val="FF780F"/>
    </a:accent5>
    <a:accent6>
      <a:srgbClr val="131010"/>
    </a:accent6>
    <a:hlink>
      <a:srgbClr val="131010"/>
    </a:hlink>
    <a:folHlink>
      <a:srgbClr val="DC0037"/>
    </a:folHlink>
  </a:clrScheme>
  <a:fontScheme name="Custom 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ABSA new 2024">
    <a:dk1>
      <a:srgbClr val="FFFFFF"/>
    </a:dk1>
    <a:lt1>
      <a:srgbClr val="D9D9D9"/>
    </a:lt1>
    <a:dk2>
      <a:srgbClr val="3A3535"/>
    </a:dk2>
    <a:lt2>
      <a:srgbClr val="D9D9D9"/>
    </a:lt2>
    <a:accent1>
      <a:srgbClr val="DC0037"/>
    </a:accent1>
    <a:accent2>
      <a:srgbClr val="B50232"/>
    </a:accent2>
    <a:accent3>
      <a:srgbClr val="95052A"/>
    </a:accent3>
    <a:accent4>
      <a:srgbClr val="77021E"/>
    </a:accent4>
    <a:accent5>
      <a:srgbClr val="FF780F"/>
    </a:accent5>
    <a:accent6>
      <a:srgbClr val="131010"/>
    </a:accent6>
    <a:hlink>
      <a:srgbClr val="131010"/>
    </a:hlink>
    <a:folHlink>
      <a:srgbClr val="DC0037"/>
    </a:folHlink>
  </a:clrScheme>
  <a:fontScheme name="Custom 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ABSA new 2024">
    <a:dk1>
      <a:srgbClr val="FFFFFF"/>
    </a:dk1>
    <a:lt1>
      <a:srgbClr val="D9D9D9"/>
    </a:lt1>
    <a:dk2>
      <a:srgbClr val="3A3535"/>
    </a:dk2>
    <a:lt2>
      <a:srgbClr val="D9D9D9"/>
    </a:lt2>
    <a:accent1>
      <a:srgbClr val="DC0037"/>
    </a:accent1>
    <a:accent2>
      <a:srgbClr val="B50232"/>
    </a:accent2>
    <a:accent3>
      <a:srgbClr val="95052A"/>
    </a:accent3>
    <a:accent4>
      <a:srgbClr val="77021E"/>
    </a:accent4>
    <a:accent5>
      <a:srgbClr val="FF780F"/>
    </a:accent5>
    <a:accent6>
      <a:srgbClr val="131010"/>
    </a:accent6>
    <a:hlink>
      <a:srgbClr val="131010"/>
    </a:hlink>
    <a:folHlink>
      <a:srgbClr val="DC0037"/>
    </a:folHlink>
  </a:clrScheme>
  <a:fontScheme name="Custom 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ABSA new 2024">
    <a:dk1>
      <a:srgbClr val="FFFFFF"/>
    </a:dk1>
    <a:lt1>
      <a:srgbClr val="D9D9D9"/>
    </a:lt1>
    <a:dk2>
      <a:srgbClr val="3A3535"/>
    </a:dk2>
    <a:lt2>
      <a:srgbClr val="D9D9D9"/>
    </a:lt2>
    <a:accent1>
      <a:srgbClr val="DC0037"/>
    </a:accent1>
    <a:accent2>
      <a:srgbClr val="B50232"/>
    </a:accent2>
    <a:accent3>
      <a:srgbClr val="95052A"/>
    </a:accent3>
    <a:accent4>
      <a:srgbClr val="77021E"/>
    </a:accent4>
    <a:accent5>
      <a:srgbClr val="FF780F"/>
    </a:accent5>
    <a:accent6>
      <a:srgbClr val="131010"/>
    </a:accent6>
    <a:hlink>
      <a:srgbClr val="131010"/>
    </a:hlink>
    <a:folHlink>
      <a:srgbClr val="DC0037"/>
    </a:folHlink>
  </a:clrScheme>
  <a:fontScheme name="Custom 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ABSA new 2024">
    <a:dk1>
      <a:srgbClr val="FFFFFF"/>
    </a:dk1>
    <a:lt1>
      <a:srgbClr val="D9D9D9"/>
    </a:lt1>
    <a:dk2>
      <a:srgbClr val="3A3535"/>
    </a:dk2>
    <a:lt2>
      <a:srgbClr val="D9D9D9"/>
    </a:lt2>
    <a:accent1>
      <a:srgbClr val="DC0037"/>
    </a:accent1>
    <a:accent2>
      <a:srgbClr val="B50232"/>
    </a:accent2>
    <a:accent3>
      <a:srgbClr val="95052A"/>
    </a:accent3>
    <a:accent4>
      <a:srgbClr val="77021E"/>
    </a:accent4>
    <a:accent5>
      <a:srgbClr val="FF780F"/>
    </a:accent5>
    <a:accent6>
      <a:srgbClr val="131010"/>
    </a:accent6>
    <a:hlink>
      <a:srgbClr val="131010"/>
    </a:hlink>
    <a:folHlink>
      <a:srgbClr val="DC0037"/>
    </a:folHlink>
  </a:clrScheme>
  <a:fontScheme name="Custom 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ABSA new 2024">
    <a:dk1>
      <a:srgbClr val="FFFFFF"/>
    </a:dk1>
    <a:lt1>
      <a:srgbClr val="D9D9D9"/>
    </a:lt1>
    <a:dk2>
      <a:srgbClr val="3A3535"/>
    </a:dk2>
    <a:lt2>
      <a:srgbClr val="D9D9D9"/>
    </a:lt2>
    <a:accent1>
      <a:srgbClr val="DC0037"/>
    </a:accent1>
    <a:accent2>
      <a:srgbClr val="B50232"/>
    </a:accent2>
    <a:accent3>
      <a:srgbClr val="95052A"/>
    </a:accent3>
    <a:accent4>
      <a:srgbClr val="77021E"/>
    </a:accent4>
    <a:accent5>
      <a:srgbClr val="FF780F"/>
    </a:accent5>
    <a:accent6>
      <a:srgbClr val="131010"/>
    </a:accent6>
    <a:hlink>
      <a:srgbClr val="131010"/>
    </a:hlink>
    <a:folHlink>
      <a:srgbClr val="DC0037"/>
    </a:folHlink>
  </a:clrScheme>
  <a:fontScheme name="Custom 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ABSA new 2024">
    <a:dk1>
      <a:srgbClr val="FFFFFF"/>
    </a:dk1>
    <a:lt1>
      <a:srgbClr val="D9D9D9"/>
    </a:lt1>
    <a:dk2>
      <a:srgbClr val="3A3535"/>
    </a:dk2>
    <a:lt2>
      <a:srgbClr val="D9D9D9"/>
    </a:lt2>
    <a:accent1>
      <a:srgbClr val="DC0037"/>
    </a:accent1>
    <a:accent2>
      <a:srgbClr val="B50232"/>
    </a:accent2>
    <a:accent3>
      <a:srgbClr val="95052A"/>
    </a:accent3>
    <a:accent4>
      <a:srgbClr val="77021E"/>
    </a:accent4>
    <a:accent5>
      <a:srgbClr val="FF780F"/>
    </a:accent5>
    <a:accent6>
      <a:srgbClr val="131010"/>
    </a:accent6>
    <a:hlink>
      <a:srgbClr val="131010"/>
    </a:hlink>
    <a:folHlink>
      <a:srgbClr val="DC0037"/>
    </a:folHlink>
  </a:clrScheme>
  <a:fontScheme name="Custom 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ABSA new 2024">
    <a:dk1>
      <a:srgbClr val="FFFFFF"/>
    </a:dk1>
    <a:lt1>
      <a:srgbClr val="D9D9D9"/>
    </a:lt1>
    <a:dk2>
      <a:srgbClr val="3A3535"/>
    </a:dk2>
    <a:lt2>
      <a:srgbClr val="D9D9D9"/>
    </a:lt2>
    <a:accent1>
      <a:srgbClr val="DC0037"/>
    </a:accent1>
    <a:accent2>
      <a:srgbClr val="B50232"/>
    </a:accent2>
    <a:accent3>
      <a:srgbClr val="95052A"/>
    </a:accent3>
    <a:accent4>
      <a:srgbClr val="77021E"/>
    </a:accent4>
    <a:accent5>
      <a:srgbClr val="FF780F"/>
    </a:accent5>
    <a:accent6>
      <a:srgbClr val="131010"/>
    </a:accent6>
    <a:hlink>
      <a:srgbClr val="131010"/>
    </a:hlink>
    <a:folHlink>
      <a:srgbClr val="DC0037"/>
    </a:folHlink>
  </a:clrScheme>
  <a:fontScheme name="Custom 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ABSA new 2024">
    <a:dk1>
      <a:srgbClr val="FFFFFF"/>
    </a:dk1>
    <a:lt1>
      <a:srgbClr val="D9D9D9"/>
    </a:lt1>
    <a:dk2>
      <a:srgbClr val="3A3535"/>
    </a:dk2>
    <a:lt2>
      <a:srgbClr val="D9D9D9"/>
    </a:lt2>
    <a:accent1>
      <a:srgbClr val="DC0037"/>
    </a:accent1>
    <a:accent2>
      <a:srgbClr val="B50232"/>
    </a:accent2>
    <a:accent3>
      <a:srgbClr val="95052A"/>
    </a:accent3>
    <a:accent4>
      <a:srgbClr val="77021E"/>
    </a:accent4>
    <a:accent5>
      <a:srgbClr val="FF780F"/>
    </a:accent5>
    <a:accent6>
      <a:srgbClr val="131010"/>
    </a:accent6>
    <a:hlink>
      <a:srgbClr val="131010"/>
    </a:hlink>
    <a:folHlink>
      <a:srgbClr val="DC0037"/>
    </a:folHlink>
  </a:clrScheme>
  <a:fontScheme name="Custom 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ABSA new 2024">
    <a:dk1>
      <a:srgbClr val="FFFFFF"/>
    </a:dk1>
    <a:lt1>
      <a:srgbClr val="D9D9D9"/>
    </a:lt1>
    <a:dk2>
      <a:srgbClr val="3A3535"/>
    </a:dk2>
    <a:lt2>
      <a:srgbClr val="D9D9D9"/>
    </a:lt2>
    <a:accent1>
      <a:srgbClr val="DC0037"/>
    </a:accent1>
    <a:accent2>
      <a:srgbClr val="B50232"/>
    </a:accent2>
    <a:accent3>
      <a:srgbClr val="95052A"/>
    </a:accent3>
    <a:accent4>
      <a:srgbClr val="77021E"/>
    </a:accent4>
    <a:accent5>
      <a:srgbClr val="FF780F"/>
    </a:accent5>
    <a:accent6>
      <a:srgbClr val="131010"/>
    </a:accent6>
    <a:hlink>
      <a:srgbClr val="131010"/>
    </a:hlink>
    <a:folHlink>
      <a:srgbClr val="DC0037"/>
    </a:folHlink>
  </a:clrScheme>
  <a:fontScheme name="Custom 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ABSA new 2024">
    <a:dk1>
      <a:srgbClr val="FFFFFF"/>
    </a:dk1>
    <a:lt1>
      <a:srgbClr val="D9D9D9"/>
    </a:lt1>
    <a:dk2>
      <a:srgbClr val="3A3535"/>
    </a:dk2>
    <a:lt2>
      <a:srgbClr val="D9D9D9"/>
    </a:lt2>
    <a:accent1>
      <a:srgbClr val="DC0037"/>
    </a:accent1>
    <a:accent2>
      <a:srgbClr val="B50232"/>
    </a:accent2>
    <a:accent3>
      <a:srgbClr val="95052A"/>
    </a:accent3>
    <a:accent4>
      <a:srgbClr val="77021E"/>
    </a:accent4>
    <a:accent5>
      <a:srgbClr val="FF780F"/>
    </a:accent5>
    <a:accent6>
      <a:srgbClr val="131010"/>
    </a:accent6>
    <a:hlink>
      <a:srgbClr val="131010"/>
    </a:hlink>
    <a:folHlink>
      <a:srgbClr val="DC0037"/>
    </a:folHlink>
  </a:clrScheme>
  <a:fontScheme name="Custom 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07C901E1F849448B4D66B34E2FE0526" ma:contentTypeVersion="12" ma:contentTypeDescription="Create a new document." ma:contentTypeScope="" ma:versionID="32551512ef2a2f7087b98b64de0c61c5">
  <xsd:schema xmlns:xsd="http://www.w3.org/2001/XMLSchema" xmlns:xs="http://www.w3.org/2001/XMLSchema" xmlns:p="http://schemas.microsoft.com/office/2006/metadata/properties" xmlns:ns1="http://schemas.microsoft.com/sharepoint/v3" xmlns:ns2="71182872-05aa-4650-84fc-5926e6400bd0" xmlns:ns3="ddb1af58-e8ab-4ed9-85b1-df6003a6e137" targetNamespace="http://schemas.microsoft.com/office/2006/metadata/properties" ma:root="true" ma:fieldsID="d3d5461c8d3a9b50ab77ade3fff7c93a" ns1:_="" ns2:_="" ns3:_="">
    <xsd:import namespace="http://schemas.microsoft.com/sharepoint/v3"/>
    <xsd:import namespace="71182872-05aa-4650-84fc-5926e6400bd0"/>
    <xsd:import namespace="ddb1af58-e8ab-4ed9-85b1-df6003a6e13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1:_ip_UnifiedCompliancePolicyProperties" minOccurs="0"/>
                <xsd:element ref="ns1:_ip_UnifiedCompliancePolicyUIAction"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182872-05aa-4650-84fc-5926e6400b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db1af58-e8ab-4ed9-85b1-df6003a6e13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7B79366A-5964-44C1-A947-3A5E752E4FC9}">
  <ds:schemaRefs>
    <ds:schemaRef ds:uri="http://schemas.microsoft.com/sharepoint/v3/contenttype/forms"/>
  </ds:schemaRefs>
</ds:datastoreItem>
</file>

<file path=customXml/itemProps2.xml><?xml version="1.0" encoding="utf-8"?>
<ds:datastoreItem xmlns:ds="http://schemas.openxmlformats.org/officeDocument/2006/customXml" ds:itemID="{21FA4E64-4C26-45C2-8E4A-88D21E8534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182872-05aa-4650-84fc-5926e6400bd0"/>
    <ds:schemaRef ds:uri="ddb1af58-e8ab-4ed9-85b1-df6003a6e1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5B4005-6C9D-4EFE-A85F-6ABDC01B29C6}">
  <ds:schemaRefs>
    <ds:schemaRef ds:uri="http://www.w3.org/XML/1998/namespace"/>
    <ds:schemaRef ds:uri="ddb1af58-e8ab-4ed9-85b1-df6003a6e137"/>
    <ds:schemaRef ds:uri="http://schemas.microsoft.com/office/2006/documentManagement/types"/>
    <ds:schemaRef ds:uri="http://purl.org/dc/dcmitype/"/>
    <ds:schemaRef ds:uri="71182872-05aa-4650-84fc-5926e6400bd0"/>
    <ds:schemaRef ds:uri="http://schemas.openxmlformats.org/package/2006/metadata/core-properties"/>
    <ds:schemaRef ds:uri="http://schemas.microsoft.com/office/2006/metadata/properties"/>
    <ds:schemaRef ds:uri="http://purl.org/dc/elements/1.1/"/>
    <ds:schemaRef ds:uri="http://schemas.microsoft.com/office/infopath/2007/PartnerControls"/>
    <ds:schemaRef ds:uri="http://schemas.microsoft.com/sharepoint/v3"/>
    <ds:schemaRef ds:uri="http://purl.org/dc/terms/"/>
  </ds:schemaRefs>
</ds:datastoreItem>
</file>

<file path=docProps/app.xml><?xml version="1.0" encoding="utf-8"?>
<Properties xmlns="http://schemas.openxmlformats.org/officeDocument/2006/extended-properties" xmlns:vt="http://schemas.openxmlformats.org/officeDocument/2006/docPropsVTypes">
  <TotalTime>5</TotalTime>
  <Words>3974</Words>
  <Application>Microsoft Office PowerPoint</Application>
  <PresentationFormat>Widescreen</PresentationFormat>
  <Paragraphs>887</Paragraphs>
  <Slides>35</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Aptos</vt:lpstr>
      <vt:lpstr>Arial</vt:lpstr>
      <vt:lpstr>Courier New</vt:lpstr>
      <vt:lpstr>Office Theme</vt:lpstr>
      <vt:lpstr>PowerPoint Presentation</vt:lpstr>
      <vt:lpstr>Absa Investments  South African Transport Sector  Simphiwe Letlojane| Actuary (FASSA, CERA) Head: Security Investments</vt:lpstr>
      <vt:lpstr> 01 Geopolitics</vt:lpstr>
      <vt:lpstr>Strait of Hormuz Traffic </vt:lpstr>
      <vt:lpstr>SA Fuel Oil Imports</vt:lpstr>
      <vt:lpstr>SA Fuel Oil Imports</vt:lpstr>
      <vt:lpstr>April fuel price impact in SA </vt:lpstr>
      <vt:lpstr>Global Oil Scenarios – Geopolitical Risks</vt:lpstr>
      <vt:lpstr>Global Oil Prices </vt:lpstr>
      <vt:lpstr> 02 Global Economy</vt:lpstr>
      <vt:lpstr>Global Interest Rates &amp; Inflation </vt:lpstr>
      <vt:lpstr>Global Economic Growth </vt:lpstr>
      <vt:lpstr>SA Inflation and Interest Rates</vt:lpstr>
      <vt:lpstr>SA Economic Growth</vt:lpstr>
      <vt:lpstr>Economic Forecasts</vt:lpstr>
      <vt:lpstr>03 South African Transport </vt:lpstr>
      <vt:lpstr>SA Vehicle Exports</vt:lpstr>
      <vt:lpstr>Transport in the South African Economy</vt:lpstr>
      <vt:lpstr>Transport in the South African Economy</vt:lpstr>
      <vt:lpstr>Transport in the South African Economy</vt:lpstr>
      <vt:lpstr>Income – Freight Transport </vt:lpstr>
      <vt:lpstr>Income – Passenger Transport </vt:lpstr>
      <vt:lpstr>Transnet Recent Developments </vt:lpstr>
      <vt:lpstr>04 National Budget </vt:lpstr>
      <vt:lpstr>2026 National Budget</vt:lpstr>
      <vt:lpstr>2026 National Budget</vt:lpstr>
      <vt:lpstr>05 Houseview</vt:lpstr>
      <vt:lpstr>Global Market KPIs</vt:lpstr>
      <vt:lpstr>Local Market KPIs</vt:lpstr>
      <vt:lpstr>2026 Bull-Bear Scenarios</vt:lpstr>
      <vt:lpstr>Market Forecasts</vt:lpstr>
      <vt:lpstr>Houseview Matrix</vt:lpstr>
      <vt:lpstr>Local Multi-asset Housesolution Performance </vt:lpstr>
      <vt:lpstr>Connect with Absa Transport and Logistics Sector Team</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Johan Coetzee</dc:creator>
  <cp:lastModifiedBy>VT Office 5</cp:lastModifiedBy>
  <cp:revision>4</cp:revision>
  <dcterms:created xsi:type="dcterms:W3CDTF">2026-05-04T13:51:34Z</dcterms:created>
  <dcterms:modified xsi:type="dcterms:W3CDTF">2026-05-30T06:09:37Z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0x010100907C901E1F849448B4D66B34E2FE0526</vt:lpwstr>
  </property>
  <property fmtid="{D5CDD505-2E9C-101B-9397-08002B2CF9AE}" pid="3" name="MSIP_Label_e5b93d1f-0ad4-4957-b824-94d94a84c1c8_Enabled">
    <vt:lpwstr>true</vt:lpwstr>
  </property>
  <property fmtid="{D5CDD505-2E9C-101B-9397-08002B2CF9AE}" pid="4" name="MSIP_Label_e5b93d1f-0ad4-4957-b824-94d94a84c1c8_SetDate">
    <vt:lpwstr>2026-05-06T12:02:49Z</vt:lpwstr>
  </property>
  <property fmtid="{D5CDD505-2E9C-101B-9397-08002B2CF9AE}" pid="5" name="MSIP_Label_e5b93d1f-0ad4-4957-b824-94d94a84c1c8_Method">
    <vt:lpwstr>Standard</vt:lpwstr>
  </property>
  <property fmtid="{D5CDD505-2E9C-101B-9397-08002B2CF9AE}" pid="6" name="MSIP_Label_e5b93d1f-0ad4-4957-b824-94d94a84c1c8_Name">
    <vt:lpwstr>Internal Only</vt:lpwstr>
  </property>
  <property fmtid="{D5CDD505-2E9C-101B-9397-08002B2CF9AE}" pid="7" name="MSIP_Label_e5b93d1f-0ad4-4957-b824-94d94a84c1c8_SiteId">
    <vt:lpwstr>5be1f46d-495f-465b-9507-996e8c8cdcb6</vt:lpwstr>
  </property>
  <property fmtid="{D5CDD505-2E9C-101B-9397-08002B2CF9AE}" pid="8" name="MSIP_Label_e5b93d1f-0ad4-4957-b824-94d94a84c1c8_ActionId">
    <vt:lpwstr>990bdbcf-d402-4a90-8b65-e35defb6890b</vt:lpwstr>
  </property>
  <property fmtid="{D5CDD505-2E9C-101B-9397-08002B2CF9AE}" pid="9" name="MSIP_Label_e5b93d1f-0ad4-4957-b824-94d94a84c1c8_ContentBits">
    <vt:lpwstr>0</vt:lpwstr>
  </property>
  <property fmtid="{D5CDD505-2E9C-101B-9397-08002B2CF9AE}" pid="10" name="MSIP_Label_e5b93d1f-0ad4-4957-b824-94d94a84c1c8_Tag">
    <vt:lpwstr>10, 3, 0, 1</vt:lpwstr>
  </property>
</Properties>
</file>