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1812" r:id="rId2"/>
    <p:sldId id="256" r:id="rId3"/>
    <p:sldId id="1815" r:id="rId4"/>
    <p:sldId id="1814" r:id="rId5"/>
    <p:sldId id="1826" r:id="rId6"/>
    <p:sldId id="1787" r:id="rId7"/>
    <p:sldId id="1789" r:id="rId8"/>
    <p:sldId id="1816" r:id="rId9"/>
    <p:sldId id="1708" r:id="rId10"/>
    <p:sldId id="1817" r:id="rId11"/>
    <p:sldId id="1777" r:id="rId12"/>
    <p:sldId id="1725" r:id="rId13"/>
    <p:sldId id="1827" r:id="rId14"/>
    <p:sldId id="1747" r:id="rId15"/>
    <p:sldId id="1748" r:id="rId16"/>
    <p:sldId id="1757" r:id="rId17"/>
    <p:sldId id="1758" r:id="rId18"/>
    <p:sldId id="1830" r:id="rId19"/>
    <p:sldId id="1828" r:id="rId20"/>
    <p:sldId id="1699" r:id="rId21"/>
    <p:sldId id="1780" r:id="rId22"/>
    <p:sldId id="1805" r:id="rId23"/>
    <p:sldId id="1806" r:id="rId24"/>
    <p:sldId id="1807" r:id="rId25"/>
    <p:sldId id="1809" r:id="rId26"/>
    <p:sldId id="1808" r:id="rId27"/>
    <p:sldId id="1688" r:id="rId28"/>
    <p:sldId id="1637" r:id="rId29"/>
    <p:sldId id="1514" r:id="rId30"/>
    <p:sldId id="257" r:id="rId31"/>
    <p:sldId id="1677" r:id="rId32"/>
    <p:sldId id="274" r:id="rId33"/>
    <p:sldId id="1776" r:id="rId34"/>
    <p:sldId id="1668" r:id="rId35"/>
    <p:sldId id="1669" r:id="rId36"/>
    <p:sldId id="1591" r:id="rId37"/>
    <p:sldId id="311" r:id="rId38"/>
    <p:sldId id="1633" r:id="rId39"/>
    <p:sldId id="1550" r:id="rId40"/>
    <p:sldId id="275" r:id="rId41"/>
    <p:sldId id="1552" r:id="rId42"/>
    <p:sldId id="1576" r:id="rId43"/>
    <p:sldId id="258" r:id="rId44"/>
    <p:sldId id="1797" r:id="rId45"/>
    <p:sldId id="1810" r:id="rId46"/>
    <p:sldId id="260" r:id="rId47"/>
    <p:sldId id="265" r:id="rId48"/>
    <p:sldId id="261" r:id="rId49"/>
    <p:sldId id="262" r:id="rId50"/>
    <p:sldId id="1693" r:id="rId51"/>
    <p:sldId id="259" r:id="rId52"/>
    <p:sldId id="1687" r:id="rId53"/>
    <p:sldId id="1636" r:id="rId54"/>
    <p:sldId id="264" r:id="rId55"/>
    <p:sldId id="1800" r:id="rId56"/>
    <p:sldId id="263" r:id="rId57"/>
    <p:sldId id="266" r:id="rId58"/>
    <p:sldId id="1584" r:id="rId59"/>
    <p:sldId id="1690" r:id="rId60"/>
    <p:sldId id="1630" r:id="rId61"/>
    <p:sldId id="1676" r:id="rId62"/>
    <p:sldId id="1603" r:id="rId63"/>
    <p:sldId id="1705" r:id="rId64"/>
    <p:sldId id="1803" r:id="rId65"/>
    <p:sldId id="1821" r:id="rId66"/>
    <p:sldId id="1824" r:id="rId67"/>
    <p:sldId id="1822" r:id="rId68"/>
    <p:sldId id="1823" r:id="rId69"/>
    <p:sldId id="1801" r:id="rId70"/>
    <p:sldId id="1602" r:id="rId71"/>
    <p:sldId id="1768" r:id="rId72"/>
    <p:sldId id="1825" r:id="rId73"/>
    <p:sldId id="1769" r:id="rId74"/>
    <p:sldId id="1588" r:id="rId75"/>
    <p:sldId id="1813"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96"/>
    <p:restoredTop sz="94130"/>
  </p:normalViewPr>
  <p:slideViewPr>
    <p:cSldViewPr snapToGrid="0">
      <p:cViewPr varScale="1">
        <p:scale>
          <a:sx n="72" d="100"/>
          <a:sy n="72" d="100"/>
        </p:scale>
        <p:origin x="71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308655-2ECA-4255-BB2B-B30AA85ADFE8}"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FBD4845D-C3A1-4802-8C70-1A1C23026C8C}">
      <dgm:prSet/>
      <dgm:spPr/>
      <dgm:t>
        <a:bodyPr/>
        <a:lstStyle/>
        <a:p>
          <a:r>
            <a:rPr lang="en-GB" b="1"/>
            <a:t>Independence</a:t>
          </a:r>
          <a:endParaRPr lang="en-US"/>
        </a:p>
      </dgm:t>
    </dgm:pt>
    <dgm:pt modelId="{35744030-F6AB-4CC9-869B-9072634988AA}" type="parTrans" cxnId="{43A106EC-FCAF-4E23-9053-BDEA2CE89F55}">
      <dgm:prSet/>
      <dgm:spPr/>
      <dgm:t>
        <a:bodyPr/>
        <a:lstStyle/>
        <a:p>
          <a:endParaRPr lang="en-US"/>
        </a:p>
      </dgm:t>
    </dgm:pt>
    <dgm:pt modelId="{A70AA3EF-3D76-4076-8A84-EBB550520819}" type="sibTrans" cxnId="{43A106EC-FCAF-4E23-9053-BDEA2CE89F55}">
      <dgm:prSet/>
      <dgm:spPr/>
      <dgm:t>
        <a:bodyPr/>
        <a:lstStyle/>
        <a:p>
          <a:endParaRPr lang="en-US"/>
        </a:p>
      </dgm:t>
    </dgm:pt>
    <dgm:pt modelId="{CDBAE052-AF52-4F22-A54F-CB598498FD93}">
      <dgm:prSet/>
      <dgm:spPr/>
      <dgm:t>
        <a:bodyPr/>
        <a:lstStyle/>
        <a:p>
          <a:r>
            <a:rPr lang="en-GB" b="1"/>
            <a:t>Impartiality</a:t>
          </a:r>
          <a:endParaRPr lang="en-US"/>
        </a:p>
      </dgm:t>
    </dgm:pt>
    <dgm:pt modelId="{6C6C416B-1D86-47B2-B7B2-EC30FA6A6F02}" type="parTrans" cxnId="{707E7EAA-4C36-4D7E-9945-29FBC8F7416D}">
      <dgm:prSet/>
      <dgm:spPr/>
      <dgm:t>
        <a:bodyPr/>
        <a:lstStyle/>
        <a:p>
          <a:endParaRPr lang="en-US"/>
        </a:p>
      </dgm:t>
    </dgm:pt>
    <dgm:pt modelId="{1837E906-4514-497D-9DF9-4E8679D3505F}" type="sibTrans" cxnId="{707E7EAA-4C36-4D7E-9945-29FBC8F7416D}">
      <dgm:prSet/>
      <dgm:spPr/>
      <dgm:t>
        <a:bodyPr/>
        <a:lstStyle/>
        <a:p>
          <a:endParaRPr lang="en-US"/>
        </a:p>
      </dgm:t>
    </dgm:pt>
    <dgm:pt modelId="{610B7F40-5AD0-4C27-8067-C9F0C7B130AD}">
      <dgm:prSet/>
      <dgm:spPr/>
      <dgm:t>
        <a:bodyPr/>
        <a:lstStyle/>
        <a:p>
          <a:r>
            <a:rPr lang="en-GB" b="1"/>
            <a:t>Accountability</a:t>
          </a:r>
          <a:endParaRPr lang="en-US"/>
        </a:p>
      </dgm:t>
    </dgm:pt>
    <dgm:pt modelId="{F5B6F389-B517-45A6-96A8-279EE2F3E403}" type="parTrans" cxnId="{F7773693-99A3-4BDA-9EC2-18B17EA81417}">
      <dgm:prSet/>
      <dgm:spPr/>
      <dgm:t>
        <a:bodyPr/>
        <a:lstStyle/>
        <a:p>
          <a:endParaRPr lang="en-US"/>
        </a:p>
      </dgm:t>
    </dgm:pt>
    <dgm:pt modelId="{13AE5BE1-FA97-465A-B882-B27585919644}" type="sibTrans" cxnId="{F7773693-99A3-4BDA-9EC2-18B17EA81417}">
      <dgm:prSet/>
      <dgm:spPr/>
      <dgm:t>
        <a:bodyPr/>
        <a:lstStyle/>
        <a:p>
          <a:endParaRPr lang="en-US"/>
        </a:p>
      </dgm:t>
    </dgm:pt>
    <dgm:pt modelId="{373719F7-D38E-8344-8598-4F41D6262B13}" type="pres">
      <dgm:prSet presAssocID="{43308655-2ECA-4255-BB2B-B30AA85ADFE8}" presName="linear" presStyleCnt="0">
        <dgm:presLayoutVars>
          <dgm:dir/>
          <dgm:animLvl val="lvl"/>
          <dgm:resizeHandles val="exact"/>
        </dgm:presLayoutVars>
      </dgm:prSet>
      <dgm:spPr/>
    </dgm:pt>
    <dgm:pt modelId="{5142F7C1-C287-2D4E-8933-5AEC91C0875D}" type="pres">
      <dgm:prSet presAssocID="{FBD4845D-C3A1-4802-8C70-1A1C23026C8C}" presName="parentLin" presStyleCnt="0"/>
      <dgm:spPr/>
    </dgm:pt>
    <dgm:pt modelId="{3FA79095-ECB5-254D-BD63-658D70D508C7}" type="pres">
      <dgm:prSet presAssocID="{FBD4845D-C3A1-4802-8C70-1A1C23026C8C}" presName="parentLeftMargin" presStyleLbl="node1" presStyleIdx="0" presStyleCnt="3"/>
      <dgm:spPr/>
    </dgm:pt>
    <dgm:pt modelId="{0E87F629-3487-704B-A4ED-122963F12254}" type="pres">
      <dgm:prSet presAssocID="{FBD4845D-C3A1-4802-8C70-1A1C23026C8C}" presName="parentText" presStyleLbl="node1" presStyleIdx="0" presStyleCnt="3">
        <dgm:presLayoutVars>
          <dgm:chMax val="0"/>
          <dgm:bulletEnabled val="1"/>
        </dgm:presLayoutVars>
      </dgm:prSet>
      <dgm:spPr/>
    </dgm:pt>
    <dgm:pt modelId="{2CDA6E79-454D-B84A-8885-14AEA940DDBF}" type="pres">
      <dgm:prSet presAssocID="{FBD4845D-C3A1-4802-8C70-1A1C23026C8C}" presName="negativeSpace" presStyleCnt="0"/>
      <dgm:spPr/>
    </dgm:pt>
    <dgm:pt modelId="{E01C940B-F1AB-EE4A-829F-885F7424CC56}" type="pres">
      <dgm:prSet presAssocID="{FBD4845D-C3A1-4802-8C70-1A1C23026C8C}" presName="childText" presStyleLbl="conFgAcc1" presStyleIdx="0" presStyleCnt="3">
        <dgm:presLayoutVars>
          <dgm:bulletEnabled val="1"/>
        </dgm:presLayoutVars>
      </dgm:prSet>
      <dgm:spPr/>
    </dgm:pt>
    <dgm:pt modelId="{8DFC293C-F94E-264D-8D93-538B22F99387}" type="pres">
      <dgm:prSet presAssocID="{A70AA3EF-3D76-4076-8A84-EBB550520819}" presName="spaceBetweenRectangles" presStyleCnt="0"/>
      <dgm:spPr/>
    </dgm:pt>
    <dgm:pt modelId="{46AEFBFD-F082-DC40-BE48-8C228F3FA856}" type="pres">
      <dgm:prSet presAssocID="{CDBAE052-AF52-4F22-A54F-CB598498FD93}" presName="parentLin" presStyleCnt="0"/>
      <dgm:spPr/>
    </dgm:pt>
    <dgm:pt modelId="{62A67120-236E-1240-B30D-804945771CE1}" type="pres">
      <dgm:prSet presAssocID="{CDBAE052-AF52-4F22-A54F-CB598498FD93}" presName="parentLeftMargin" presStyleLbl="node1" presStyleIdx="0" presStyleCnt="3"/>
      <dgm:spPr/>
    </dgm:pt>
    <dgm:pt modelId="{708EEC8B-07F2-704C-BCFA-9889CFD4373E}" type="pres">
      <dgm:prSet presAssocID="{CDBAE052-AF52-4F22-A54F-CB598498FD93}" presName="parentText" presStyleLbl="node1" presStyleIdx="1" presStyleCnt="3">
        <dgm:presLayoutVars>
          <dgm:chMax val="0"/>
          <dgm:bulletEnabled val="1"/>
        </dgm:presLayoutVars>
      </dgm:prSet>
      <dgm:spPr/>
    </dgm:pt>
    <dgm:pt modelId="{49B85AFA-1AE2-B748-8E37-F82C939B1481}" type="pres">
      <dgm:prSet presAssocID="{CDBAE052-AF52-4F22-A54F-CB598498FD93}" presName="negativeSpace" presStyleCnt="0"/>
      <dgm:spPr/>
    </dgm:pt>
    <dgm:pt modelId="{A3F47DBD-0452-E341-AA92-5912FB4CA425}" type="pres">
      <dgm:prSet presAssocID="{CDBAE052-AF52-4F22-A54F-CB598498FD93}" presName="childText" presStyleLbl="conFgAcc1" presStyleIdx="1" presStyleCnt="3">
        <dgm:presLayoutVars>
          <dgm:bulletEnabled val="1"/>
        </dgm:presLayoutVars>
      </dgm:prSet>
      <dgm:spPr/>
    </dgm:pt>
    <dgm:pt modelId="{1CBA5917-20DE-EE42-BA7D-6F108C01CFB8}" type="pres">
      <dgm:prSet presAssocID="{1837E906-4514-497D-9DF9-4E8679D3505F}" presName="spaceBetweenRectangles" presStyleCnt="0"/>
      <dgm:spPr/>
    </dgm:pt>
    <dgm:pt modelId="{9F43CD48-FEF4-0F43-96E4-E676577ED1DA}" type="pres">
      <dgm:prSet presAssocID="{610B7F40-5AD0-4C27-8067-C9F0C7B130AD}" presName="parentLin" presStyleCnt="0"/>
      <dgm:spPr/>
    </dgm:pt>
    <dgm:pt modelId="{4F11F5AF-A4AD-7448-8ED3-7CD87FC6D91F}" type="pres">
      <dgm:prSet presAssocID="{610B7F40-5AD0-4C27-8067-C9F0C7B130AD}" presName="parentLeftMargin" presStyleLbl="node1" presStyleIdx="1" presStyleCnt="3"/>
      <dgm:spPr/>
    </dgm:pt>
    <dgm:pt modelId="{7AEA06B5-A313-4842-9F21-A68DE47F186F}" type="pres">
      <dgm:prSet presAssocID="{610B7F40-5AD0-4C27-8067-C9F0C7B130AD}" presName="parentText" presStyleLbl="node1" presStyleIdx="2" presStyleCnt="3">
        <dgm:presLayoutVars>
          <dgm:chMax val="0"/>
          <dgm:bulletEnabled val="1"/>
        </dgm:presLayoutVars>
      </dgm:prSet>
      <dgm:spPr/>
    </dgm:pt>
    <dgm:pt modelId="{4BEC58CD-0760-9648-B696-40B1A89E0FEF}" type="pres">
      <dgm:prSet presAssocID="{610B7F40-5AD0-4C27-8067-C9F0C7B130AD}" presName="negativeSpace" presStyleCnt="0"/>
      <dgm:spPr/>
    </dgm:pt>
    <dgm:pt modelId="{29BBA491-1C52-3544-90E5-4FE77D0EBA7B}" type="pres">
      <dgm:prSet presAssocID="{610B7F40-5AD0-4C27-8067-C9F0C7B130AD}" presName="childText" presStyleLbl="conFgAcc1" presStyleIdx="2" presStyleCnt="3">
        <dgm:presLayoutVars>
          <dgm:bulletEnabled val="1"/>
        </dgm:presLayoutVars>
      </dgm:prSet>
      <dgm:spPr/>
    </dgm:pt>
  </dgm:ptLst>
  <dgm:cxnLst>
    <dgm:cxn modelId="{D61ACB12-ADF7-2545-A9B6-BAE2E0CDC50E}" type="presOf" srcId="{CDBAE052-AF52-4F22-A54F-CB598498FD93}" destId="{708EEC8B-07F2-704C-BCFA-9889CFD4373E}" srcOrd="1" destOrd="0" presId="urn:microsoft.com/office/officeart/2005/8/layout/list1"/>
    <dgm:cxn modelId="{2C412377-400F-784B-B148-61E994623DC3}" type="presOf" srcId="{610B7F40-5AD0-4C27-8067-C9F0C7B130AD}" destId="{7AEA06B5-A313-4842-9F21-A68DE47F186F}" srcOrd="1" destOrd="0" presId="urn:microsoft.com/office/officeart/2005/8/layout/list1"/>
    <dgm:cxn modelId="{F7773693-99A3-4BDA-9EC2-18B17EA81417}" srcId="{43308655-2ECA-4255-BB2B-B30AA85ADFE8}" destId="{610B7F40-5AD0-4C27-8067-C9F0C7B130AD}" srcOrd="2" destOrd="0" parTransId="{F5B6F389-B517-45A6-96A8-279EE2F3E403}" sibTransId="{13AE5BE1-FA97-465A-B882-B27585919644}"/>
    <dgm:cxn modelId="{707E7EAA-4C36-4D7E-9945-29FBC8F7416D}" srcId="{43308655-2ECA-4255-BB2B-B30AA85ADFE8}" destId="{CDBAE052-AF52-4F22-A54F-CB598498FD93}" srcOrd="1" destOrd="0" parTransId="{6C6C416B-1D86-47B2-B7B2-EC30FA6A6F02}" sibTransId="{1837E906-4514-497D-9DF9-4E8679D3505F}"/>
    <dgm:cxn modelId="{7604E5C0-02F5-D94A-9614-BC3645E44CDA}" type="presOf" srcId="{610B7F40-5AD0-4C27-8067-C9F0C7B130AD}" destId="{4F11F5AF-A4AD-7448-8ED3-7CD87FC6D91F}" srcOrd="0" destOrd="0" presId="urn:microsoft.com/office/officeart/2005/8/layout/list1"/>
    <dgm:cxn modelId="{098E16CF-357F-F84F-B24B-89DE1BAB113C}" type="presOf" srcId="{CDBAE052-AF52-4F22-A54F-CB598498FD93}" destId="{62A67120-236E-1240-B30D-804945771CE1}" srcOrd="0" destOrd="0" presId="urn:microsoft.com/office/officeart/2005/8/layout/list1"/>
    <dgm:cxn modelId="{3358EBD4-89F2-E34E-8175-4ED5B2A91677}" type="presOf" srcId="{FBD4845D-C3A1-4802-8C70-1A1C23026C8C}" destId="{3FA79095-ECB5-254D-BD63-658D70D508C7}" srcOrd="0" destOrd="0" presId="urn:microsoft.com/office/officeart/2005/8/layout/list1"/>
    <dgm:cxn modelId="{43A106EC-FCAF-4E23-9053-BDEA2CE89F55}" srcId="{43308655-2ECA-4255-BB2B-B30AA85ADFE8}" destId="{FBD4845D-C3A1-4802-8C70-1A1C23026C8C}" srcOrd="0" destOrd="0" parTransId="{35744030-F6AB-4CC9-869B-9072634988AA}" sibTransId="{A70AA3EF-3D76-4076-8A84-EBB550520819}"/>
    <dgm:cxn modelId="{249CC4F2-A1FB-1740-A6F7-124D4F41FC37}" type="presOf" srcId="{FBD4845D-C3A1-4802-8C70-1A1C23026C8C}" destId="{0E87F629-3487-704B-A4ED-122963F12254}" srcOrd="1" destOrd="0" presId="urn:microsoft.com/office/officeart/2005/8/layout/list1"/>
    <dgm:cxn modelId="{8FDF0FF9-2FE5-DC44-ACA9-E6FCAE8FEE19}" type="presOf" srcId="{43308655-2ECA-4255-BB2B-B30AA85ADFE8}" destId="{373719F7-D38E-8344-8598-4F41D6262B13}" srcOrd="0" destOrd="0" presId="urn:microsoft.com/office/officeart/2005/8/layout/list1"/>
    <dgm:cxn modelId="{DEB9B18D-4DDF-AA4B-896B-7B05A6B26395}" type="presParOf" srcId="{373719F7-D38E-8344-8598-4F41D6262B13}" destId="{5142F7C1-C287-2D4E-8933-5AEC91C0875D}" srcOrd="0" destOrd="0" presId="urn:microsoft.com/office/officeart/2005/8/layout/list1"/>
    <dgm:cxn modelId="{735FE4F9-B9A0-FD43-80C7-2ED76F85646E}" type="presParOf" srcId="{5142F7C1-C287-2D4E-8933-5AEC91C0875D}" destId="{3FA79095-ECB5-254D-BD63-658D70D508C7}" srcOrd="0" destOrd="0" presId="urn:microsoft.com/office/officeart/2005/8/layout/list1"/>
    <dgm:cxn modelId="{E984F0C4-431F-3A45-ADAF-542F769C0E5F}" type="presParOf" srcId="{5142F7C1-C287-2D4E-8933-5AEC91C0875D}" destId="{0E87F629-3487-704B-A4ED-122963F12254}" srcOrd="1" destOrd="0" presId="urn:microsoft.com/office/officeart/2005/8/layout/list1"/>
    <dgm:cxn modelId="{7873CD78-AF36-9B49-8DAB-707999F20A95}" type="presParOf" srcId="{373719F7-D38E-8344-8598-4F41D6262B13}" destId="{2CDA6E79-454D-B84A-8885-14AEA940DDBF}" srcOrd="1" destOrd="0" presId="urn:microsoft.com/office/officeart/2005/8/layout/list1"/>
    <dgm:cxn modelId="{FEE07ACE-DE8D-C949-BD52-CFB56A12A566}" type="presParOf" srcId="{373719F7-D38E-8344-8598-4F41D6262B13}" destId="{E01C940B-F1AB-EE4A-829F-885F7424CC56}" srcOrd="2" destOrd="0" presId="urn:microsoft.com/office/officeart/2005/8/layout/list1"/>
    <dgm:cxn modelId="{69DE5994-E187-9745-976A-65AD17941D78}" type="presParOf" srcId="{373719F7-D38E-8344-8598-4F41D6262B13}" destId="{8DFC293C-F94E-264D-8D93-538B22F99387}" srcOrd="3" destOrd="0" presId="urn:microsoft.com/office/officeart/2005/8/layout/list1"/>
    <dgm:cxn modelId="{C3559D95-F3B4-9643-A1CC-93AC21732DBA}" type="presParOf" srcId="{373719F7-D38E-8344-8598-4F41D6262B13}" destId="{46AEFBFD-F082-DC40-BE48-8C228F3FA856}" srcOrd="4" destOrd="0" presId="urn:microsoft.com/office/officeart/2005/8/layout/list1"/>
    <dgm:cxn modelId="{6316B187-0BF0-844D-89CA-77509B44ECA6}" type="presParOf" srcId="{46AEFBFD-F082-DC40-BE48-8C228F3FA856}" destId="{62A67120-236E-1240-B30D-804945771CE1}" srcOrd="0" destOrd="0" presId="urn:microsoft.com/office/officeart/2005/8/layout/list1"/>
    <dgm:cxn modelId="{1D728053-41A1-4747-AAE5-64E337A15166}" type="presParOf" srcId="{46AEFBFD-F082-DC40-BE48-8C228F3FA856}" destId="{708EEC8B-07F2-704C-BCFA-9889CFD4373E}" srcOrd="1" destOrd="0" presId="urn:microsoft.com/office/officeart/2005/8/layout/list1"/>
    <dgm:cxn modelId="{4F1EE02F-8C92-0943-ADCF-CC8E1D97DBDE}" type="presParOf" srcId="{373719F7-D38E-8344-8598-4F41D6262B13}" destId="{49B85AFA-1AE2-B748-8E37-F82C939B1481}" srcOrd="5" destOrd="0" presId="urn:microsoft.com/office/officeart/2005/8/layout/list1"/>
    <dgm:cxn modelId="{245AF898-836A-1046-914E-810BA43FFCB8}" type="presParOf" srcId="{373719F7-D38E-8344-8598-4F41D6262B13}" destId="{A3F47DBD-0452-E341-AA92-5912FB4CA425}" srcOrd="6" destOrd="0" presId="urn:microsoft.com/office/officeart/2005/8/layout/list1"/>
    <dgm:cxn modelId="{F9875489-F087-8842-A668-8D4FDA30D16A}" type="presParOf" srcId="{373719F7-D38E-8344-8598-4F41D6262B13}" destId="{1CBA5917-20DE-EE42-BA7D-6F108C01CFB8}" srcOrd="7" destOrd="0" presId="urn:microsoft.com/office/officeart/2005/8/layout/list1"/>
    <dgm:cxn modelId="{E047B524-3931-6340-8A74-D5BF243754CF}" type="presParOf" srcId="{373719F7-D38E-8344-8598-4F41D6262B13}" destId="{9F43CD48-FEF4-0F43-96E4-E676577ED1DA}" srcOrd="8" destOrd="0" presId="urn:microsoft.com/office/officeart/2005/8/layout/list1"/>
    <dgm:cxn modelId="{5F154A9F-0F6F-B840-A32C-A464AC2D64AC}" type="presParOf" srcId="{9F43CD48-FEF4-0F43-96E4-E676577ED1DA}" destId="{4F11F5AF-A4AD-7448-8ED3-7CD87FC6D91F}" srcOrd="0" destOrd="0" presId="urn:microsoft.com/office/officeart/2005/8/layout/list1"/>
    <dgm:cxn modelId="{F58D010F-434A-BF4B-A22D-4F7E848E0D0B}" type="presParOf" srcId="{9F43CD48-FEF4-0F43-96E4-E676577ED1DA}" destId="{7AEA06B5-A313-4842-9F21-A68DE47F186F}" srcOrd="1" destOrd="0" presId="urn:microsoft.com/office/officeart/2005/8/layout/list1"/>
    <dgm:cxn modelId="{C9D08F24-20EE-3F47-B286-AF6399175192}" type="presParOf" srcId="{373719F7-D38E-8344-8598-4F41D6262B13}" destId="{4BEC58CD-0760-9648-B696-40B1A89E0FEF}" srcOrd="9" destOrd="0" presId="urn:microsoft.com/office/officeart/2005/8/layout/list1"/>
    <dgm:cxn modelId="{5D4CC7FD-408C-1D4F-9326-3B169D00AF59}" type="presParOf" srcId="{373719F7-D38E-8344-8598-4F41D6262B13}" destId="{29BBA491-1C52-3544-90E5-4FE77D0EBA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0718CD-6FA4-4E81-821F-82EA5F35D842}" type="doc">
      <dgm:prSet loTypeId="urn:microsoft.com/office/officeart/2005/8/layout/cycle8" loCatId="cycle" qsTypeId="urn:microsoft.com/office/officeart/2005/8/quickstyle/simple1" qsCatId="simple" csTypeId="urn:microsoft.com/office/officeart/2005/8/colors/colorful1" csCatId="colorful"/>
      <dgm:spPr/>
      <dgm:t>
        <a:bodyPr/>
        <a:lstStyle/>
        <a:p>
          <a:endParaRPr lang="en-US"/>
        </a:p>
      </dgm:t>
    </dgm:pt>
    <dgm:pt modelId="{C6F597E5-CB9F-4E6F-87B4-E9B3BC312441}">
      <dgm:prSet/>
      <dgm:spPr/>
      <dgm:t>
        <a:bodyPr/>
        <a:lstStyle/>
        <a:p>
          <a:r>
            <a:rPr lang="en-GB"/>
            <a:t>Ties to BRICS</a:t>
          </a:r>
          <a:endParaRPr lang="en-US"/>
        </a:p>
      </dgm:t>
    </dgm:pt>
    <dgm:pt modelId="{35D889FB-4885-4706-BD2B-5C21A7C54AD9}" type="parTrans" cxnId="{00EAEF0A-1F38-4A26-8582-AC95438E7017}">
      <dgm:prSet/>
      <dgm:spPr/>
      <dgm:t>
        <a:bodyPr/>
        <a:lstStyle/>
        <a:p>
          <a:endParaRPr lang="en-US"/>
        </a:p>
      </dgm:t>
    </dgm:pt>
    <dgm:pt modelId="{32CD8B91-D687-4054-87E0-3FE5DAAAC34F}" type="sibTrans" cxnId="{00EAEF0A-1F38-4A26-8582-AC95438E7017}">
      <dgm:prSet/>
      <dgm:spPr/>
      <dgm:t>
        <a:bodyPr/>
        <a:lstStyle/>
        <a:p>
          <a:endParaRPr lang="en-US"/>
        </a:p>
      </dgm:t>
    </dgm:pt>
    <dgm:pt modelId="{E6D73D81-9DBC-4899-BBBA-D63EF767C2B5}">
      <dgm:prSet/>
      <dgm:spPr/>
      <dgm:t>
        <a:bodyPr/>
        <a:lstStyle/>
        <a:p>
          <a:r>
            <a:rPr lang="en-GB"/>
            <a:t>Stance on Russia and Ukraine</a:t>
          </a:r>
          <a:endParaRPr lang="en-US"/>
        </a:p>
      </dgm:t>
    </dgm:pt>
    <dgm:pt modelId="{683B1FAC-BAF1-440F-94E3-C69B3B91FA1C}" type="parTrans" cxnId="{410A131D-00CE-415E-9060-E8B882AC9827}">
      <dgm:prSet/>
      <dgm:spPr/>
      <dgm:t>
        <a:bodyPr/>
        <a:lstStyle/>
        <a:p>
          <a:endParaRPr lang="en-US"/>
        </a:p>
      </dgm:t>
    </dgm:pt>
    <dgm:pt modelId="{BEEAEE60-CB88-4185-983B-DEC5E8665E29}" type="sibTrans" cxnId="{410A131D-00CE-415E-9060-E8B882AC9827}">
      <dgm:prSet/>
      <dgm:spPr/>
      <dgm:t>
        <a:bodyPr/>
        <a:lstStyle/>
        <a:p>
          <a:endParaRPr lang="en-US"/>
        </a:p>
      </dgm:t>
    </dgm:pt>
    <dgm:pt modelId="{BA3A08BE-3284-4A22-8234-78F070552757}">
      <dgm:prSet/>
      <dgm:spPr/>
      <dgm:t>
        <a:bodyPr/>
        <a:lstStyle/>
        <a:p>
          <a:r>
            <a:rPr lang="en-GB"/>
            <a:t>ICJ case regarding Israel</a:t>
          </a:r>
          <a:endParaRPr lang="en-US"/>
        </a:p>
      </dgm:t>
    </dgm:pt>
    <dgm:pt modelId="{D07744FA-BBF8-45D4-956D-779D04C5EFC3}" type="parTrans" cxnId="{ACE8384B-E1D7-4000-AC98-06DEFAB09342}">
      <dgm:prSet/>
      <dgm:spPr/>
      <dgm:t>
        <a:bodyPr/>
        <a:lstStyle/>
        <a:p>
          <a:endParaRPr lang="en-US"/>
        </a:p>
      </dgm:t>
    </dgm:pt>
    <dgm:pt modelId="{210BC64F-BFB7-4AAA-BAE0-974D9D2D1B42}" type="sibTrans" cxnId="{ACE8384B-E1D7-4000-AC98-06DEFAB09342}">
      <dgm:prSet/>
      <dgm:spPr/>
      <dgm:t>
        <a:bodyPr/>
        <a:lstStyle/>
        <a:p>
          <a:endParaRPr lang="en-US"/>
        </a:p>
      </dgm:t>
    </dgm:pt>
    <dgm:pt modelId="{7830AEE3-3CC0-4757-88E1-F401FE990CCD}">
      <dgm:prSet/>
      <dgm:spPr/>
      <dgm:t>
        <a:bodyPr/>
        <a:lstStyle/>
        <a:p>
          <a:r>
            <a:rPr lang="en-GB"/>
            <a:t>Land reform</a:t>
          </a:r>
          <a:endParaRPr lang="en-US"/>
        </a:p>
      </dgm:t>
    </dgm:pt>
    <dgm:pt modelId="{46AF66EA-79E3-4762-9488-7B2AAC038CCF}" type="parTrans" cxnId="{8ECA28D9-7BC9-4444-B118-0382F1B6B974}">
      <dgm:prSet/>
      <dgm:spPr/>
      <dgm:t>
        <a:bodyPr/>
        <a:lstStyle/>
        <a:p>
          <a:endParaRPr lang="en-US"/>
        </a:p>
      </dgm:t>
    </dgm:pt>
    <dgm:pt modelId="{5FCFBB2B-AB08-4EBD-B9A3-259901DDEE9F}" type="sibTrans" cxnId="{8ECA28D9-7BC9-4444-B118-0382F1B6B974}">
      <dgm:prSet/>
      <dgm:spPr/>
      <dgm:t>
        <a:bodyPr/>
        <a:lstStyle/>
        <a:p>
          <a:endParaRPr lang="en-US"/>
        </a:p>
      </dgm:t>
    </dgm:pt>
    <dgm:pt modelId="{D2F21D42-9D6F-40C0-A521-D18ED481EBBA}">
      <dgm:prSet/>
      <dgm:spPr/>
      <dgm:t>
        <a:bodyPr/>
        <a:lstStyle/>
        <a:p>
          <a:r>
            <a:rPr lang="en-GB"/>
            <a:t>Black Economic Empowerment (BEE)</a:t>
          </a:r>
          <a:endParaRPr lang="en-US"/>
        </a:p>
      </dgm:t>
    </dgm:pt>
    <dgm:pt modelId="{3A1B232E-EB57-4E71-9580-3BBA257C430B}" type="parTrans" cxnId="{B6598301-0F6B-4E3A-BE76-7B4DA4851C7A}">
      <dgm:prSet/>
      <dgm:spPr/>
      <dgm:t>
        <a:bodyPr/>
        <a:lstStyle/>
        <a:p>
          <a:endParaRPr lang="en-US"/>
        </a:p>
      </dgm:t>
    </dgm:pt>
    <dgm:pt modelId="{56DCDB93-1FB1-4CD4-9229-E5BB2DE97DC4}" type="sibTrans" cxnId="{B6598301-0F6B-4E3A-BE76-7B4DA4851C7A}">
      <dgm:prSet/>
      <dgm:spPr/>
      <dgm:t>
        <a:bodyPr/>
        <a:lstStyle/>
        <a:p>
          <a:endParaRPr lang="en-US"/>
        </a:p>
      </dgm:t>
    </dgm:pt>
    <dgm:pt modelId="{5369AC17-3E50-5645-B0B1-E0F71F996E1A}" type="pres">
      <dgm:prSet presAssocID="{670718CD-6FA4-4E81-821F-82EA5F35D842}" presName="compositeShape" presStyleCnt="0">
        <dgm:presLayoutVars>
          <dgm:chMax val="7"/>
          <dgm:dir/>
          <dgm:resizeHandles val="exact"/>
        </dgm:presLayoutVars>
      </dgm:prSet>
      <dgm:spPr/>
    </dgm:pt>
    <dgm:pt modelId="{B1401977-7913-BC49-82B3-9439E04C4523}" type="pres">
      <dgm:prSet presAssocID="{670718CD-6FA4-4E81-821F-82EA5F35D842}" presName="wedge1" presStyleLbl="node1" presStyleIdx="0" presStyleCnt="5"/>
      <dgm:spPr/>
    </dgm:pt>
    <dgm:pt modelId="{A07C8DDA-F20C-FE4A-AA3F-F21DB5ABE892}" type="pres">
      <dgm:prSet presAssocID="{670718CD-6FA4-4E81-821F-82EA5F35D842}" presName="dummy1a" presStyleCnt="0"/>
      <dgm:spPr/>
    </dgm:pt>
    <dgm:pt modelId="{538DFF7F-53F7-2D47-AD6E-8A9EA9550221}" type="pres">
      <dgm:prSet presAssocID="{670718CD-6FA4-4E81-821F-82EA5F35D842}" presName="dummy1b" presStyleCnt="0"/>
      <dgm:spPr/>
    </dgm:pt>
    <dgm:pt modelId="{EA240936-037F-A049-86AD-FD7F09A97377}" type="pres">
      <dgm:prSet presAssocID="{670718CD-6FA4-4E81-821F-82EA5F35D842}" presName="wedge1Tx" presStyleLbl="node1" presStyleIdx="0" presStyleCnt="5">
        <dgm:presLayoutVars>
          <dgm:chMax val="0"/>
          <dgm:chPref val="0"/>
          <dgm:bulletEnabled val="1"/>
        </dgm:presLayoutVars>
      </dgm:prSet>
      <dgm:spPr/>
    </dgm:pt>
    <dgm:pt modelId="{56A624DF-BB82-954D-881D-9BFAB258DFDD}" type="pres">
      <dgm:prSet presAssocID="{670718CD-6FA4-4E81-821F-82EA5F35D842}" presName="wedge2" presStyleLbl="node1" presStyleIdx="1" presStyleCnt="5"/>
      <dgm:spPr/>
    </dgm:pt>
    <dgm:pt modelId="{51EA42B5-C593-274E-9AF9-0A2632340B4B}" type="pres">
      <dgm:prSet presAssocID="{670718CD-6FA4-4E81-821F-82EA5F35D842}" presName="dummy2a" presStyleCnt="0"/>
      <dgm:spPr/>
    </dgm:pt>
    <dgm:pt modelId="{6A1D567B-8C5F-4541-AC90-042747F28EDE}" type="pres">
      <dgm:prSet presAssocID="{670718CD-6FA4-4E81-821F-82EA5F35D842}" presName="dummy2b" presStyleCnt="0"/>
      <dgm:spPr/>
    </dgm:pt>
    <dgm:pt modelId="{44CAE90B-EFDE-BB4F-B937-418ABE2B85C6}" type="pres">
      <dgm:prSet presAssocID="{670718CD-6FA4-4E81-821F-82EA5F35D842}" presName="wedge2Tx" presStyleLbl="node1" presStyleIdx="1" presStyleCnt="5">
        <dgm:presLayoutVars>
          <dgm:chMax val="0"/>
          <dgm:chPref val="0"/>
          <dgm:bulletEnabled val="1"/>
        </dgm:presLayoutVars>
      </dgm:prSet>
      <dgm:spPr/>
    </dgm:pt>
    <dgm:pt modelId="{06B4AFF7-5709-9C46-95D3-EB3C7AFD75C0}" type="pres">
      <dgm:prSet presAssocID="{670718CD-6FA4-4E81-821F-82EA5F35D842}" presName="wedge3" presStyleLbl="node1" presStyleIdx="2" presStyleCnt="5"/>
      <dgm:spPr/>
    </dgm:pt>
    <dgm:pt modelId="{4C97370A-3B08-394D-80BE-EC3CDF929E33}" type="pres">
      <dgm:prSet presAssocID="{670718CD-6FA4-4E81-821F-82EA5F35D842}" presName="dummy3a" presStyleCnt="0"/>
      <dgm:spPr/>
    </dgm:pt>
    <dgm:pt modelId="{587CFB70-8CE1-824A-9E76-5AC38E17F010}" type="pres">
      <dgm:prSet presAssocID="{670718CD-6FA4-4E81-821F-82EA5F35D842}" presName="dummy3b" presStyleCnt="0"/>
      <dgm:spPr/>
    </dgm:pt>
    <dgm:pt modelId="{C5EFE5F7-DD61-7947-B921-6D4AF018CF6A}" type="pres">
      <dgm:prSet presAssocID="{670718CD-6FA4-4E81-821F-82EA5F35D842}" presName="wedge3Tx" presStyleLbl="node1" presStyleIdx="2" presStyleCnt="5">
        <dgm:presLayoutVars>
          <dgm:chMax val="0"/>
          <dgm:chPref val="0"/>
          <dgm:bulletEnabled val="1"/>
        </dgm:presLayoutVars>
      </dgm:prSet>
      <dgm:spPr/>
    </dgm:pt>
    <dgm:pt modelId="{BC6A8650-20B4-2E4F-8D4A-22BDF8859714}" type="pres">
      <dgm:prSet presAssocID="{670718CD-6FA4-4E81-821F-82EA5F35D842}" presName="wedge4" presStyleLbl="node1" presStyleIdx="3" presStyleCnt="5"/>
      <dgm:spPr/>
    </dgm:pt>
    <dgm:pt modelId="{FEEA8D73-E1D7-9642-9354-A78F40F70587}" type="pres">
      <dgm:prSet presAssocID="{670718CD-6FA4-4E81-821F-82EA5F35D842}" presName="dummy4a" presStyleCnt="0"/>
      <dgm:spPr/>
    </dgm:pt>
    <dgm:pt modelId="{B73E836A-ECE6-554B-842D-B7963778E42E}" type="pres">
      <dgm:prSet presAssocID="{670718CD-6FA4-4E81-821F-82EA5F35D842}" presName="dummy4b" presStyleCnt="0"/>
      <dgm:spPr/>
    </dgm:pt>
    <dgm:pt modelId="{031E9AD4-BE1A-AE41-A022-A1F2BFD7537D}" type="pres">
      <dgm:prSet presAssocID="{670718CD-6FA4-4E81-821F-82EA5F35D842}" presName="wedge4Tx" presStyleLbl="node1" presStyleIdx="3" presStyleCnt="5">
        <dgm:presLayoutVars>
          <dgm:chMax val="0"/>
          <dgm:chPref val="0"/>
          <dgm:bulletEnabled val="1"/>
        </dgm:presLayoutVars>
      </dgm:prSet>
      <dgm:spPr/>
    </dgm:pt>
    <dgm:pt modelId="{759B57F6-D4A5-1B48-B152-B7F28ECE0C4D}" type="pres">
      <dgm:prSet presAssocID="{670718CD-6FA4-4E81-821F-82EA5F35D842}" presName="wedge5" presStyleLbl="node1" presStyleIdx="4" presStyleCnt="5"/>
      <dgm:spPr/>
    </dgm:pt>
    <dgm:pt modelId="{6ADA9483-3C86-2349-B5B3-170FB2E592F6}" type="pres">
      <dgm:prSet presAssocID="{670718CD-6FA4-4E81-821F-82EA5F35D842}" presName="dummy5a" presStyleCnt="0"/>
      <dgm:spPr/>
    </dgm:pt>
    <dgm:pt modelId="{FA82D6E0-1B4D-AD4F-A68D-2C7E1D07768D}" type="pres">
      <dgm:prSet presAssocID="{670718CD-6FA4-4E81-821F-82EA5F35D842}" presName="dummy5b" presStyleCnt="0"/>
      <dgm:spPr/>
    </dgm:pt>
    <dgm:pt modelId="{F6B0E809-9EBB-BC40-BF47-052CCAF3036F}" type="pres">
      <dgm:prSet presAssocID="{670718CD-6FA4-4E81-821F-82EA5F35D842}" presName="wedge5Tx" presStyleLbl="node1" presStyleIdx="4" presStyleCnt="5">
        <dgm:presLayoutVars>
          <dgm:chMax val="0"/>
          <dgm:chPref val="0"/>
          <dgm:bulletEnabled val="1"/>
        </dgm:presLayoutVars>
      </dgm:prSet>
      <dgm:spPr/>
    </dgm:pt>
    <dgm:pt modelId="{91191232-F58D-AC4D-ACA2-5A1ACF38B108}" type="pres">
      <dgm:prSet presAssocID="{32CD8B91-D687-4054-87E0-3FE5DAAAC34F}" presName="arrowWedge1" presStyleLbl="fgSibTrans2D1" presStyleIdx="0" presStyleCnt="5"/>
      <dgm:spPr/>
    </dgm:pt>
    <dgm:pt modelId="{2D22B1EC-60FD-974E-9D70-DD774D097287}" type="pres">
      <dgm:prSet presAssocID="{BEEAEE60-CB88-4185-983B-DEC5E8665E29}" presName="arrowWedge2" presStyleLbl="fgSibTrans2D1" presStyleIdx="1" presStyleCnt="5"/>
      <dgm:spPr/>
    </dgm:pt>
    <dgm:pt modelId="{BAA0DAB3-30B6-8947-9B47-0CAF5BE9727C}" type="pres">
      <dgm:prSet presAssocID="{210BC64F-BFB7-4AAA-BAE0-974D9D2D1B42}" presName="arrowWedge3" presStyleLbl="fgSibTrans2D1" presStyleIdx="2" presStyleCnt="5"/>
      <dgm:spPr/>
    </dgm:pt>
    <dgm:pt modelId="{5E3A7561-49DD-3440-9BA6-026473FECAB4}" type="pres">
      <dgm:prSet presAssocID="{5FCFBB2B-AB08-4EBD-B9A3-259901DDEE9F}" presName="arrowWedge4" presStyleLbl="fgSibTrans2D1" presStyleIdx="3" presStyleCnt="5"/>
      <dgm:spPr/>
    </dgm:pt>
    <dgm:pt modelId="{991E3EB7-D7EA-B74B-A523-548EB0B4AFDE}" type="pres">
      <dgm:prSet presAssocID="{56DCDB93-1FB1-4CD4-9229-E5BB2DE97DC4}" presName="arrowWedge5" presStyleLbl="fgSibTrans2D1" presStyleIdx="4" presStyleCnt="5"/>
      <dgm:spPr/>
    </dgm:pt>
  </dgm:ptLst>
  <dgm:cxnLst>
    <dgm:cxn modelId="{B6598301-0F6B-4E3A-BE76-7B4DA4851C7A}" srcId="{670718CD-6FA4-4E81-821F-82EA5F35D842}" destId="{D2F21D42-9D6F-40C0-A521-D18ED481EBBA}" srcOrd="4" destOrd="0" parTransId="{3A1B232E-EB57-4E71-9580-3BBA257C430B}" sibTransId="{56DCDB93-1FB1-4CD4-9229-E5BB2DE97DC4}"/>
    <dgm:cxn modelId="{00EAEF0A-1F38-4A26-8582-AC95438E7017}" srcId="{670718CD-6FA4-4E81-821F-82EA5F35D842}" destId="{C6F597E5-CB9F-4E6F-87B4-E9B3BC312441}" srcOrd="0" destOrd="0" parTransId="{35D889FB-4885-4706-BD2B-5C21A7C54AD9}" sibTransId="{32CD8B91-D687-4054-87E0-3FE5DAAAC34F}"/>
    <dgm:cxn modelId="{F632710B-A1D4-1C4B-A5AD-C6A1EEFCF7BA}" type="presOf" srcId="{C6F597E5-CB9F-4E6F-87B4-E9B3BC312441}" destId="{EA240936-037F-A049-86AD-FD7F09A97377}" srcOrd="1" destOrd="0" presId="urn:microsoft.com/office/officeart/2005/8/layout/cycle8"/>
    <dgm:cxn modelId="{C551460D-EF4D-2C41-9C2B-F8DD916514EF}" type="presOf" srcId="{7830AEE3-3CC0-4757-88E1-F401FE990CCD}" destId="{031E9AD4-BE1A-AE41-A022-A1F2BFD7537D}" srcOrd="1" destOrd="0" presId="urn:microsoft.com/office/officeart/2005/8/layout/cycle8"/>
    <dgm:cxn modelId="{410A131D-00CE-415E-9060-E8B882AC9827}" srcId="{670718CD-6FA4-4E81-821F-82EA5F35D842}" destId="{E6D73D81-9DBC-4899-BBBA-D63EF767C2B5}" srcOrd="1" destOrd="0" parTransId="{683B1FAC-BAF1-440F-94E3-C69B3B91FA1C}" sibTransId="{BEEAEE60-CB88-4185-983B-DEC5E8665E29}"/>
    <dgm:cxn modelId="{C70EC01E-E9CD-3141-A221-32B0346A4499}" type="presOf" srcId="{E6D73D81-9DBC-4899-BBBA-D63EF767C2B5}" destId="{44CAE90B-EFDE-BB4F-B937-418ABE2B85C6}" srcOrd="1" destOrd="0" presId="urn:microsoft.com/office/officeart/2005/8/layout/cycle8"/>
    <dgm:cxn modelId="{1ABB8622-0137-654F-8ECF-5E710F984031}" type="presOf" srcId="{E6D73D81-9DBC-4899-BBBA-D63EF767C2B5}" destId="{56A624DF-BB82-954D-881D-9BFAB258DFDD}" srcOrd="0" destOrd="0" presId="urn:microsoft.com/office/officeart/2005/8/layout/cycle8"/>
    <dgm:cxn modelId="{58A3E02E-BEDF-D94C-9715-EFB965AACB1C}" type="presOf" srcId="{670718CD-6FA4-4E81-821F-82EA5F35D842}" destId="{5369AC17-3E50-5645-B0B1-E0F71F996E1A}" srcOrd="0" destOrd="0" presId="urn:microsoft.com/office/officeart/2005/8/layout/cycle8"/>
    <dgm:cxn modelId="{4F715749-4FDE-E543-9A81-C6AF0D526032}" type="presOf" srcId="{C6F597E5-CB9F-4E6F-87B4-E9B3BC312441}" destId="{B1401977-7913-BC49-82B3-9439E04C4523}" srcOrd="0" destOrd="0" presId="urn:microsoft.com/office/officeart/2005/8/layout/cycle8"/>
    <dgm:cxn modelId="{ACE8384B-E1D7-4000-AC98-06DEFAB09342}" srcId="{670718CD-6FA4-4E81-821F-82EA5F35D842}" destId="{BA3A08BE-3284-4A22-8234-78F070552757}" srcOrd="2" destOrd="0" parTransId="{D07744FA-BBF8-45D4-956D-779D04C5EFC3}" sibTransId="{210BC64F-BFB7-4AAA-BAE0-974D9D2D1B42}"/>
    <dgm:cxn modelId="{1C83ED51-E2DF-4346-A989-5753BF27CE17}" type="presOf" srcId="{D2F21D42-9D6F-40C0-A521-D18ED481EBBA}" destId="{F6B0E809-9EBB-BC40-BF47-052CCAF3036F}" srcOrd="1" destOrd="0" presId="urn:microsoft.com/office/officeart/2005/8/layout/cycle8"/>
    <dgm:cxn modelId="{20C39B5E-E694-644C-92A0-977B78335125}" type="presOf" srcId="{7830AEE3-3CC0-4757-88E1-F401FE990CCD}" destId="{BC6A8650-20B4-2E4F-8D4A-22BDF8859714}" srcOrd="0" destOrd="0" presId="urn:microsoft.com/office/officeart/2005/8/layout/cycle8"/>
    <dgm:cxn modelId="{3C1229B1-C947-BD43-9AB7-05B861AAD880}" type="presOf" srcId="{BA3A08BE-3284-4A22-8234-78F070552757}" destId="{C5EFE5F7-DD61-7947-B921-6D4AF018CF6A}" srcOrd="1" destOrd="0" presId="urn:microsoft.com/office/officeart/2005/8/layout/cycle8"/>
    <dgm:cxn modelId="{8ECA28D9-7BC9-4444-B118-0382F1B6B974}" srcId="{670718CD-6FA4-4E81-821F-82EA5F35D842}" destId="{7830AEE3-3CC0-4757-88E1-F401FE990CCD}" srcOrd="3" destOrd="0" parTransId="{46AF66EA-79E3-4762-9488-7B2AAC038CCF}" sibTransId="{5FCFBB2B-AB08-4EBD-B9A3-259901DDEE9F}"/>
    <dgm:cxn modelId="{EBCE09EA-CBB4-0746-9383-2D7FE62802A9}" type="presOf" srcId="{BA3A08BE-3284-4A22-8234-78F070552757}" destId="{06B4AFF7-5709-9C46-95D3-EB3C7AFD75C0}" srcOrd="0" destOrd="0" presId="urn:microsoft.com/office/officeart/2005/8/layout/cycle8"/>
    <dgm:cxn modelId="{339A6DF4-286D-0C4F-B129-BCBD45D1F53A}" type="presOf" srcId="{D2F21D42-9D6F-40C0-A521-D18ED481EBBA}" destId="{759B57F6-D4A5-1B48-B152-B7F28ECE0C4D}" srcOrd="0" destOrd="0" presId="urn:microsoft.com/office/officeart/2005/8/layout/cycle8"/>
    <dgm:cxn modelId="{FC6327C1-B37B-2D49-95EB-FD58EB8C9D1A}" type="presParOf" srcId="{5369AC17-3E50-5645-B0B1-E0F71F996E1A}" destId="{B1401977-7913-BC49-82B3-9439E04C4523}" srcOrd="0" destOrd="0" presId="urn:microsoft.com/office/officeart/2005/8/layout/cycle8"/>
    <dgm:cxn modelId="{3FAEB87D-7862-694C-9707-18DA88C1BB03}" type="presParOf" srcId="{5369AC17-3E50-5645-B0B1-E0F71F996E1A}" destId="{A07C8DDA-F20C-FE4A-AA3F-F21DB5ABE892}" srcOrd="1" destOrd="0" presId="urn:microsoft.com/office/officeart/2005/8/layout/cycle8"/>
    <dgm:cxn modelId="{9D3FBB36-276E-4A4C-BE9A-76BC1AEE644E}" type="presParOf" srcId="{5369AC17-3E50-5645-B0B1-E0F71F996E1A}" destId="{538DFF7F-53F7-2D47-AD6E-8A9EA9550221}" srcOrd="2" destOrd="0" presId="urn:microsoft.com/office/officeart/2005/8/layout/cycle8"/>
    <dgm:cxn modelId="{3E3334AB-A45D-F84C-967C-08D4D01500FE}" type="presParOf" srcId="{5369AC17-3E50-5645-B0B1-E0F71F996E1A}" destId="{EA240936-037F-A049-86AD-FD7F09A97377}" srcOrd="3" destOrd="0" presId="urn:microsoft.com/office/officeart/2005/8/layout/cycle8"/>
    <dgm:cxn modelId="{91B43960-FDE0-3940-91CC-2C8E4EA67BE4}" type="presParOf" srcId="{5369AC17-3E50-5645-B0B1-E0F71F996E1A}" destId="{56A624DF-BB82-954D-881D-9BFAB258DFDD}" srcOrd="4" destOrd="0" presId="urn:microsoft.com/office/officeart/2005/8/layout/cycle8"/>
    <dgm:cxn modelId="{5A774D64-F340-F54C-B238-F5DE225F18EA}" type="presParOf" srcId="{5369AC17-3E50-5645-B0B1-E0F71F996E1A}" destId="{51EA42B5-C593-274E-9AF9-0A2632340B4B}" srcOrd="5" destOrd="0" presId="urn:microsoft.com/office/officeart/2005/8/layout/cycle8"/>
    <dgm:cxn modelId="{910581B5-D6B5-0946-83A1-1BB4804E7A03}" type="presParOf" srcId="{5369AC17-3E50-5645-B0B1-E0F71F996E1A}" destId="{6A1D567B-8C5F-4541-AC90-042747F28EDE}" srcOrd="6" destOrd="0" presId="urn:microsoft.com/office/officeart/2005/8/layout/cycle8"/>
    <dgm:cxn modelId="{A10E6FEF-3496-9D45-97C5-24C1618A1CF2}" type="presParOf" srcId="{5369AC17-3E50-5645-B0B1-E0F71F996E1A}" destId="{44CAE90B-EFDE-BB4F-B937-418ABE2B85C6}" srcOrd="7" destOrd="0" presId="urn:microsoft.com/office/officeart/2005/8/layout/cycle8"/>
    <dgm:cxn modelId="{9E2099A7-9DE8-D94F-BF15-B365B831C14F}" type="presParOf" srcId="{5369AC17-3E50-5645-B0B1-E0F71F996E1A}" destId="{06B4AFF7-5709-9C46-95D3-EB3C7AFD75C0}" srcOrd="8" destOrd="0" presId="urn:microsoft.com/office/officeart/2005/8/layout/cycle8"/>
    <dgm:cxn modelId="{0F70FD17-6132-E849-82E5-125F2F3D84E3}" type="presParOf" srcId="{5369AC17-3E50-5645-B0B1-E0F71F996E1A}" destId="{4C97370A-3B08-394D-80BE-EC3CDF929E33}" srcOrd="9" destOrd="0" presId="urn:microsoft.com/office/officeart/2005/8/layout/cycle8"/>
    <dgm:cxn modelId="{678814C8-084D-B44A-8834-515B64B7EC60}" type="presParOf" srcId="{5369AC17-3E50-5645-B0B1-E0F71F996E1A}" destId="{587CFB70-8CE1-824A-9E76-5AC38E17F010}" srcOrd="10" destOrd="0" presId="urn:microsoft.com/office/officeart/2005/8/layout/cycle8"/>
    <dgm:cxn modelId="{5377078B-F645-3B47-97B7-D55EB555AE75}" type="presParOf" srcId="{5369AC17-3E50-5645-B0B1-E0F71F996E1A}" destId="{C5EFE5F7-DD61-7947-B921-6D4AF018CF6A}" srcOrd="11" destOrd="0" presId="urn:microsoft.com/office/officeart/2005/8/layout/cycle8"/>
    <dgm:cxn modelId="{AC73FB3F-5248-2F4B-ACE8-7EE8798B3990}" type="presParOf" srcId="{5369AC17-3E50-5645-B0B1-E0F71F996E1A}" destId="{BC6A8650-20B4-2E4F-8D4A-22BDF8859714}" srcOrd="12" destOrd="0" presId="urn:microsoft.com/office/officeart/2005/8/layout/cycle8"/>
    <dgm:cxn modelId="{0FE7C0A2-C82F-DA4B-A5B1-9AB733A63F9C}" type="presParOf" srcId="{5369AC17-3E50-5645-B0B1-E0F71F996E1A}" destId="{FEEA8D73-E1D7-9642-9354-A78F40F70587}" srcOrd="13" destOrd="0" presId="urn:microsoft.com/office/officeart/2005/8/layout/cycle8"/>
    <dgm:cxn modelId="{DB337C25-9E66-0446-9E02-A81D00D60430}" type="presParOf" srcId="{5369AC17-3E50-5645-B0B1-E0F71F996E1A}" destId="{B73E836A-ECE6-554B-842D-B7963778E42E}" srcOrd="14" destOrd="0" presId="urn:microsoft.com/office/officeart/2005/8/layout/cycle8"/>
    <dgm:cxn modelId="{DF122224-2EC1-834B-93CE-2563AD27BE5C}" type="presParOf" srcId="{5369AC17-3E50-5645-B0B1-E0F71F996E1A}" destId="{031E9AD4-BE1A-AE41-A022-A1F2BFD7537D}" srcOrd="15" destOrd="0" presId="urn:microsoft.com/office/officeart/2005/8/layout/cycle8"/>
    <dgm:cxn modelId="{D551049A-D3E3-844A-AF7A-CA599B64A697}" type="presParOf" srcId="{5369AC17-3E50-5645-B0B1-E0F71F996E1A}" destId="{759B57F6-D4A5-1B48-B152-B7F28ECE0C4D}" srcOrd="16" destOrd="0" presId="urn:microsoft.com/office/officeart/2005/8/layout/cycle8"/>
    <dgm:cxn modelId="{DC600E19-4092-F34D-8442-454B7BFA7F25}" type="presParOf" srcId="{5369AC17-3E50-5645-B0B1-E0F71F996E1A}" destId="{6ADA9483-3C86-2349-B5B3-170FB2E592F6}" srcOrd="17" destOrd="0" presId="urn:microsoft.com/office/officeart/2005/8/layout/cycle8"/>
    <dgm:cxn modelId="{A3F04455-ED22-434F-8794-06641F2F3570}" type="presParOf" srcId="{5369AC17-3E50-5645-B0B1-E0F71F996E1A}" destId="{FA82D6E0-1B4D-AD4F-A68D-2C7E1D07768D}" srcOrd="18" destOrd="0" presId="urn:microsoft.com/office/officeart/2005/8/layout/cycle8"/>
    <dgm:cxn modelId="{B69B85FC-5B14-3548-AEBD-3A9A54325927}" type="presParOf" srcId="{5369AC17-3E50-5645-B0B1-E0F71F996E1A}" destId="{F6B0E809-9EBB-BC40-BF47-052CCAF3036F}" srcOrd="19" destOrd="0" presId="urn:microsoft.com/office/officeart/2005/8/layout/cycle8"/>
    <dgm:cxn modelId="{2401F30A-ECED-3A49-9FAB-FA6A604718F9}" type="presParOf" srcId="{5369AC17-3E50-5645-B0B1-E0F71F996E1A}" destId="{91191232-F58D-AC4D-ACA2-5A1ACF38B108}" srcOrd="20" destOrd="0" presId="urn:microsoft.com/office/officeart/2005/8/layout/cycle8"/>
    <dgm:cxn modelId="{B0E7A9A6-C3FC-4543-9F7B-903CA29E476D}" type="presParOf" srcId="{5369AC17-3E50-5645-B0B1-E0F71F996E1A}" destId="{2D22B1EC-60FD-974E-9D70-DD774D097287}" srcOrd="21" destOrd="0" presId="urn:microsoft.com/office/officeart/2005/8/layout/cycle8"/>
    <dgm:cxn modelId="{E634921E-EBFC-B647-B315-52F855231EEF}" type="presParOf" srcId="{5369AC17-3E50-5645-B0B1-E0F71F996E1A}" destId="{BAA0DAB3-30B6-8947-9B47-0CAF5BE9727C}" srcOrd="22" destOrd="0" presId="urn:microsoft.com/office/officeart/2005/8/layout/cycle8"/>
    <dgm:cxn modelId="{05A81872-096D-9C47-A6A3-0E453970111D}" type="presParOf" srcId="{5369AC17-3E50-5645-B0B1-E0F71F996E1A}" destId="{5E3A7561-49DD-3440-9BA6-026473FECAB4}" srcOrd="23" destOrd="0" presId="urn:microsoft.com/office/officeart/2005/8/layout/cycle8"/>
    <dgm:cxn modelId="{09A0A81C-51AF-A747-9CA4-E32D3D6FF42C}" type="presParOf" srcId="{5369AC17-3E50-5645-B0B1-E0F71F996E1A}" destId="{991E3EB7-D7EA-B74B-A523-548EB0B4AFD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303C65-2ABF-443E-80E4-26834F29403F}"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C26B244A-7C20-4BA6-AE83-2FB31CCBD43F}">
      <dgm:prSet/>
      <dgm:spPr/>
      <dgm:t>
        <a:bodyPr/>
        <a:lstStyle/>
        <a:p>
          <a:r>
            <a:rPr lang="en-GB"/>
            <a:t>“I just thought that he is so uninformed, truly uninformed…. I realized that he is looking at South Africa through a completely, sort of, foggy lens, without realizing the real, real harm that apartheid did. In my view, he was just dismissive.”</a:t>
          </a:r>
          <a:endParaRPr lang="en-US"/>
        </a:p>
      </dgm:t>
    </dgm:pt>
    <dgm:pt modelId="{366F5166-A387-4107-9749-C059479AD344}" type="parTrans" cxnId="{D25E08A8-40B6-4411-A599-C2C44416229A}">
      <dgm:prSet/>
      <dgm:spPr/>
      <dgm:t>
        <a:bodyPr/>
        <a:lstStyle/>
        <a:p>
          <a:endParaRPr lang="en-US"/>
        </a:p>
      </dgm:t>
    </dgm:pt>
    <dgm:pt modelId="{2D503C95-40C0-4C1A-B1C0-F84236D7346E}" type="sibTrans" cxnId="{D25E08A8-40B6-4411-A599-C2C44416229A}">
      <dgm:prSet/>
      <dgm:spPr/>
      <dgm:t>
        <a:bodyPr/>
        <a:lstStyle/>
        <a:p>
          <a:endParaRPr lang="en-US"/>
        </a:p>
      </dgm:t>
    </dgm:pt>
    <dgm:pt modelId="{700B123B-4092-41F0-B3B6-6C0BF9D42873}">
      <dgm:prSet/>
      <dgm:spPr/>
      <dgm:t>
        <a:bodyPr/>
        <a:lstStyle/>
        <a:p>
          <a:r>
            <a:rPr lang="en-GB"/>
            <a:t>“I do think the Afrikaner policy is racist…. It is that racist sort of demeanor that we want to be able to whittle down so that he can see the truth of the situation.”</a:t>
          </a:r>
          <a:endParaRPr lang="en-US"/>
        </a:p>
      </dgm:t>
    </dgm:pt>
    <dgm:pt modelId="{46F0E2BE-E9B7-443C-9CA8-C13A3260B1DC}" type="parTrans" cxnId="{A4734FC0-0320-4FA1-917D-2342FB43DB0B}">
      <dgm:prSet/>
      <dgm:spPr/>
      <dgm:t>
        <a:bodyPr/>
        <a:lstStyle/>
        <a:p>
          <a:endParaRPr lang="en-US"/>
        </a:p>
      </dgm:t>
    </dgm:pt>
    <dgm:pt modelId="{A16DE62F-950B-41B3-AD55-B199B2FCD346}" type="sibTrans" cxnId="{A4734FC0-0320-4FA1-917D-2342FB43DB0B}">
      <dgm:prSet/>
      <dgm:spPr/>
      <dgm:t>
        <a:bodyPr/>
        <a:lstStyle/>
        <a:p>
          <a:endParaRPr lang="en-US"/>
        </a:p>
      </dgm:t>
    </dgm:pt>
    <dgm:pt modelId="{E9D2BE74-3FEF-9A42-A2E6-F9A31E28A827}" type="pres">
      <dgm:prSet presAssocID="{05303C65-2ABF-443E-80E4-26834F29403F}" presName="linear" presStyleCnt="0">
        <dgm:presLayoutVars>
          <dgm:animLvl val="lvl"/>
          <dgm:resizeHandles val="exact"/>
        </dgm:presLayoutVars>
      </dgm:prSet>
      <dgm:spPr/>
    </dgm:pt>
    <dgm:pt modelId="{7441C891-96B1-0F49-9F8E-FBDCEF81BFDD}" type="pres">
      <dgm:prSet presAssocID="{C26B244A-7C20-4BA6-AE83-2FB31CCBD43F}" presName="parentText" presStyleLbl="node1" presStyleIdx="0" presStyleCnt="2">
        <dgm:presLayoutVars>
          <dgm:chMax val="0"/>
          <dgm:bulletEnabled val="1"/>
        </dgm:presLayoutVars>
      </dgm:prSet>
      <dgm:spPr/>
    </dgm:pt>
    <dgm:pt modelId="{B9C606F7-15B3-C442-9EFB-33C31EC7F19A}" type="pres">
      <dgm:prSet presAssocID="{2D503C95-40C0-4C1A-B1C0-F84236D7346E}" presName="spacer" presStyleCnt="0"/>
      <dgm:spPr/>
    </dgm:pt>
    <dgm:pt modelId="{120F2367-0019-1342-879C-87789CD9A48B}" type="pres">
      <dgm:prSet presAssocID="{700B123B-4092-41F0-B3B6-6C0BF9D42873}" presName="parentText" presStyleLbl="node1" presStyleIdx="1" presStyleCnt="2">
        <dgm:presLayoutVars>
          <dgm:chMax val="0"/>
          <dgm:bulletEnabled val="1"/>
        </dgm:presLayoutVars>
      </dgm:prSet>
      <dgm:spPr/>
    </dgm:pt>
  </dgm:ptLst>
  <dgm:cxnLst>
    <dgm:cxn modelId="{D042292B-4B61-D94D-90FF-04EFC1C92023}" type="presOf" srcId="{05303C65-2ABF-443E-80E4-26834F29403F}" destId="{E9D2BE74-3FEF-9A42-A2E6-F9A31E28A827}" srcOrd="0" destOrd="0" presId="urn:microsoft.com/office/officeart/2005/8/layout/vList2"/>
    <dgm:cxn modelId="{CFA89641-3E57-DB46-A5CE-C0CC599D8547}" type="presOf" srcId="{C26B244A-7C20-4BA6-AE83-2FB31CCBD43F}" destId="{7441C891-96B1-0F49-9F8E-FBDCEF81BFDD}" srcOrd="0" destOrd="0" presId="urn:microsoft.com/office/officeart/2005/8/layout/vList2"/>
    <dgm:cxn modelId="{D25E08A8-40B6-4411-A599-C2C44416229A}" srcId="{05303C65-2ABF-443E-80E4-26834F29403F}" destId="{C26B244A-7C20-4BA6-AE83-2FB31CCBD43F}" srcOrd="0" destOrd="0" parTransId="{366F5166-A387-4107-9749-C059479AD344}" sibTransId="{2D503C95-40C0-4C1A-B1C0-F84236D7346E}"/>
    <dgm:cxn modelId="{A4734FC0-0320-4FA1-917D-2342FB43DB0B}" srcId="{05303C65-2ABF-443E-80E4-26834F29403F}" destId="{700B123B-4092-41F0-B3B6-6C0BF9D42873}" srcOrd="1" destOrd="0" parTransId="{46F0E2BE-E9B7-443C-9CA8-C13A3260B1DC}" sibTransId="{A16DE62F-950B-41B3-AD55-B199B2FCD346}"/>
    <dgm:cxn modelId="{00A901FE-D5AF-9342-9374-22A680E60D57}" type="presOf" srcId="{700B123B-4092-41F0-B3B6-6C0BF9D42873}" destId="{120F2367-0019-1342-879C-87789CD9A48B}" srcOrd="0" destOrd="0" presId="urn:microsoft.com/office/officeart/2005/8/layout/vList2"/>
    <dgm:cxn modelId="{54984744-A530-C544-A75C-8DED940665BF}" type="presParOf" srcId="{E9D2BE74-3FEF-9A42-A2E6-F9A31E28A827}" destId="{7441C891-96B1-0F49-9F8E-FBDCEF81BFDD}" srcOrd="0" destOrd="0" presId="urn:microsoft.com/office/officeart/2005/8/layout/vList2"/>
    <dgm:cxn modelId="{AAACBE5A-0567-9D40-9836-DE16C40E958C}" type="presParOf" srcId="{E9D2BE74-3FEF-9A42-A2E6-F9A31E28A827}" destId="{B9C606F7-15B3-C442-9EFB-33C31EC7F19A}" srcOrd="1" destOrd="0" presId="urn:microsoft.com/office/officeart/2005/8/layout/vList2"/>
    <dgm:cxn modelId="{E0A27893-8895-7D4C-8DE1-99FA9C164DC7}" type="presParOf" srcId="{E9D2BE74-3FEF-9A42-A2E6-F9A31E28A827}" destId="{120F2367-0019-1342-879C-87789CD9A48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A6D874-1137-45E3-A5E3-2A7D183A017B}"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US"/>
        </a:p>
      </dgm:t>
    </dgm:pt>
    <dgm:pt modelId="{801DE11C-4DB9-44CF-B506-AC14A8EC53BB}">
      <dgm:prSet/>
      <dgm:spPr/>
      <dgm:t>
        <a:bodyPr/>
        <a:lstStyle/>
        <a:p>
          <a:r>
            <a:rPr lang="en-GB" b="1"/>
            <a:t>Mystery leadership, funding, and organisational structures: </a:t>
          </a:r>
          <a:r>
            <a:rPr lang="en-GB"/>
            <a:t>Similar to 2021, the leadership and authority figures of the protests are AMORPHOUS.</a:t>
          </a:r>
          <a:endParaRPr lang="en-US"/>
        </a:p>
      </dgm:t>
    </dgm:pt>
    <dgm:pt modelId="{7F4EB4BA-B3EC-48F8-90DF-C8D1AAA14FDB}" type="parTrans" cxnId="{9F6B14B4-90CD-4D3F-973A-92763478D12E}">
      <dgm:prSet/>
      <dgm:spPr/>
      <dgm:t>
        <a:bodyPr/>
        <a:lstStyle/>
        <a:p>
          <a:endParaRPr lang="en-US"/>
        </a:p>
      </dgm:t>
    </dgm:pt>
    <dgm:pt modelId="{EDA746F4-C425-424D-8726-47DEE6B67F50}" type="sibTrans" cxnId="{9F6B14B4-90CD-4D3F-973A-92763478D12E}">
      <dgm:prSet phldrT="1" phldr="0"/>
      <dgm:spPr/>
      <dgm:t>
        <a:bodyPr/>
        <a:lstStyle/>
        <a:p>
          <a:endParaRPr lang="en-US"/>
        </a:p>
      </dgm:t>
    </dgm:pt>
    <dgm:pt modelId="{AB76B8D7-CF23-4C1D-A3B6-589824464865}">
      <dgm:prSet/>
      <dgm:spPr/>
      <dgm:t>
        <a:bodyPr/>
        <a:lstStyle/>
        <a:p>
          <a:r>
            <a:rPr lang="en-GB" b="1"/>
            <a:t>Targeted Vigilantism:</a:t>
          </a:r>
          <a:r>
            <a:rPr lang="en-GB"/>
            <a:t> Operation Dudula and the “March and March” lead in vigilantism.</a:t>
          </a:r>
          <a:endParaRPr lang="en-US"/>
        </a:p>
      </dgm:t>
    </dgm:pt>
    <dgm:pt modelId="{DEA0A82A-81B0-4873-A2EE-C89F32BDD1D4}" type="parTrans" cxnId="{A1CDCBDD-3B95-4CBD-B320-2E09558A270E}">
      <dgm:prSet/>
      <dgm:spPr/>
      <dgm:t>
        <a:bodyPr/>
        <a:lstStyle/>
        <a:p>
          <a:endParaRPr lang="en-US"/>
        </a:p>
      </dgm:t>
    </dgm:pt>
    <dgm:pt modelId="{EE17E9FD-B94A-4A57-9AA2-299151F34EFC}" type="sibTrans" cxnId="{A1CDCBDD-3B95-4CBD-B320-2E09558A270E}">
      <dgm:prSet phldrT="2" phldr="0"/>
      <dgm:spPr/>
      <dgm:t>
        <a:bodyPr/>
        <a:lstStyle/>
        <a:p>
          <a:endParaRPr lang="en-US"/>
        </a:p>
      </dgm:t>
    </dgm:pt>
    <dgm:pt modelId="{CAC50B02-996A-4499-AF20-D29682D6A397}">
      <dgm:prSet/>
      <dgm:spPr/>
      <dgm:t>
        <a:bodyPr/>
        <a:lstStyle/>
        <a:p>
          <a:r>
            <a:rPr lang="en-GB" b="1"/>
            <a:t>Forced Displacement &amp; Fear:</a:t>
          </a:r>
          <a:r>
            <a:rPr lang="en-GB"/>
            <a:t> Foreign nationals are fleeing their homes, seeking refuge at the Durban Central Police Station and Diakonia.</a:t>
          </a:r>
          <a:endParaRPr lang="en-US"/>
        </a:p>
      </dgm:t>
    </dgm:pt>
    <dgm:pt modelId="{C8607E56-C8E9-47A9-910D-8DEB5AEAC6E6}" type="parTrans" cxnId="{888A96DD-EF0B-4E5B-A216-56FF5B832E52}">
      <dgm:prSet/>
      <dgm:spPr/>
      <dgm:t>
        <a:bodyPr/>
        <a:lstStyle/>
        <a:p>
          <a:endParaRPr lang="en-US"/>
        </a:p>
      </dgm:t>
    </dgm:pt>
    <dgm:pt modelId="{99515127-3D1C-4486-B3CF-7D810F6F4D51}" type="sibTrans" cxnId="{888A96DD-EF0B-4E5B-A216-56FF5B832E52}">
      <dgm:prSet phldrT="3" phldr="0"/>
      <dgm:spPr/>
      <dgm:t>
        <a:bodyPr/>
        <a:lstStyle/>
        <a:p>
          <a:endParaRPr lang="en-US"/>
        </a:p>
      </dgm:t>
    </dgm:pt>
    <dgm:pt modelId="{BE5287D0-4E5E-47D1-913B-FAC6100B6E0D}">
      <dgm:prSet/>
      <dgm:spPr/>
      <dgm:t>
        <a:bodyPr/>
        <a:lstStyle/>
        <a:p>
          <a:r>
            <a:rPr lang="en-GB" b="1" dirty="0"/>
            <a:t>Economic &amp; Social Scapegoating:</a:t>
          </a:r>
          <a:r>
            <a:rPr lang="en-GB" dirty="0"/>
            <a:t> Protesters blame illegal immigrants for unemployment, crime, and decay, narratives that fuelled the 2008/2015 violence.</a:t>
          </a:r>
          <a:endParaRPr lang="en-US" dirty="0"/>
        </a:p>
      </dgm:t>
    </dgm:pt>
    <dgm:pt modelId="{FB5D3023-DA23-45C8-ACDF-6FBDAE5852AE}" type="parTrans" cxnId="{314FBEC2-4100-4C69-BDE8-F5047BA97976}">
      <dgm:prSet/>
      <dgm:spPr/>
      <dgm:t>
        <a:bodyPr/>
        <a:lstStyle/>
        <a:p>
          <a:endParaRPr lang="en-US"/>
        </a:p>
      </dgm:t>
    </dgm:pt>
    <dgm:pt modelId="{1DA88D43-3E3A-4FB7-9EDB-38D96A6984AC}" type="sibTrans" cxnId="{314FBEC2-4100-4C69-BDE8-F5047BA97976}">
      <dgm:prSet phldrT="4" phldr="0"/>
      <dgm:spPr/>
      <dgm:t>
        <a:bodyPr/>
        <a:lstStyle/>
        <a:p>
          <a:endParaRPr lang="en-US"/>
        </a:p>
      </dgm:t>
    </dgm:pt>
    <dgm:pt modelId="{4A32ACB8-BBED-492F-A665-C0EEF8F6A9DD}">
      <dgm:prSet/>
      <dgm:spPr/>
      <dgm:t>
        <a:bodyPr/>
        <a:lstStyle/>
        <a:p>
          <a:r>
            <a:rPr lang="en-GB" b="1"/>
            <a:t>Violent Threats &amp; Deadlines:</a:t>
          </a:r>
          <a:r>
            <a:rPr lang="en-GB"/>
            <a:t> Similar to previous waves, current protesters have issued ultimatums, demanding undocumented immigrants leave the country by </a:t>
          </a:r>
          <a:r>
            <a:rPr lang="en-GB" b="1"/>
            <a:t>June 30</a:t>
          </a:r>
          <a:r>
            <a:rPr lang="en-GB"/>
            <a:t>.</a:t>
          </a:r>
          <a:endParaRPr lang="en-US"/>
        </a:p>
      </dgm:t>
    </dgm:pt>
    <dgm:pt modelId="{66FF6EA8-0CFC-48E5-B86A-48654858DA41}" type="parTrans" cxnId="{AF9AEEF6-35F5-4452-B250-CE43D3D3D45E}">
      <dgm:prSet/>
      <dgm:spPr/>
      <dgm:t>
        <a:bodyPr/>
        <a:lstStyle/>
        <a:p>
          <a:endParaRPr lang="en-US"/>
        </a:p>
      </dgm:t>
    </dgm:pt>
    <dgm:pt modelId="{837302EF-BCDA-4484-A0DC-9E3C19FCFCBF}" type="sibTrans" cxnId="{AF9AEEF6-35F5-4452-B250-CE43D3D3D45E}">
      <dgm:prSet phldrT="5" phldr="0"/>
      <dgm:spPr/>
      <dgm:t>
        <a:bodyPr/>
        <a:lstStyle/>
        <a:p>
          <a:endParaRPr lang="en-US"/>
        </a:p>
      </dgm:t>
    </dgm:pt>
    <dgm:pt modelId="{CB5C9867-B7D0-4AD2-AFEF-25FC0C3FE5E0}">
      <dgm:prSet/>
      <dgm:spPr/>
      <dgm:t>
        <a:bodyPr/>
        <a:lstStyle/>
        <a:p>
          <a:r>
            <a:rPr lang="en-GB" b="1"/>
            <a:t>Urban Focus &amp; Economic Disruption: </a:t>
          </a:r>
          <a:r>
            <a:rPr lang="en-GB"/>
            <a:t>Similar to 2021.</a:t>
          </a:r>
          <a:endParaRPr lang="en-US"/>
        </a:p>
      </dgm:t>
    </dgm:pt>
    <dgm:pt modelId="{CBD6E327-7E2D-47C1-A8CA-2891DAA68C98}" type="parTrans" cxnId="{8F7EB261-7E77-4000-8AF2-F22B5265F850}">
      <dgm:prSet/>
      <dgm:spPr/>
      <dgm:t>
        <a:bodyPr/>
        <a:lstStyle/>
        <a:p>
          <a:endParaRPr lang="en-US"/>
        </a:p>
      </dgm:t>
    </dgm:pt>
    <dgm:pt modelId="{F69B1302-7ABA-4FBD-B17C-47D0331F6C59}" type="sibTrans" cxnId="{8F7EB261-7E77-4000-8AF2-F22B5265F850}">
      <dgm:prSet phldrT="6" phldr="0"/>
      <dgm:spPr/>
      <dgm:t>
        <a:bodyPr/>
        <a:lstStyle/>
        <a:p>
          <a:endParaRPr lang="en-US"/>
        </a:p>
      </dgm:t>
    </dgm:pt>
    <dgm:pt modelId="{ABBD4B64-8F41-264F-AA88-BBD8393A4DAF}" type="pres">
      <dgm:prSet presAssocID="{95A6D874-1137-45E3-A5E3-2A7D183A017B}" presName="diagram" presStyleCnt="0">
        <dgm:presLayoutVars>
          <dgm:dir/>
          <dgm:resizeHandles val="exact"/>
        </dgm:presLayoutVars>
      </dgm:prSet>
      <dgm:spPr/>
    </dgm:pt>
    <dgm:pt modelId="{5C4EC07E-E5FC-7043-997F-341829BFCFBC}" type="pres">
      <dgm:prSet presAssocID="{801DE11C-4DB9-44CF-B506-AC14A8EC53BB}" presName="node" presStyleLbl="node1" presStyleIdx="0" presStyleCnt="6">
        <dgm:presLayoutVars>
          <dgm:bulletEnabled val="1"/>
        </dgm:presLayoutVars>
      </dgm:prSet>
      <dgm:spPr/>
    </dgm:pt>
    <dgm:pt modelId="{9591B083-7CA5-314E-A6C8-E45B472C5B66}" type="pres">
      <dgm:prSet presAssocID="{EDA746F4-C425-424D-8726-47DEE6B67F50}" presName="sibTrans" presStyleCnt="0"/>
      <dgm:spPr/>
    </dgm:pt>
    <dgm:pt modelId="{BED0D86B-6D89-6D4E-978A-C2BBF8047578}" type="pres">
      <dgm:prSet presAssocID="{AB76B8D7-CF23-4C1D-A3B6-589824464865}" presName="node" presStyleLbl="node1" presStyleIdx="1" presStyleCnt="6">
        <dgm:presLayoutVars>
          <dgm:bulletEnabled val="1"/>
        </dgm:presLayoutVars>
      </dgm:prSet>
      <dgm:spPr/>
    </dgm:pt>
    <dgm:pt modelId="{03B214E3-F491-3C49-8A28-C04BAC1BA465}" type="pres">
      <dgm:prSet presAssocID="{EE17E9FD-B94A-4A57-9AA2-299151F34EFC}" presName="sibTrans" presStyleCnt="0"/>
      <dgm:spPr/>
    </dgm:pt>
    <dgm:pt modelId="{A67A73C8-D589-8146-B8F5-67A8D5CE09DA}" type="pres">
      <dgm:prSet presAssocID="{CAC50B02-996A-4499-AF20-D29682D6A397}" presName="node" presStyleLbl="node1" presStyleIdx="2" presStyleCnt="6">
        <dgm:presLayoutVars>
          <dgm:bulletEnabled val="1"/>
        </dgm:presLayoutVars>
      </dgm:prSet>
      <dgm:spPr/>
    </dgm:pt>
    <dgm:pt modelId="{2C3B25EE-0689-B246-8315-3C6B7BD60F73}" type="pres">
      <dgm:prSet presAssocID="{99515127-3D1C-4486-B3CF-7D810F6F4D51}" presName="sibTrans" presStyleCnt="0"/>
      <dgm:spPr/>
    </dgm:pt>
    <dgm:pt modelId="{9CF43094-0406-8848-ABE4-58CCCEE51E32}" type="pres">
      <dgm:prSet presAssocID="{BE5287D0-4E5E-47D1-913B-FAC6100B6E0D}" presName="node" presStyleLbl="node1" presStyleIdx="3" presStyleCnt="6">
        <dgm:presLayoutVars>
          <dgm:bulletEnabled val="1"/>
        </dgm:presLayoutVars>
      </dgm:prSet>
      <dgm:spPr/>
    </dgm:pt>
    <dgm:pt modelId="{68A75D3C-B023-C54E-BD05-0F2B8EF9DEF6}" type="pres">
      <dgm:prSet presAssocID="{1DA88D43-3E3A-4FB7-9EDB-38D96A6984AC}" presName="sibTrans" presStyleCnt="0"/>
      <dgm:spPr/>
    </dgm:pt>
    <dgm:pt modelId="{87247D41-D00D-FE41-A352-2EF6891AE182}" type="pres">
      <dgm:prSet presAssocID="{4A32ACB8-BBED-492F-A665-C0EEF8F6A9DD}" presName="node" presStyleLbl="node1" presStyleIdx="4" presStyleCnt="6">
        <dgm:presLayoutVars>
          <dgm:bulletEnabled val="1"/>
        </dgm:presLayoutVars>
      </dgm:prSet>
      <dgm:spPr/>
    </dgm:pt>
    <dgm:pt modelId="{EFD9799A-D7C5-624E-B6E6-71C624F04281}" type="pres">
      <dgm:prSet presAssocID="{837302EF-BCDA-4484-A0DC-9E3C19FCFCBF}" presName="sibTrans" presStyleCnt="0"/>
      <dgm:spPr/>
    </dgm:pt>
    <dgm:pt modelId="{2822E332-95D1-EE46-AE1E-5DB5B99EEC53}" type="pres">
      <dgm:prSet presAssocID="{CB5C9867-B7D0-4AD2-AFEF-25FC0C3FE5E0}" presName="node" presStyleLbl="node1" presStyleIdx="5" presStyleCnt="6">
        <dgm:presLayoutVars>
          <dgm:bulletEnabled val="1"/>
        </dgm:presLayoutVars>
      </dgm:prSet>
      <dgm:spPr/>
    </dgm:pt>
  </dgm:ptLst>
  <dgm:cxnLst>
    <dgm:cxn modelId="{94FE4205-064B-9147-B8BC-B82311626535}" type="presOf" srcId="{BE5287D0-4E5E-47D1-913B-FAC6100B6E0D}" destId="{9CF43094-0406-8848-ABE4-58CCCEE51E32}" srcOrd="0" destOrd="0" presId="urn:microsoft.com/office/officeart/2005/8/layout/default"/>
    <dgm:cxn modelId="{4666F405-3C07-DB4A-95DC-20DAD3A46D4E}" type="presOf" srcId="{CB5C9867-B7D0-4AD2-AFEF-25FC0C3FE5E0}" destId="{2822E332-95D1-EE46-AE1E-5DB5B99EEC53}" srcOrd="0" destOrd="0" presId="urn:microsoft.com/office/officeart/2005/8/layout/default"/>
    <dgm:cxn modelId="{A7665C0B-E604-3644-80CE-3D4DD28A4954}" type="presOf" srcId="{CAC50B02-996A-4499-AF20-D29682D6A397}" destId="{A67A73C8-D589-8146-B8F5-67A8D5CE09DA}" srcOrd="0" destOrd="0" presId="urn:microsoft.com/office/officeart/2005/8/layout/default"/>
    <dgm:cxn modelId="{5CA9CE10-CCB7-D145-BB9A-84B5F930F67C}" type="presOf" srcId="{AB76B8D7-CF23-4C1D-A3B6-589824464865}" destId="{BED0D86B-6D89-6D4E-978A-C2BBF8047578}" srcOrd="0" destOrd="0" presId="urn:microsoft.com/office/officeart/2005/8/layout/default"/>
    <dgm:cxn modelId="{54D9E63D-DA65-8B46-A7DB-030257E92680}" type="presOf" srcId="{95A6D874-1137-45E3-A5E3-2A7D183A017B}" destId="{ABBD4B64-8F41-264F-AA88-BBD8393A4DAF}" srcOrd="0" destOrd="0" presId="urn:microsoft.com/office/officeart/2005/8/layout/default"/>
    <dgm:cxn modelId="{8F7EB261-7E77-4000-8AF2-F22B5265F850}" srcId="{95A6D874-1137-45E3-A5E3-2A7D183A017B}" destId="{CB5C9867-B7D0-4AD2-AFEF-25FC0C3FE5E0}" srcOrd="5" destOrd="0" parTransId="{CBD6E327-7E2D-47C1-A8CA-2891DAA68C98}" sibTransId="{F69B1302-7ABA-4FBD-B17C-47D0331F6C59}"/>
    <dgm:cxn modelId="{087D9D81-0463-9E42-8E19-B020EE8D1B1A}" type="presOf" srcId="{801DE11C-4DB9-44CF-B506-AC14A8EC53BB}" destId="{5C4EC07E-E5FC-7043-997F-341829BFCFBC}" srcOrd="0" destOrd="0" presId="urn:microsoft.com/office/officeart/2005/8/layout/default"/>
    <dgm:cxn modelId="{9F6B14B4-90CD-4D3F-973A-92763478D12E}" srcId="{95A6D874-1137-45E3-A5E3-2A7D183A017B}" destId="{801DE11C-4DB9-44CF-B506-AC14A8EC53BB}" srcOrd="0" destOrd="0" parTransId="{7F4EB4BA-B3EC-48F8-90DF-C8D1AAA14FDB}" sibTransId="{EDA746F4-C425-424D-8726-47DEE6B67F50}"/>
    <dgm:cxn modelId="{314FBEC2-4100-4C69-BDE8-F5047BA97976}" srcId="{95A6D874-1137-45E3-A5E3-2A7D183A017B}" destId="{BE5287D0-4E5E-47D1-913B-FAC6100B6E0D}" srcOrd="3" destOrd="0" parTransId="{FB5D3023-DA23-45C8-ACDF-6FBDAE5852AE}" sibTransId="{1DA88D43-3E3A-4FB7-9EDB-38D96A6984AC}"/>
    <dgm:cxn modelId="{888A96DD-EF0B-4E5B-A216-56FF5B832E52}" srcId="{95A6D874-1137-45E3-A5E3-2A7D183A017B}" destId="{CAC50B02-996A-4499-AF20-D29682D6A397}" srcOrd="2" destOrd="0" parTransId="{C8607E56-C8E9-47A9-910D-8DEB5AEAC6E6}" sibTransId="{99515127-3D1C-4486-B3CF-7D810F6F4D51}"/>
    <dgm:cxn modelId="{A1CDCBDD-3B95-4CBD-B320-2E09558A270E}" srcId="{95A6D874-1137-45E3-A5E3-2A7D183A017B}" destId="{AB76B8D7-CF23-4C1D-A3B6-589824464865}" srcOrd="1" destOrd="0" parTransId="{DEA0A82A-81B0-4873-A2EE-C89F32BDD1D4}" sibTransId="{EE17E9FD-B94A-4A57-9AA2-299151F34EFC}"/>
    <dgm:cxn modelId="{AF9AEEF6-35F5-4452-B250-CE43D3D3D45E}" srcId="{95A6D874-1137-45E3-A5E3-2A7D183A017B}" destId="{4A32ACB8-BBED-492F-A665-C0EEF8F6A9DD}" srcOrd="4" destOrd="0" parTransId="{66FF6EA8-0CFC-48E5-B86A-48654858DA41}" sibTransId="{837302EF-BCDA-4484-A0DC-9E3C19FCFCBF}"/>
    <dgm:cxn modelId="{CF1DE0F9-5320-054C-84E8-F51E59F8436B}" type="presOf" srcId="{4A32ACB8-BBED-492F-A665-C0EEF8F6A9DD}" destId="{87247D41-D00D-FE41-A352-2EF6891AE182}" srcOrd="0" destOrd="0" presId="urn:microsoft.com/office/officeart/2005/8/layout/default"/>
    <dgm:cxn modelId="{01A0A22C-0A65-5640-834A-CF7E964EAE19}" type="presParOf" srcId="{ABBD4B64-8F41-264F-AA88-BBD8393A4DAF}" destId="{5C4EC07E-E5FC-7043-997F-341829BFCFBC}" srcOrd="0" destOrd="0" presId="urn:microsoft.com/office/officeart/2005/8/layout/default"/>
    <dgm:cxn modelId="{A111667F-B0B3-3F4A-BD8A-5322A7082F1E}" type="presParOf" srcId="{ABBD4B64-8F41-264F-AA88-BBD8393A4DAF}" destId="{9591B083-7CA5-314E-A6C8-E45B472C5B66}" srcOrd="1" destOrd="0" presId="urn:microsoft.com/office/officeart/2005/8/layout/default"/>
    <dgm:cxn modelId="{39CD2D7B-9E42-A746-8FB9-16A6A71E6E67}" type="presParOf" srcId="{ABBD4B64-8F41-264F-AA88-BBD8393A4DAF}" destId="{BED0D86B-6D89-6D4E-978A-C2BBF8047578}" srcOrd="2" destOrd="0" presId="urn:microsoft.com/office/officeart/2005/8/layout/default"/>
    <dgm:cxn modelId="{E5AB1FFA-EC85-2942-B1F8-F1BFA449B302}" type="presParOf" srcId="{ABBD4B64-8F41-264F-AA88-BBD8393A4DAF}" destId="{03B214E3-F491-3C49-8A28-C04BAC1BA465}" srcOrd="3" destOrd="0" presId="urn:microsoft.com/office/officeart/2005/8/layout/default"/>
    <dgm:cxn modelId="{EA8EB2CA-0FD7-5C45-B32B-24B2685FA813}" type="presParOf" srcId="{ABBD4B64-8F41-264F-AA88-BBD8393A4DAF}" destId="{A67A73C8-D589-8146-B8F5-67A8D5CE09DA}" srcOrd="4" destOrd="0" presId="urn:microsoft.com/office/officeart/2005/8/layout/default"/>
    <dgm:cxn modelId="{A2236065-AC5A-4541-AA4D-C8CF45A8A94A}" type="presParOf" srcId="{ABBD4B64-8F41-264F-AA88-BBD8393A4DAF}" destId="{2C3B25EE-0689-B246-8315-3C6B7BD60F73}" srcOrd="5" destOrd="0" presId="urn:microsoft.com/office/officeart/2005/8/layout/default"/>
    <dgm:cxn modelId="{0EEFE292-A7E0-0F43-A29C-B77482961582}" type="presParOf" srcId="{ABBD4B64-8F41-264F-AA88-BBD8393A4DAF}" destId="{9CF43094-0406-8848-ABE4-58CCCEE51E32}" srcOrd="6" destOrd="0" presId="urn:microsoft.com/office/officeart/2005/8/layout/default"/>
    <dgm:cxn modelId="{AE55E63E-8510-B24C-8012-7F239782CFF9}" type="presParOf" srcId="{ABBD4B64-8F41-264F-AA88-BBD8393A4DAF}" destId="{68A75D3C-B023-C54E-BD05-0F2B8EF9DEF6}" srcOrd="7" destOrd="0" presId="urn:microsoft.com/office/officeart/2005/8/layout/default"/>
    <dgm:cxn modelId="{26082DFA-58EE-A74B-9DD9-A31C9F166DC0}" type="presParOf" srcId="{ABBD4B64-8F41-264F-AA88-BBD8393A4DAF}" destId="{87247D41-D00D-FE41-A352-2EF6891AE182}" srcOrd="8" destOrd="0" presId="urn:microsoft.com/office/officeart/2005/8/layout/default"/>
    <dgm:cxn modelId="{5E76E38E-DF55-8042-A0B0-5A4D31F808B3}" type="presParOf" srcId="{ABBD4B64-8F41-264F-AA88-BBD8393A4DAF}" destId="{EFD9799A-D7C5-624E-B6E6-71C624F04281}" srcOrd="9" destOrd="0" presId="urn:microsoft.com/office/officeart/2005/8/layout/default"/>
    <dgm:cxn modelId="{D4487555-FA05-C947-B693-E530B17E6E2F}" type="presParOf" srcId="{ABBD4B64-8F41-264F-AA88-BBD8393A4DAF}" destId="{2822E332-95D1-EE46-AE1E-5DB5B99EEC5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C940B-F1AB-EE4A-829F-885F7424CC56}">
      <dsp:nvSpPr>
        <dsp:cNvPr id="0" name=""/>
        <dsp:cNvSpPr/>
      </dsp:nvSpPr>
      <dsp:spPr>
        <a:xfrm>
          <a:off x="0" y="632556"/>
          <a:ext cx="6364224" cy="1058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87F629-3487-704B-A4ED-122963F12254}">
      <dsp:nvSpPr>
        <dsp:cNvPr id="0" name=""/>
        <dsp:cNvSpPr/>
      </dsp:nvSpPr>
      <dsp:spPr>
        <a:xfrm>
          <a:off x="318211" y="12636"/>
          <a:ext cx="4454956" cy="12398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866900">
            <a:lnSpc>
              <a:spcPct val="90000"/>
            </a:lnSpc>
            <a:spcBef>
              <a:spcPct val="0"/>
            </a:spcBef>
            <a:spcAft>
              <a:spcPct val="35000"/>
            </a:spcAft>
            <a:buNone/>
          </a:pPr>
          <a:r>
            <a:rPr lang="en-GB" sz="4200" b="1" kern="1200"/>
            <a:t>Independence</a:t>
          </a:r>
          <a:endParaRPr lang="en-US" sz="4200" kern="1200"/>
        </a:p>
      </dsp:txBody>
      <dsp:txXfrm>
        <a:off x="378735" y="73160"/>
        <a:ext cx="4333908" cy="1118792"/>
      </dsp:txXfrm>
    </dsp:sp>
    <dsp:sp modelId="{A3F47DBD-0452-E341-AA92-5912FB4CA425}">
      <dsp:nvSpPr>
        <dsp:cNvPr id="0" name=""/>
        <dsp:cNvSpPr/>
      </dsp:nvSpPr>
      <dsp:spPr>
        <a:xfrm>
          <a:off x="0" y="2537676"/>
          <a:ext cx="6364224" cy="1058400"/>
        </a:xfrm>
        <a:prstGeom prst="rect">
          <a:avLst/>
        </a:prstGeom>
        <a:solidFill>
          <a:schemeClr val="lt1">
            <a:alpha val="90000"/>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8EEC8B-07F2-704C-BCFA-9889CFD4373E}">
      <dsp:nvSpPr>
        <dsp:cNvPr id="0" name=""/>
        <dsp:cNvSpPr/>
      </dsp:nvSpPr>
      <dsp:spPr>
        <a:xfrm>
          <a:off x="318211" y="1917756"/>
          <a:ext cx="4454956" cy="123984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866900">
            <a:lnSpc>
              <a:spcPct val="90000"/>
            </a:lnSpc>
            <a:spcBef>
              <a:spcPct val="0"/>
            </a:spcBef>
            <a:spcAft>
              <a:spcPct val="35000"/>
            </a:spcAft>
            <a:buNone/>
          </a:pPr>
          <a:r>
            <a:rPr lang="en-GB" sz="4200" b="1" kern="1200"/>
            <a:t>Impartiality</a:t>
          </a:r>
          <a:endParaRPr lang="en-US" sz="4200" kern="1200"/>
        </a:p>
      </dsp:txBody>
      <dsp:txXfrm>
        <a:off x="378735" y="1978280"/>
        <a:ext cx="4333908" cy="1118792"/>
      </dsp:txXfrm>
    </dsp:sp>
    <dsp:sp modelId="{29BBA491-1C52-3544-90E5-4FE77D0EBA7B}">
      <dsp:nvSpPr>
        <dsp:cNvPr id="0" name=""/>
        <dsp:cNvSpPr/>
      </dsp:nvSpPr>
      <dsp:spPr>
        <a:xfrm>
          <a:off x="0" y="4442795"/>
          <a:ext cx="6364224" cy="10584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EA06B5-A313-4842-9F21-A68DE47F186F}">
      <dsp:nvSpPr>
        <dsp:cNvPr id="0" name=""/>
        <dsp:cNvSpPr/>
      </dsp:nvSpPr>
      <dsp:spPr>
        <a:xfrm>
          <a:off x="318211" y="3822876"/>
          <a:ext cx="4454956" cy="123984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387" tIns="0" rIns="168387" bIns="0" numCol="1" spcCol="1270" anchor="ctr" anchorCtr="0">
          <a:noAutofit/>
        </a:bodyPr>
        <a:lstStyle/>
        <a:p>
          <a:pPr marL="0" lvl="0" indent="0" algn="l" defTabSz="1866900">
            <a:lnSpc>
              <a:spcPct val="90000"/>
            </a:lnSpc>
            <a:spcBef>
              <a:spcPct val="0"/>
            </a:spcBef>
            <a:spcAft>
              <a:spcPct val="35000"/>
            </a:spcAft>
            <a:buNone/>
          </a:pPr>
          <a:r>
            <a:rPr lang="en-GB" sz="4200" b="1" kern="1200"/>
            <a:t>Accountability</a:t>
          </a:r>
          <a:endParaRPr lang="en-US" sz="4200" kern="1200"/>
        </a:p>
      </dsp:txBody>
      <dsp:txXfrm>
        <a:off x="378735" y="3883400"/>
        <a:ext cx="4333908" cy="11187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01977-7913-BC49-82B3-9439E04C4523}">
      <dsp:nvSpPr>
        <dsp:cNvPr id="0" name=""/>
        <dsp:cNvSpPr/>
      </dsp:nvSpPr>
      <dsp:spPr>
        <a:xfrm>
          <a:off x="3481091" y="269422"/>
          <a:ext cx="3656136" cy="3656136"/>
        </a:xfrm>
        <a:prstGeom prst="pie">
          <a:avLst>
            <a:gd name="adj1" fmla="val 16200000"/>
            <a:gd name="adj2" fmla="val 2052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Ties to BRICS</a:t>
          </a:r>
          <a:endParaRPr lang="en-US" sz="1300" kern="1200"/>
        </a:p>
      </dsp:txBody>
      <dsp:txXfrm>
        <a:off x="5388376" y="884001"/>
        <a:ext cx="1175186" cy="783457"/>
      </dsp:txXfrm>
    </dsp:sp>
    <dsp:sp modelId="{56A624DF-BB82-954D-881D-9BFAB258DFDD}">
      <dsp:nvSpPr>
        <dsp:cNvPr id="0" name=""/>
        <dsp:cNvSpPr/>
      </dsp:nvSpPr>
      <dsp:spPr>
        <a:xfrm>
          <a:off x="3512429" y="366919"/>
          <a:ext cx="3656136" cy="3656136"/>
        </a:xfrm>
        <a:prstGeom prst="pie">
          <a:avLst>
            <a:gd name="adj1" fmla="val 20520000"/>
            <a:gd name="adj2" fmla="val 324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Stance on Russia and Ukraine</a:t>
          </a:r>
          <a:endParaRPr lang="en-US" sz="1300" kern="1200"/>
        </a:p>
      </dsp:txBody>
      <dsp:txXfrm>
        <a:off x="5867156" y="2037425"/>
        <a:ext cx="1088136" cy="870508"/>
      </dsp:txXfrm>
    </dsp:sp>
    <dsp:sp modelId="{06B4AFF7-5709-9C46-95D3-EB3C7AFD75C0}">
      <dsp:nvSpPr>
        <dsp:cNvPr id="0" name=""/>
        <dsp:cNvSpPr/>
      </dsp:nvSpPr>
      <dsp:spPr>
        <a:xfrm>
          <a:off x="3429731" y="426984"/>
          <a:ext cx="3656136" cy="3656136"/>
        </a:xfrm>
        <a:prstGeom prst="pie">
          <a:avLst>
            <a:gd name="adj1" fmla="val 3240000"/>
            <a:gd name="adj2" fmla="val 756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ICJ case regarding Israel</a:t>
          </a:r>
          <a:endParaRPr lang="en-US" sz="1300" kern="1200"/>
        </a:p>
      </dsp:txBody>
      <dsp:txXfrm>
        <a:off x="4735494" y="2994985"/>
        <a:ext cx="1044610" cy="957559"/>
      </dsp:txXfrm>
    </dsp:sp>
    <dsp:sp modelId="{BC6A8650-20B4-2E4F-8D4A-22BDF8859714}">
      <dsp:nvSpPr>
        <dsp:cNvPr id="0" name=""/>
        <dsp:cNvSpPr/>
      </dsp:nvSpPr>
      <dsp:spPr>
        <a:xfrm>
          <a:off x="3347033" y="366919"/>
          <a:ext cx="3656136" cy="3656136"/>
        </a:xfrm>
        <a:prstGeom prst="pie">
          <a:avLst>
            <a:gd name="adj1" fmla="val 7560000"/>
            <a:gd name="adj2" fmla="val 1188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Land reform</a:t>
          </a:r>
          <a:endParaRPr lang="en-US" sz="1300" kern="1200"/>
        </a:p>
      </dsp:txBody>
      <dsp:txXfrm>
        <a:off x="3560307" y="2037425"/>
        <a:ext cx="1088136" cy="870508"/>
      </dsp:txXfrm>
    </dsp:sp>
    <dsp:sp modelId="{759B57F6-D4A5-1B48-B152-B7F28ECE0C4D}">
      <dsp:nvSpPr>
        <dsp:cNvPr id="0" name=""/>
        <dsp:cNvSpPr/>
      </dsp:nvSpPr>
      <dsp:spPr>
        <a:xfrm>
          <a:off x="3378371" y="269422"/>
          <a:ext cx="3656136" cy="3656136"/>
        </a:xfrm>
        <a:prstGeom prst="pie">
          <a:avLst>
            <a:gd name="adj1" fmla="val 11880000"/>
            <a:gd name="adj2" fmla="val 1620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Black Economic Empowerment (BEE)</a:t>
          </a:r>
          <a:endParaRPr lang="en-US" sz="1300" kern="1200"/>
        </a:p>
      </dsp:txBody>
      <dsp:txXfrm>
        <a:off x="3952036" y="884001"/>
        <a:ext cx="1175186" cy="783457"/>
      </dsp:txXfrm>
    </dsp:sp>
    <dsp:sp modelId="{91191232-F58D-AC4D-ACA2-5A1ACF38B108}">
      <dsp:nvSpPr>
        <dsp:cNvPr id="0" name=""/>
        <dsp:cNvSpPr/>
      </dsp:nvSpPr>
      <dsp:spPr>
        <a:xfrm>
          <a:off x="3254587" y="43090"/>
          <a:ext cx="4108801" cy="4108801"/>
        </a:xfrm>
        <a:prstGeom prst="circularArrow">
          <a:avLst>
            <a:gd name="adj1" fmla="val 5085"/>
            <a:gd name="adj2" fmla="val 327528"/>
            <a:gd name="adj3" fmla="val 20192361"/>
            <a:gd name="adj4" fmla="val 16200324"/>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22B1EC-60FD-974E-9D70-DD774D097287}">
      <dsp:nvSpPr>
        <dsp:cNvPr id="0" name=""/>
        <dsp:cNvSpPr/>
      </dsp:nvSpPr>
      <dsp:spPr>
        <a:xfrm>
          <a:off x="3286350" y="140555"/>
          <a:ext cx="4108801" cy="4108801"/>
        </a:xfrm>
        <a:prstGeom prst="circularArrow">
          <a:avLst>
            <a:gd name="adj1" fmla="val 5085"/>
            <a:gd name="adj2" fmla="val 327528"/>
            <a:gd name="adj3" fmla="val 2912753"/>
            <a:gd name="adj4" fmla="val 20519953"/>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A0DAB3-30B6-8947-9B47-0CAF5BE9727C}">
      <dsp:nvSpPr>
        <dsp:cNvPr id="0" name=""/>
        <dsp:cNvSpPr/>
      </dsp:nvSpPr>
      <dsp:spPr>
        <a:xfrm>
          <a:off x="3203399" y="200803"/>
          <a:ext cx="4108801" cy="4108801"/>
        </a:xfrm>
        <a:prstGeom prst="circularArrow">
          <a:avLst>
            <a:gd name="adj1" fmla="val 5085"/>
            <a:gd name="adj2" fmla="val 327528"/>
            <a:gd name="adj3" fmla="val 7232777"/>
            <a:gd name="adj4" fmla="val 3239695"/>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3A7561-49DD-3440-9BA6-026473FECAB4}">
      <dsp:nvSpPr>
        <dsp:cNvPr id="0" name=""/>
        <dsp:cNvSpPr/>
      </dsp:nvSpPr>
      <dsp:spPr>
        <a:xfrm>
          <a:off x="3120448" y="140555"/>
          <a:ext cx="4108801" cy="4108801"/>
        </a:xfrm>
        <a:prstGeom prst="circularArrow">
          <a:avLst>
            <a:gd name="adj1" fmla="val 5085"/>
            <a:gd name="adj2" fmla="val 327528"/>
            <a:gd name="adj3" fmla="val 11552519"/>
            <a:gd name="adj4" fmla="val 7559718"/>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1E3EB7-D7EA-B74B-A523-548EB0B4AFDE}">
      <dsp:nvSpPr>
        <dsp:cNvPr id="0" name=""/>
        <dsp:cNvSpPr/>
      </dsp:nvSpPr>
      <dsp:spPr>
        <a:xfrm>
          <a:off x="3152211" y="43090"/>
          <a:ext cx="4108801" cy="4108801"/>
        </a:xfrm>
        <a:prstGeom prst="circularArrow">
          <a:avLst>
            <a:gd name="adj1" fmla="val 5085"/>
            <a:gd name="adj2" fmla="val 327528"/>
            <a:gd name="adj3" fmla="val 15872148"/>
            <a:gd name="adj4" fmla="val 1188011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1C891-96B1-0F49-9F8E-FBDCEF81BFDD}">
      <dsp:nvSpPr>
        <dsp:cNvPr id="0" name=""/>
        <dsp:cNvSpPr/>
      </dsp:nvSpPr>
      <dsp:spPr>
        <a:xfrm>
          <a:off x="0" y="146916"/>
          <a:ext cx="6364224" cy="2574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“I just thought that he is so uninformed, truly uninformed…. I realized that he is looking at South Africa through a completely, sort of, foggy lens, without realizing the real, real harm that apartheid did. In my view, he was just dismissive.”</a:t>
          </a:r>
          <a:endParaRPr lang="en-US" sz="2500" kern="1200"/>
        </a:p>
      </dsp:txBody>
      <dsp:txXfrm>
        <a:off x="125652" y="272568"/>
        <a:ext cx="6112920" cy="2322696"/>
      </dsp:txXfrm>
    </dsp:sp>
    <dsp:sp modelId="{120F2367-0019-1342-879C-87789CD9A48B}">
      <dsp:nvSpPr>
        <dsp:cNvPr id="0" name=""/>
        <dsp:cNvSpPr/>
      </dsp:nvSpPr>
      <dsp:spPr>
        <a:xfrm>
          <a:off x="0" y="2792916"/>
          <a:ext cx="6364224" cy="25740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“I do think the Afrikaner policy is racist…. It is that racist sort of demeanor that we want to be able to whittle down so that he can see the truth of the situation.”</a:t>
          </a:r>
          <a:endParaRPr lang="en-US" sz="2500" kern="1200"/>
        </a:p>
      </dsp:txBody>
      <dsp:txXfrm>
        <a:off x="125652" y="2918568"/>
        <a:ext cx="6112920" cy="23226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EC07E-E5FC-7043-997F-341829BFCFBC}">
      <dsp:nvSpPr>
        <dsp:cNvPr id="0" name=""/>
        <dsp:cNvSpPr/>
      </dsp:nvSpPr>
      <dsp:spPr>
        <a:xfrm>
          <a:off x="0" y="39687"/>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Mystery leadership, funding, and organisational structures: </a:t>
          </a:r>
          <a:r>
            <a:rPr lang="en-GB" sz="1800" kern="1200"/>
            <a:t>Similar to 2021, the leadership and authority figures of the protests are AMORPHOUS.</a:t>
          </a:r>
          <a:endParaRPr lang="en-US" sz="1800" kern="1200"/>
        </a:p>
      </dsp:txBody>
      <dsp:txXfrm>
        <a:off x="0" y="39687"/>
        <a:ext cx="3286125" cy="1971675"/>
      </dsp:txXfrm>
    </dsp:sp>
    <dsp:sp modelId="{BED0D86B-6D89-6D4E-978A-C2BBF8047578}">
      <dsp:nvSpPr>
        <dsp:cNvPr id="0" name=""/>
        <dsp:cNvSpPr/>
      </dsp:nvSpPr>
      <dsp:spPr>
        <a:xfrm>
          <a:off x="3614737" y="39687"/>
          <a:ext cx="3286125" cy="1971675"/>
        </a:xfrm>
        <a:prstGeom prst="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Targeted Vigilantism:</a:t>
          </a:r>
          <a:r>
            <a:rPr lang="en-GB" sz="1800" kern="1200"/>
            <a:t> Operation Dudula and the “March and March” lead in vigilantism.</a:t>
          </a:r>
          <a:endParaRPr lang="en-US" sz="1800" kern="1200"/>
        </a:p>
      </dsp:txBody>
      <dsp:txXfrm>
        <a:off x="3614737" y="39687"/>
        <a:ext cx="3286125" cy="1971675"/>
      </dsp:txXfrm>
    </dsp:sp>
    <dsp:sp modelId="{A67A73C8-D589-8146-B8F5-67A8D5CE09DA}">
      <dsp:nvSpPr>
        <dsp:cNvPr id="0" name=""/>
        <dsp:cNvSpPr/>
      </dsp:nvSpPr>
      <dsp:spPr>
        <a:xfrm>
          <a:off x="7229475" y="39687"/>
          <a:ext cx="3286125" cy="1971675"/>
        </a:xfrm>
        <a:prstGeom prst="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Forced Displacement &amp; Fear:</a:t>
          </a:r>
          <a:r>
            <a:rPr lang="en-GB" sz="1800" kern="1200"/>
            <a:t> Foreign nationals are fleeing their homes, seeking refuge at the Durban Central Police Station and Diakonia.</a:t>
          </a:r>
          <a:endParaRPr lang="en-US" sz="1800" kern="1200"/>
        </a:p>
      </dsp:txBody>
      <dsp:txXfrm>
        <a:off x="7229475" y="39687"/>
        <a:ext cx="3286125" cy="1971675"/>
      </dsp:txXfrm>
    </dsp:sp>
    <dsp:sp modelId="{9CF43094-0406-8848-ABE4-58CCCEE51E32}">
      <dsp:nvSpPr>
        <dsp:cNvPr id="0" name=""/>
        <dsp:cNvSpPr/>
      </dsp:nvSpPr>
      <dsp:spPr>
        <a:xfrm>
          <a:off x="0" y="2339975"/>
          <a:ext cx="3286125" cy="1971675"/>
        </a:xfrm>
        <a:prstGeom prst="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Economic &amp; Social Scapegoating:</a:t>
          </a:r>
          <a:r>
            <a:rPr lang="en-GB" sz="1800" kern="1200" dirty="0"/>
            <a:t> Protesters blame illegal immigrants for unemployment, crime, and decay, narratives that fuelled the 2008/2015 violence.</a:t>
          </a:r>
          <a:endParaRPr lang="en-US" sz="1800" kern="1200" dirty="0"/>
        </a:p>
      </dsp:txBody>
      <dsp:txXfrm>
        <a:off x="0" y="2339975"/>
        <a:ext cx="3286125" cy="1971675"/>
      </dsp:txXfrm>
    </dsp:sp>
    <dsp:sp modelId="{87247D41-D00D-FE41-A352-2EF6891AE182}">
      <dsp:nvSpPr>
        <dsp:cNvPr id="0" name=""/>
        <dsp:cNvSpPr/>
      </dsp:nvSpPr>
      <dsp:spPr>
        <a:xfrm>
          <a:off x="3614737" y="2339975"/>
          <a:ext cx="3286125" cy="1971675"/>
        </a:xfrm>
        <a:prstGeom prst="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Violent Threats &amp; Deadlines:</a:t>
          </a:r>
          <a:r>
            <a:rPr lang="en-GB" sz="1800" kern="1200"/>
            <a:t> Similar to previous waves, current protesters have issued ultimatums, demanding undocumented immigrants leave the country by </a:t>
          </a:r>
          <a:r>
            <a:rPr lang="en-GB" sz="1800" b="1" kern="1200"/>
            <a:t>June 30</a:t>
          </a:r>
          <a:r>
            <a:rPr lang="en-GB" sz="1800" kern="1200"/>
            <a:t>.</a:t>
          </a:r>
          <a:endParaRPr lang="en-US" sz="1800" kern="1200"/>
        </a:p>
      </dsp:txBody>
      <dsp:txXfrm>
        <a:off x="3614737" y="2339975"/>
        <a:ext cx="3286125" cy="1971675"/>
      </dsp:txXfrm>
    </dsp:sp>
    <dsp:sp modelId="{2822E332-95D1-EE46-AE1E-5DB5B99EEC53}">
      <dsp:nvSpPr>
        <dsp:cNvPr id="0" name=""/>
        <dsp:cNvSpPr/>
      </dsp:nvSpPr>
      <dsp:spPr>
        <a:xfrm>
          <a:off x="7229475" y="2339975"/>
          <a:ext cx="3286125" cy="1971675"/>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Urban Focus &amp; Economic Disruption: </a:t>
          </a:r>
          <a:r>
            <a:rPr lang="en-GB" sz="1800" kern="1200"/>
            <a:t>Similar to 2021.</a:t>
          </a:r>
          <a:endParaRPr lang="en-US" sz="1800" kern="1200"/>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B117F-6987-4F48-ACDC-2B698EECA8F1}" type="datetimeFigureOut">
              <a:rPr lang="en-US" smtClean="0"/>
              <a:t>5/29/26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A434CB-DD35-214A-9F00-FE56E63E9153}" type="slidenum">
              <a:rPr lang="en-US" smtClean="0"/>
              <a:t>‹#›</a:t>
            </a:fld>
            <a:endParaRPr lang="en-US"/>
          </a:p>
        </p:txBody>
      </p:sp>
    </p:spTree>
    <p:extLst>
      <p:ext uri="{BB962C8B-B14F-4D97-AF65-F5344CB8AC3E}">
        <p14:creationId xmlns:p14="http://schemas.microsoft.com/office/powerpoint/2010/main" val="328762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A434CB-DD35-214A-9F00-FE56E63E9153}" type="slidenum">
              <a:rPr lang="en-US" smtClean="0"/>
              <a:t>4</a:t>
            </a:fld>
            <a:endParaRPr lang="en-US"/>
          </a:p>
        </p:txBody>
      </p:sp>
    </p:spTree>
    <p:extLst>
      <p:ext uri="{BB962C8B-B14F-4D97-AF65-F5344CB8AC3E}">
        <p14:creationId xmlns:p14="http://schemas.microsoft.com/office/powerpoint/2010/main" val="166348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6B70C-287E-5689-162F-3CE5B0C97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43F62-7322-F163-16FC-2A1BBFAD7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394FF-D15F-8140-D56E-645DDB3E35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F3F4DA-F0DD-D99B-A3F9-72FB9023E7A4}"/>
              </a:ext>
            </a:extLst>
          </p:cNvPr>
          <p:cNvSpPr>
            <a:spLocks noGrp="1"/>
          </p:cNvSpPr>
          <p:nvPr>
            <p:ph type="sldNum" sz="quarter" idx="5"/>
          </p:nvPr>
        </p:nvSpPr>
        <p:spPr/>
        <p:txBody>
          <a:bodyPr/>
          <a:lstStyle/>
          <a:p>
            <a:fld id="{A075AEB0-A393-F946-8CA2-D85ADB554346}" type="slidenum">
              <a:rPr lang="en-US" smtClean="0"/>
              <a:t>27</a:t>
            </a:fld>
            <a:endParaRPr lang="en-US"/>
          </a:p>
        </p:txBody>
      </p:sp>
    </p:spTree>
    <p:extLst>
      <p:ext uri="{BB962C8B-B14F-4D97-AF65-F5344CB8AC3E}">
        <p14:creationId xmlns:p14="http://schemas.microsoft.com/office/powerpoint/2010/main" val="1001005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61295-9D72-D1E2-25F8-CD4BF88A3B8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98D884B-6D89-F4BF-6478-64D24D3A5B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AD3C14B-81C2-09DD-E9F3-12E0D64067EE}"/>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C0E6D476-2C8E-10BA-83FD-EEE4A4369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771E9F-36F7-B796-4B4F-DCDCD7694D49}"/>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1874040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803E5-3404-C90B-ECC3-493E54A8039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1DDA2BB-FEF3-A8A1-08E8-99AF554DDB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FECB818-FEF1-510F-36FE-78A538542584}"/>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AAF8C1A3-E441-52FB-9EA9-6B5548F1B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52A1BA-9670-1578-4695-A7F01C3DAFA3}"/>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1990840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E4B2C2-832D-81D1-0763-C44D742565A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646AA85-CA39-E930-9773-21686355CAE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296A90D-C190-C7EE-80E1-E3917C159391}"/>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E49A7CF6-6C73-547B-5526-436F8E4BB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D8902C-472E-B2A9-A1EE-3B07FF002C04}"/>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37955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D93F-8376-A755-5769-E9DDA613D8E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C0A239-36CF-F7BE-DF68-C9122C8D875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C26DC0-F24A-EFC4-25F8-8DF93B7B3944}"/>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737AB0EE-D3FA-4342-3497-866889B786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4AFEA-6D5B-A738-76AB-AF34528D68EF}"/>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456855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2806A-72EE-D4BE-D245-989085071D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4CB870B-49BC-E3BD-EDD6-82DE9A5D47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5046EB4-0A20-98B8-185C-125E65719B2F}"/>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1DA96DDC-9A4C-92C3-3F9A-47047A4849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D5E1F-A75B-4666-2AF0-2DDF1C5741E1}"/>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313964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2E279-5510-CE48-2DEE-CBECEED381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8237303-4F77-F604-B345-55678091A5F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C2B6347-0F69-36A2-1572-E426C684EFB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34BCA49-80E3-CD3D-7283-61A551E75EC5}"/>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6" name="Footer Placeholder 5">
            <a:extLst>
              <a:ext uri="{FF2B5EF4-FFF2-40B4-BE49-F238E27FC236}">
                <a16:creationId xmlns:a16="http://schemas.microsoft.com/office/drawing/2014/main" id="{6849FCD2-51E5-620D-3C35-2DF5A44C1E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D409A2-BB88-0ABF-913B-5BF658DE3554}"/>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209201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93F9D-C6AA-41A9-176B-481F16E4D32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2273909-3E05-CC03-1BFD-78E8D3813F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1BDA1F1-7993-9E48-7B21-566DF6B5836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81C0351-71B7-8FB5-C55B-2731FA4B5C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0EBE173-D19A-3D26-E72C-CBABFBBBA61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B93F1EF-860E-D34C-7BF1-09E4D2F962F6}"/>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8" name="Footer Placeholder 7">
            <a:extLst>
              <a:ext uri="{FF2B5EF4-FFF2-40B4-BE49-F238E27FC236}">
                <a16:creationId xmlns:a16="http://schemas.microsoft.com/office/drawing/2014/main" id="{9EFD05F9-DA4A-E406-1F09-E198A83D77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3DCF47-354A-98E9-BBD4-0E0C98316D60}"/>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2710317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77BF-1120-E917-7F78-AD83BE93A0B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0233458-6212-1935-A680-A7557AFC16E8}"/>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4" name="Footer Placeholder 3">
            <a:extLst>
              <a:ext uri="{FF2B5EF4-FFF2-40B4-BE49-F238E27FC236}">
                <a16:creationId xmlns:a16="http://schemas.microsoft.com/office/drawing/2014/main" id="{3198E8B9-EC1E-FF04-6651-6048F3563B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882DEE-2B75-FC04-D7D0-367A8A52D917}"/>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2926656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1A54D8-2598-BDBF-D99E-081165383082}"/>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3" name="Footer Placeholder 2">
            <a:extLst>
              <a:ext uri="{FF2B5EF4-FFF2-40B4-BE49-F238E27FC236}">
                <a16:creationId xmlns:a16="http://schemas.microsoft.com/office/drawing/2014/main" id="{4587B9F0-A03F-2654-2C4B-F3C97C0E7B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082522-A435-92CB-7058-6DCC565E4253}"/>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983177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A749-3656-CACB-F443-677AEAEFA1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6E0B427-7FE0-20BB-A89C-47D28F5AF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C6B2AF5-C0E9-F17D-4765-C647D5B738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35DAE9F-6061-0375-49E1-DC478A27D169}"/>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6" name="Footer Placeholder 5">
            <a:extLst>
              <a:ext uri="{FF2B5EF4-FFF2-40B4-BE49-F238E27FC236}">
                <a16:creationId xmlns:a16="http://schemas.microsoft.com/office/drawing/2014/main" id="{39235CBD-4921-A280-FE2D-B8DA204ABA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46879-EE5C-5316-7E14-FBAB13DE47D0}"/>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1086908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DACB-2B55-24E3-0319-CDB33C2A72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BA172BD-1E77-6152-DBB4-F0CC5A0199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E38B31-C7B9-AAF1-9497-DE04D1A341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CC9E36E-B86E-8D16-B57F-D1F09CCAC56B}"/>
              </a:ext>
            </a:extLst>
          </p:cNvPr>
          <p:cNvSpPr>
            <a:spLocks noGrp="1"/>
          </p:cNvSpPr>
          <p:nvPr>
            <p:ph type="dt" sz="half" idx="10"/>
          </p:nvPr>
        </p:nvSpPr>
        <p:spPr/>
        <p:txBody>
          <a:bodyPr/>
          <a:lstStyle/>
          <a:p>
            <a:fld id="{1115F977-450B-C04A-BE2D-93639D9A800E}" type="datetimeFigureOut">
              <a:rPr lang="en-US" smtClean="0"/>
              <a:t>5/29/26</a:t>
            </a:fld>
            <a:endParaRPr lang="en-US"/>
          </a:p>
        </p:txBody>
      </p:sp>
      <p:sp>
        <p:nvSpPr>
          <p:cNvPr id="6" name="Footer Placeholder 5">
            <a:extLst>
              <a:ext uri="{FF2B5EF4-FFF2-40B4-BE49-F238E27FC236}">
                <a16:creationId xmlns:a16="http://schemas.microsoft.com/office/drawing/2014/main" id="{B73D508B-936F-167B-4FA3-CE55A6348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8CC3F2-0FEC-3C65-F068-7EA502BBA671}"/>
              </a:ext>
            </a:extLst>
          </p:cNvPr>
          <p:cNvSpPr>
            <a:spLocks noGrp="1"/>
          </p:cNvSpPr>
          <p:nvPr>
            <p:ph type="sldNum" sz="quarter" idx="12"/>
          </p:nvPr>
        </p:nvSpPr>
        <p:spPr/>
        <p:txBody>
          <a:bodyPr/>
          <a:lstStyle/>
          <a:p>
            <a:fld id="{BA279A17-996B-5041-AB1C-C58A6917EEA8}" type="slidenum">
              <a:rPr lang="en-US" smtClean="0"/>
              <a:t>‹#›</a:t>
            </a:fld>
            <a:endParaRPr lang="en-US"/>
          </a:p>
        </p:txBody>
      </p:sp>
    </p:spTree>
    <p:extLst>
      <p:ext uri="{BB962C8B-B14F-4D97-AF65-F5344CB8AC3E}">
        <p14:creationId xmlns:p14="http://schemas.microsoft.com/office/powerpoint/2010/main" val="2750074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4C1E1F-85EB-6555-9B46-129AC8238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E940394-103B-52CE-4138-3DFF8D0549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D04C90-0DE8-598C-A90D-E85EF2E026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15F977-450B-C04A-BE2D-93639D9A800E}" type="datetimeFigureOut">
              <a:rPr lang="en-US" smtClean="0"/>
              <a:t>5/29/26</a:t>
            </a:fld>
            <a:endParaRPr lang="en-US"/>
          </a:p>
        </p:txBody>
      </p:sp>
      <p:sp>
        <p:nvSpPr>
          <p:cNvPr id="5" name="Footer Placeholder 4">
            <a:extLst>
              <a:ext uri="{FF2B5EF4-FFF2-40B4-BE49-F238E27FC236}">
                <a16:creationId xmlns:a16="http://schemas.microsoft.com/office/drawing/2014/main" id="{5B272FFE-0365-70BD-FE9C-32B3746017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EE9F00-B4DE-1A95-6151-2D7974353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279A17-996B-5041-AB1C-C58A6917EEA8}" type="slidenum">
              <a:rPr lang="en-US" smtClean="0"/>
              <a:t>‹#›</a:t>
            </a:fld>
            <a:endParaRPr lang="en-US"/>
          </a:p>
        </p:txBody>
      </p:sp>
    </p:spTree>
    <p:extLst>
      <p:ext uri="{BB962C8B-B14F-4D97-AF65-F5344CB8AC3E}">
        <p14:creationId xmlns:p14="http://schemas.microsoft.com/office/powerpoint/2010/main" val="2107500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7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220A-6B51-AE97-72EE-D50798C81BC6}"/>
              </a:ext>
            </a:extLst>
          </p:cNvPr>
          <p:cNvSpPr>
            <a:spLocks noGrp="1"/>
          </p:cNvSpPr>
          <p:nvPr>
            <p:ph type="ctrTitle"/>
          </p:nvPr>
        </p:nvSpPr>
        <p:spPr/>
        <p:txBody>
          <a:bodyPr/>
          <a:lstStyle/>
          <a:p>
            <a:endParaRPr lang="en-ZA" dirty="0"/>
          </a:p>
        </p:txBody>
      </p:sp>
      <p:sp>
        <p:nvSpPr>
          <p:cNvPr id="3" name="Subtitle 2">
            <a:extLst>
              <a:ext uri="{FF2B5EF4-FFF2-40B4-BE49-F238E27FC236}">
                <a16:creationId xmlns:a16="http://schemas.microsoft.com/office/drawing/2014/main" id="{638B509C-437D-12D4-3CC4-D80638AA833B}"/>
              </a:ext>
            </a:extLst>
          </p:cNvPr>
          <p:cNvSpPr>
            <a:spLocks noGrp="1"/>
          </p:cNvSpPr>
          <p:nvPr>
            <p:ph type="subTitle" idx="1"/>
          </p:nvPr>
        </p:nvSpPr>
        <p:spPr/>
        <p:txBody>
          <a:bodyPr/>
          <a:lstStyle/>
          <a:p>
            <a:endParaRPr lang="en-ZA"/>
          </a:p>
        </p:txBody>
      </p:sp>
      <p:pic>
        <p:nvPicPr>
          <p:cNvPr id="7" name="Picture 6">
            <a:extLst>
              <a:ext uri="{FF2B5EF4-FFF2-40B4-BE49-F238E27FC236}">
                <a16:creationId xmlns:a16="http://schemas.microsoft.com/office/drawing/2014/main" id="{1B50627F-F670-9CCB-482A-236A2E21B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 y="0"/>
            <a:ext cx="12190028" cy="6858000"/>
          </a:xfrm>
          <a:prstGeom prst="rect">
            <a:avLst/>
          </a:prstGeom>
        </p:spPr>
      </p:pic>
      <p:pic>
        <p:nvPicPr>
          <p:cNvPr id="9" name="Picture 8">
            <a:extLst>
              <a:ext uri="{FF2B5EF4-FFF2-40B4-BE49-F238E27FC236}">
                <a16:creationId xmlns:a16="http://schemas.microsoft.com/office/drawing/2014/main" id="{CF2A9B51-E366-8D62-F911-3DCF1499D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09" y="968804"/>
            <a:ext cx="9561904" cy="1130159"/>
          </a:xfrm>
          <a:prstGeom prst="rect">
            <a:avLst/>
          </a:prstGeom>
        </p:spPr>
      </p:pic>
      <p:pic>
        <p:nvPicPr>
          <p:cNvPr id="11" name="Picture 10">
            <a:extLst>
              <a:ext uri="{FF2B5EF4-FFF2-40B4-BE49-F238E27FC236}">
                <a16:creationId xmlns:a16="http://schemas.microsoft.com/office/drawing/2014/main" id="{29A0018D-A823-1719-B72B-5C7B0CB3F1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451" y="1478939"/>
            <a:ext cx="7962882" cy="941164"/>
          </a:xfrm>
          <a:prstGeom prst="rect">
            <a:avLst/>
          </a:prstGeom>
        </p:spPr>
      </p:pic>
      <p:pic>
        <p:nvPicPr>
          <p:cNvPr id="13" name="Picture 12">
            <a:extLst>
              <a:ext uri="{FF2B5EF4-FFF2-40B4-BE49-F238E27FC236}">
                <a16:creationId xmlns:a16="http://schemas.microsoft.com/office/drawing/2014/main" id="{1C750E6F-DA4A-DB68-8C3F-3D3EBE3688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746" y="6132849"/>
            <a:ext cx="6127156" cy="724193"/>
          </a:xfrm>
          <a:prstGeom prst="rect">
            <a:avLst/>
          </a:prstGeom>
        </p:spPr>
      </p:pic>
      <p:pic>
        <p:nvPicPr>
          <p:cNvPr id="15" name="Picture 14">
            <a:extLst>
              <a:ext uri="{FF2B5EF4-FFF2-40B4-BE49-F238E27FC236}">
                <a16:creationId xmlns:a16="http://schemas.microsoft.com/office/drawing/2014/main" id="{57B83494-1316-81BB-94DC-B5047582C7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9022" y="2907624"/>
            <a:ext cx="4976604" cy="2081509"/>
          </a:xfrm>
          <a:prstGeom prst="rect">
            <a:avLst/>
          </a:prstGeom>
        </p:spPr>
      </p:pic>
    </p:spTree>
    <p:extLst>
      <p:ext uri="{BB962C8B-B14F-4D97-AF65-F5344CB8AC3E}">
        <p14:creationId xmlns:p14="http://schemas.microsoft.com/office/powerpoint/2010/main" val="79294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051E8-1172-4490-C220-C98D83A9C7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3108AF-B66F-1A03-A3F0-69679B41E5C8}"/>
              </a:ext>
            </a:extLst>
          </p:cNvPr>
          <p:cNvSpPr>
            <a:spLocks noGrp="1"/>
          </p:cNvSpPr>
          <p:nvPr>
            <p:ph idx="1"/>
          </p:nvPr>
        </p:nvSpPr>
        <p:spPr/>
        <p:txBody>
          <a:bodyPr/>
          <a:lstStyle/>
          <a:p>
            <a:endParaRPr lang="en-US"/>
          </a:p>
        </p:txBody>
      </p:sp>
      <p:pic>
        <p:nvPicPr>
          <p:cNvPr id="4" name="Picture 3" descr="A cartoon of a person standing on a tower with a lit up bomb&#10;&#10;Description automatically generated">
            <a:extLst>
              <a:ext uri="{FF2B5EF4-FFF2-40B4-BE49-F238E27FC236}">
                <a16:creationId xmlns:a16="http://schemas.microsoft.com/office/drawing/2014/main" id="{687F8F11-BC5A-68D3-C22F-C4C820E145EF}"/>
              </a:ext>
            </a:extLst>
          </p:cNvPr>
          <p:cNvPicPr>
            <a:picLocks noChangeAspect="1"/>
          </p:cNvPicPr>
          <p:nvPr/>
        </p:nvPicPr>
        <p:blipFill>
          <a:blip r:embed="rId2"/>
          <a:stretch>
            <a:fillRect/>
          </a:stretch>
        </p:blipFill>
        <p:spPr>
          <a:xfrm>
            <a:off x="838200" y="35923"/>
            <a:ext cx="10515600" cy="6822077"/>
          </a:xfrm>
          <a:prstGeom prst="rect">
            <a:avLst/>
          </a:prstGeom>
        </p:spPr>
      </p:pic>
    </p:spTree>
    <p:extLst>
      <p:ext uri="{BB962C8B-B14F-4D97-AF65-F5344CB8AC3E}">
        <p14:creationId xmlns:p14="http://schemas.microsoft.com/office/powerpoint/2010/main" val="3033789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9E301E5-1206-47D0-9CDF-72583D73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FA31FBE-7948-4384-B68A-75DEFDC4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orking on a truck&#10;&#10;Description automatically generated">
            <a:extLst>
              <a:ext uri="{FF2B5EF4-FFF2-40B4-BE49-F238E27FC236}">
                <a16:creationId xmlns:a16="http://schemas.microsoft.com/office/drawing/2014/main" id="{B42A5F4E-D017-D141-4FA4-D3663F3A8587}"/>
              </a:ext>
            </a:extLst>
          </p:cNvPr>
          <p:cNvPicPr>
            <a:picLocks noChangeAspect="1"/>
          </p:cNvPicPr>
          <p:nvPr/>
        </p:nvPicPr>
        <p:blipFill>
          <a:blip r:embed="rId2"/>
          <a:srcRect l="11277" r="2" b="2"/>
          <a:stretch>
            <a:fillRect/>
          </a:stretch>
        </p:blipFill>
        <p:spPr>
          <a:xfrm>
            <a:off x="641276" y="643467"/>
            <a:ext cx="4013020" cy="2702558"/>
          </a:xfrm>
          <a:prstGeom prst="rect">
            <a:avLst/>
          </a:prstGeom>
        </p:spPr>
      </p:pic>
      <p:pic>
        <p:nvPicPr>
          <p:cNvPr id="5" name="Content Placeholder 4" descr="A shopping basket filled with food and oil&#10;&#10;Description automatically generated">
            <a:extLst>
              <a:ext uri="{FF2B5EF4-FFF2-40B4-BE49-F238E27FC236}">
                <a16:creationId xmlns:a16="http://schemas.microsoft.com/office/drawing/2014/main" id="{918DB544-05AB-8F0A-9C5B-6A429088F79D}"/>
              </a:ext>
            </a:extLst>
          </p:cNvPr>
          <p:cNvPicPr>
            <a:picLocks noGrp="1" noChangeAspect="1"/>
          </p:cNvPicPr>
          <p:nvPr>
            <p:ph idx="1"/>
          </p:nvPr>
        </p:nvPicPr>
        <p:blipFill>
          <a:blip r:embed="rId3"/>
          <a:srcRect t="1463" r="-1" b="7701"/>
          <a:stretch>
            <a:fillRect/>
          </a:stretch>
        </p:blipFill>
        <p:spPr>
          <a:xfrm>
            <a:off x="643467" y="3509433"/>
            <a:ext cx="4010830" cy="2705099"/>
          </a:xfrm>
          <a:prstGeom prst="rect">
            <a:avLst/>
          </a:prstGeom>
        </p:spPr>
      </p:pic>
      <p:pic>
        <p:nvPicPr>
          <p:cNvPr id="10" name="Picture 9" descr="A person holding an empty wallet&#10;&#10;Description automatically generated">
            <a:extLst>
              <a:ext uri="{FF2B5EF4-FFF2-40B4-BE49-F238E27FC236}">
                <a16:creationId xmlns:a16="http://schemas.microsoft.com/office/drawing/2014/main" id="{A1E3AB7E-87E9-F824-58C4-051191C9BF06}"/>
              </a:ext>
            </a:extLst>
          </p:cNvPr>
          <p:cNvPicPr>
            <a:picLocks noChangeAspect="1"/>
          </p:cNvPicPr>
          <p:nvPr/>
        </p:nvPicPr>
        <p:blipFill>
          <a:blip r:embed="rId4"/>
          <a:srcRect r="2" b="39005"/>
          <a:stretch>
            <a:fillRect/>
          </a:stretch>
        </p:blipFill>
        <p:spPr>
          <a:xfrm>
            <a:off x="4812633" y="643467"/>
            <a:ext cx="6735900" cy="5571066"/>
          </a:xfrm>
          <a:prstGeom prst="rect">
            <a:avLst/>
          </a:prstGeom>
        </p:spPr>
      </p:pic>
    </p:spTree>
    <p:extLst>
      <p:ext uri="{BB962C8B-B14F-4D97-AF65-F5344CB8AC3E}">
        <p14:creationId xmlns:p14="http://schemas.microsoft.com/office/powerpoint/2010/main" val="420621269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aph showing the growth of a business&#10;&#10;Description automatically generated">
            <a:extLst>
              <a:ext uri="{FF2B5EF4-FFF2-40B4-BE49-F238E27FC236}">
                <a16:creationId xmlns:a16="http://schemas.microsoft.com/office/drawing/2014/main" id="{330AAC44-377F-96CB-AB24-AD79B3B93438}"/>
              </a:ext>
            </a:extLst>
          </p:cNvPr>
          <p:cNvPicPr>
            <a:picLocks noGrp="1" noChangeAspect="1"/>
          </p:cNvPicPr>
          <p:nvPr>
            <p:ph idx="1"/>
          </p:nvPr>
        </p:nvPicPr>
        <p:blipFill>
          <a:blip r:embed="rId2"/>
          <a:stretch>
            <a:fillRect/>
          </a:stretch>
        </p:blipFill>
        <p:spPr>
          <a:xfrm>
            <a:off x="766947" y="0"/>
            <a:ext cx="10658105" cy="6858000"/>
          </a:xfrm>
          <a:prstGeom prst="rect">
            <a:avLst/>
          </a:prstGeom>
        </p:spPr>
      </p:pic>
    </p:spTree>
    <p:extLst>
      <p:ext uri="{BB962C8B-B14F-4D97-AF65-F5344CB8AC3E}">
        <p14:creationId xmlns:p14="http://schemas.microsoft.com/office/powerpoint/2010/main" val="3549577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person holding his head&#10;&#10;Description automatically generated">
            <a:extLst>
              <a:ext uri="{FF2B5EF4-FFF2-40B4-BE49-F238E27FC236}">
                <a16:creationId xmlns:a16="http://schemas.microsoft.com/office/drawing/2014/main" id="{51498AFE-33A8-B1B0-D28D-5D6F796BDDEC}"/>
              </a:ext>
            </a:extLst>
          </p:cNvPr>
          <p:cNvPicPr>
            <a:picLocks noGrp="1" noChangeAspect="1"/>
          </p:cNvPicPr>
          <p:nvPr>
            <p:ph idx="1"/>
          </p:nvPr>
        </p:nvPicPr>
        <p:blipFill>
          <a:blip r:embed="rId2"/>
          <a:srcRect t="14687" b="9056"/>
          <a:stretch>
            <a:fillRect/>
          </a:stretch>
        </p:blipFill>
        <p:spPr>
          <a:xfrm>
            <a:off x="20" y="1282"/>
            <a:ext cx="12191980" cy="6856718"/>
          </a:xfrm>
          <a:prstGeom prst="rect">
            <a:avLst/>
          </a:prstGeom>
        </p:spPr>
      </p:pic>
    </p:spTree>
    <p:extLst>
      <p:ext uri="{BB962C8B-B14F-4D97-AF65-F5344CB8AC3E}">
        <p14:creationId xmlns:p14="http://schemas.microsoft.com/office/powerpoint/2010/main" val="4251627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60DE57-A754-7698-2F29-C74850ADFCE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99BCA4-2158-B115-D91E-893F74902C42}"/>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AND SO, SUNTER’S FLAGS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297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in a suit and tie&#10;&#10;Description automatically generated">
            <a:extLst>
              <a:ext uri="{FF2B5EF4-FFF2-40B4-BE49-F238E27FC236}">
                <a16:creationId xmlns:a16="http://schemas.microsoft.com/office/drawing/2014/main" id="{B13C8D9D-3A46-F5FB-5A6A-16823749EE38}"/>
              </a:ext>
            </a:extLst>
          </p:cNvPr>
          <p:cNvPicPr>
            <a:picLocks noGrp="1" noChangeAspect="1"/>
          </p:cNvPicPr>
          <p:nvPr>
            <p:ph idx="1"/>
          </p:nvPr>
        </p:nvPicPr>
        <p:blipFill>
          <a:blip r:embed="rId2"/>
          <a:srcRect b="5081"/>
          <a:stretch>
            <a:fillRect/>
          </a:stretch>
        </p:blipFill>
        <p:spPr>
          <a:xfrm>
            <a:off x="20" y="1282"/>
            <a:ext cx="12191980" cy="6856718"/>
          </a:xfrm>
          <a:prstGeom prst="rect">
            <a:avLst/>
          </a:prstGeom>
        </p:spPr>
      </p:pic>
    </p:spTree>
    <p:extLst>
      <p:ext uri="{BB962C8B-B14F-4D97-AF65-F5344CB8AC3E}">
        <p14:creationId xmlns:p14="http://schemas.microsoft.com/office/powerpoint/2010/main" val="1354869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025906-7664-87EA-8CB4-65B4DBFEF5A6}"/>
              </a:ext>
            </a:extLst>
          </p:cNvPr>
          <p:cNvSpPr>
            <a:spLocks noGrp="1"/>
          </p:cNvSpPr>
          <p:nvPr>
            <p:ph type="title"/>
          </p:nvPr>
        </p:nvSpPr>
        <p:spPr>
          <a:xfrm>
            <a:off x="621792" y="1161288"/>
            <a:ext cx="3602736" cy="4526280"/>
          </a:xfrm>
        </p:spPr>
        <p:txBody>
          <a:bodyPr>
            <a:normAutofit/>
          </a:bodyPr>
          <a:lstStyle/>
          <a:p>
            <a:r>
              <a:rPr lang="en-US" sz="4000" b="1" dirty="0"/>
              <a:t>Which flag is going up, which down?</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8064337-7DDA-131A-1320-331F7E5F0D1E}"/>
              </a:ext>
            </a:extLst>
          </p:cNvPr>
          <p:cNvSpPr>
            <a:spLocks noGrp="1"/>
          </p:cNvSpPr>
          <p:nvPr>
            <p:ph idx="1"/>
          </p:nvPr>
        </p:nvSpPr>
        <p:spPr>
          <a:xfrm>
            <a:off x="5305254" y="336883"/>
            <a:ext cx="6725381" cy="6208295"/>
          </a:xfrm>
        </p:spPr>
        <p:txBody>
          <a:bodyPr anchor="ctr">
            <a:noAutofit/>
          </a:bodyPr>
          <a:lstStyle/>
          <a:p>
            <a:r>
              <a:rPr lang="en-GB" sz="2600" b="1" dirty="0"/>
              <a:t>The Red Flag</a:t>
            </a:r>
            <a:r>
              <a:rPr lang="en-GB" sz="2600" dirty="0"/>
              <a:t>: Tensions involving Russia, China,  and North Korea, particularly regarding the war in Ukraine and the risk of a "Third World War". Now, Iran.</a:t>
            </a:r>
          </a:p>
          <a:p>
            <a:r>
              <a:rPr lang="en-GB" sz="2600" b="1" dirty="0"/>
              <a:t>The Green Flag</a:t>
            </a:r>
            <a:r>
              <a:rPr lang="en-GB" sz="2600" dirty="0"/>
              <a:t>: Climate change and the global response to environmental sustainability.</a:t>
            </a:r>
          </a:p>
          <a:p>
            <a:r>
              <a:rPr lang="en-GB" sz="2600" b="1" dirty="0"/>
              <a:t>The Grey Flag</a:t>
            </a:r>
            <a:r>
              <a:rPr lang="en-GB" sz="2600" dirty="0"/>
              <a:t>: Ageing populations in the West and China, which impact long-term economic growth.</a:t>
            </a:r>
          </a:p>
          <a:p>
            <a:r>
              <a:rPr lang="en-GB" sz="2600" b="1" dirty="0"/>
              <a:t>The Religious Flag</a:t>
            </a:r>
            <a:r>
              <a:rPr lang="en-GB" sz="2600" dirty="0"/>
              <a:t>: Potential conflicts and competition between major world religions.</a:t>
            </a:r>
          </a:p>
          <a:p>
            <a:r>
              <a:rPr lang="en-GB" sz="2600" b="1" dirty="0"/>
              <a:t>The AI Flag</a:t>
            </a:r>
            <a:r>
              <a:rPr lang="en-GB" sz="2600" dirty="0"/>
              <a:t>: The impact of Artificial Intelligence on jobs and security.</a:t>
            </a:r>
            <a:endParaRPr lang="en-US" sz="2600" dirty="0"/>
          </a:p>
        </p:txBody>
      </p:sp>
    </p:spTree>
    <p:extLst>
      <p:ext uri="{BB962C8B-B14F-4D97-AF65-F5344CB8AC3E}">
        <p14:creationId xmlns:p14="http://schemas.microsoft.com/office/powerpoint/2010/main" val="2387565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0BDA6D-242D-B9E8-7895-77A805CD3D6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B57C79-0ED5-6A8A-B15B-35B947E3B9CD}"/>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IF THE FLAGS ARE DOWN, THEN…</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87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0A531-D7B1-84F0-6163-2D3240E25ADF}"/>
            </a:ext>
          </a:extLst>
        </p:cNvPr>
        <p:cNvGrpSpPr/>
        <p:nvPr/>
      </p:nvGrpSpPr>
      <p:grpSpPr>
        <a:xfrm>
          <a:off x="0" y="0"/>
          <a:ext cx="0" cy="0"/>
          <a:chOff x="0" y="0"/>
          <a:chExt cx="0" cy="0"/>
        </a:xfrm>
      </p:grpSpPr>
      <p:pic>
        <p:nvPicPr>
          <p:cNvPr id="6" name="Picture 5" descr="A blue background with white text&#10;&#10;Description automatically generated">
            <a:extLst>
              <a:ext uri="{FF2B5EF4-FFF2-40B4-BE49-F238E27FC236}">
                <a16:creationId xmlns:a16="http://schemas.microsoft.com/office/drawing/2014/main" id="{44A4CB8C-EDCB-3248-E745-43C91510F44B}"/>
              </a:ext>
            </a:extLst>
          </p:cNvPr>
          <p:cNvPicPr>
            <a:picLocks noChangeAspect="1"/>
          </p:cNvPicPr>
          <p:nvPr/>
        </p:nvPicPr>
        <p:blipFill>
          <a:blip r:embed="rId2"/>
          <a:stretch>
            <a:fillRect/>
          </a:stretch>
        </p:blipFill>
        <p:spPr>
          <a:xfrm>
            <a:off x="143436" y="2661200"/>
            <a:ext cx="3944471" cy="1535599"/>
          </a:xfrm>
          <a:prstGeom prst="rect">
            <a:avLst/>
          </a:prstGeom>
        </p:spPr>
      </p:pic>
      <p:pic>
        <p:nvPicPr>
          <p:cNvPr id="15" name="Picture 14">
            <a:extLst>
              <a:ext uri="{FF2B5EF4-FFF2-40B4-BE49-F238E27FC236}">
                <a16:creationId xmlns:a16="http://schemas.microsoft.com/office/drawing/2014/main" id="{64F5D50C-9470-C263-DCF8-16F0640E2B13}"/>
              </a:ext>
            </a:extLst>
          </p:cNvPr>
          <p:cNvPicPr>
            <a:picLocks noChangeAspect="1"/>
          </p:cNvPicPr>
          <p:nvPr/>
        </p:nvPicPr>
        <p:blipFill>
          <a:blip r:embed="rId3"/>
          <a:stretch>
            <a:fillRect/>
          </a:stretch>
        </p:blipFill>
        <p:spPr>
          <a:xfrm>
            <a:off x="4231341" y="802340"/>
            <a:ext cx="7960659" cy="5253318"/>
          </a:xfrm>
          <a:prstGeom prst="rect">
            <a:avLst/>
          </a:prstGeom>
        </p:spPr>
      </p:pic>
    </p:spTree>
    <p:extLst>
      <p:ext uri="{BB962C8B-B14F-4D97-AF65-F5344CB8AC3E}">
        <p14:creationId xmlns:p14="http://schemas.microsoft.com/office/powerpoint/2010/main" val="4218680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7ABA54-33B8-CC6B-0A5B-05D6B89CC35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3512E8-7AEB-390A-7C6A-49769924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90EC1BFC-F433-59E5-6C19-C03D86D7B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5B62C9D0-89CB-16CF-DD07-C1EBC4CD1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FBD64E-9066-A570-97E6-4A6B0C847161}"/>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IF </a:t>
            </a:r>
            <a:r>
              <a:rPr lang="en-US" sz="7200" b="1" kern="1200">
                <a:solidFill>
                  <a:schemeClr val="tx1"/>
                </a:solidFill>
                <a:latin typeface="+mj-lt"/>
                <a:ea typeface="+mj-ea"/>
                <a:cs typeface="+mj-cs"/>
              </a:rPr>
              <a:t>THE FLAGS ARE UP</a:t>
            </a:r>
            <a:r>
              <a:rPr lang="en-US" sz="7200" b="1" kern="1200" dirty="0">
                <a:solidFill>
                  <a:schemeClr val="tx1"/>
                </a:solidFill>
                <a:latin typeface="+mj-lt"/>
                <a:ea typeface="+mj-ea"/>
                <a:cs typeface="+mj-cs"/>
              </a:rPr>
              <a:t>, THEN…</a:t>
            </a:r>
          </a:p>
        </p:txBody>
      </p:sp>
      <p:sp>
        <p:nvSpPr>
          <p:cNvPr id="13" name="Rectangle 12">
            <a:extLst>
              <a:ext uri="{FF2B5EF4-FFF2-40B4-BE49-F238E27FC236}">
                <a16:creationId xmlns:a16="http://schemas.microsoft.com/office/drawing/2014/main" id="{8686659D-8B3A-9872-E21E-768117EFB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53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holding flags&#10;&#10;Description automatically generated">
            <a:extLst>
              <a:ext uri="{FF2B5EF4-FFF2-40B4-BE49-F238E27FC236}">
                <a16:creationId xmlns:a16="http://schemas.microsoft.com/office/drawing/2014/main" id="{FEAE4B66-1AE1-2BEC-DE3C-2F61F22206AF}"/>
              </a:ext>
            </a:extLst>
          </p:cNvPr>
          <p:cNvPicPr>
            <a:picLocks noChangeAspect="1"/>
          </p:cNvPicPr>
          <p:nvPr/>
        </p:nvPicPr>
        <p:blipFill>
          <a:blip r:embed="rId2">
            <a:alphaModFix amt="50000"/>
          </a:blip>
          <a:srcRect t="2597"/>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2895047D-21D3-151B-7A76-065EA75865FC}"/>
              </a:ext>
            </a:extLst>
          </p:cNvPr>
          <p:cNvSpPr>
            <a:spLocks noGrp="1"/>
          </p:cNvSpPr>
          <p:nvPr>
            <p:ph type="ctrTitle"/>
          </p:nvPr>
        </p:nvSpPr>
        <p:spPr>
          <a:xfrm>
            <a:off x="529389" y="1122362"/>
            <a:ext cx="10948737" cy="3858712"/>
          </a:xfrm>
        </p:spPr>
        <p:txBody>
          <a:bodyPr>
            <a:noAutofit/>
          </a:bodyPr>
          <a:lstStyle/>
          <a:p>
            <a:r>
              <a:rPr lang="en-US" sz="9600" b="1" dirty="0">
                <a:solidFill>
                  <a:srgbClr val="FFFFFF"/>
                </a:solidFill>
              </a:rPr>
              <a:t>SHIFTING GEARS AND FLAGS</a:t>
            </a:r>
          </a:p>
        </p:txBody>
      </p:sp>
      <p:sp>
        <p:nvSpPr>
          <p:cNvPr id="3" name="Subtitle 2">
            <a:extLst>
              <a:ext uri="{FF2B5EF4-FFF2-40B4-BE49-F238E27FC236}">
                <a16:creationId xmlns:a16="http://schemas.microsoft.com/office/drawing/2014/main" id="{EBC80A95-3AAE-FA8D-D789-4C01E1E40EFF}"/>
              </a:ext>
            </a:extLst>
          </p:cNvPr>
          <p:cNvSpPr>
            <a:spLocks noGrp="1"/>
          </p:cNvSpPr>
          <p:nvPr>
            <p:ph type="subTitle" idx="1"/>
          </p:nvPr>
        </p:nvSpPr>
        <p:spPr>
          <a:xfrm>
            <a:off x="1524000" y="5558589"/>
            <a:ext cx="9144000" cy="986590"/>
          </a:xfrm>
        </p:spPr>
        <p:txBody>
          <a:bodyPr>
            <a:normAutofit/>
          </a:bodyPr>
          <a:lstStyle/>
          <a:p>
            <a:r>
              <a:rPr lang="en-US" i="1" dirty="0"/>
              <a:t>The GNU, the ANC, and the emergence of a new political reality in SA</a:t>
            </a:r>
          </a:p>
          <a:p>
            <a:r>
              <a:rPr lang="en-US" i="1" dirty="0"/>
              <a:t>Presentation by Justice Malala</a:t>
            </a:r>
          </a:p>
        </p:txBody>
      </p:sp>
    </p:spTree>
    <p:extLst>
      <p:ext uri="{BB962C8B-B14F-4D97-AF65-F5344CB8AC3E}">
        <p14:creationId xmlns:p14="http://schemas.microsoft.com/office/powerpoint/2010/main" val="394968138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B4C53-2512-A99D-E689-CC0117C6B2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FBCAF-7AE1-20F4-09E4-3B5106D6ECD9}"/>
              </a:ext>
            </a:extLst>
          </p:cNvPr>
          <p:cNvSpPr>
            <a:spLocks noGrp="1"/>
          </p:cNvSpPr>
          <p:nvPr>
            <p:ph type="title"/>
          </p:nvPr>
        </p:nvSpPr>
        <p:spPr/>
        <p:txBody>
          <a:bodyPr/>
          <a:lstStyle/>
          <a:p>
            <a:endParaRPr lang="en-US"/>
          </a:p>
        </p:txBody>
      </p:sp>
      <p:pic>
        <p:nvPicPr>
          <p:cNvPr id="5" name="Content Placeholder 4" descr="A screenshot of a social media post&#10;&#10;Description automatically generated">
            <a:extLst>
              <a:ext uri="{FF2B5EF4-FFF2-40B4-BE49-F238E27FC236}">
                <a16:creationId xmlns:a16="http://schemas.microsoft.com/office/drawing/2014/main" id="{2AD42A90-99CA-D7D0-825C-748233011260}"/>
              </a:ext>
            </a:extLst>
          </p:cNvPr>
          <p:cNvPicPr>
            <a:picLocks noGrp="1" noChangeAspect="1"/>
          </p:cNvPicPr>
          <p:nvPr>
            <p:ph idx="1"/>
          </p:nvPr>
        </p:nvPicPr>
        <p:blipFill>
          <a:blip r:embed="rId2"/>
          <a:stretch>
            <a:fillRect/>
          </a:stretch>
        </p:blipFill>
        <p:spPr>
          <a:xfrm>
            <a:off x="457199" y="0"/>
            <a:ext cx="11430001" cy="6858000"/>
          </a:xfrm>
        </p:spPr>
      </p:pic>
    </p:spTree>
    <p:extLst>
      <p:ext uri="{BB962C8B-B14F-4D97-AF65-F5344CB8AC3E}">
        <p14:creationId xmlns:p14="http://schemas.microsoft.com/office/powerpoint/2010/main" val="4288966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43E2C3-2493-A882-312B-A6C08C090D02}"/>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HERE’S YOUR EBEN….</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up of a blue background&#10;&#10;Description automatically generated">
            <a:extLst>
              <a:ext uri="{FF2B5EF4-FFF2-40B4-BE49-F238E27FC236}">
                <a16:creationId xmlns:a16="http://schemas.microsoft.com/office/drawing/2014/main" id="{2DB52385-2E9C-AD5D-EE10-03B7B5CEB269}"/>
              </a:ext>
            </a:extLst>
          </p:cNvPr>
          <p:cNvPicPr>
            <a:picLocks noChangeAspect="1"/>
          </p:cNvPicPr>
          <p:nvPr/>
        </p:nvPicPr>
        <p:blipFill>
          <a:blip r:embed="rId2"/>
          <a:stretch>
            <a:fillRect/>
          </a:stretch>
        </p:blipFill>
        <p:spPr>
          <a:xfrm>
            <a:off x="320040" y="2939731"/>
            <a:ext cx="11548872" cy="2973835"/>
          </a:xfrm>
          <a:prstGeom prst="rect">
            <a:avLst/>
          </a:prstGeom>
        </p:spPr>
      </p:pic>
    </p:spTree>
    <p:extLst>
      <p:ext uri="{BB962C8B-B14F-4D97-AF65-F5344CB8AC3E}">
        <p14:creationId xmlns:p14="http://schemas.microsoft.com/office/powerpoint/2010/main" val="3919013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E68B656-8F41-0E15-E68F-4118B9C97A8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MOST IMPORTANT </a:t>
            </a:r>
            <a:r>
              <a:rPr lang="en-US" sz="7200" b="1" kern="1200">
                <a:solidFill>
                  <a:schemeClr val="tx1"/>
                </a:solidFill>
                <a:latin typeface="+mj-lt"/>
                <a:ea typeface="+mj-ea"/>
                <a:cs typeface="+mj-cs"/>
              </a:rPr>
              <a:t>SA FLAG:</a:t>
            </a:r>
            <a:r>
              <a:rPr lang="en-US" sz="7200" b="1" kern="1200" dirty="0">
                <a:solidFill>
                  <a:schemeClr val="tx1"/>
                </a:solidFill>
                <a:latin typeface="+mj-lt"/>
                <a:ea typeface="+mj-ea"/>
                <a:cs typeface="+mj-cs"/>
              </a:rPr>
              <a:t> INSTITUTIONS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57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7D980B-DD7A-2E4E-BA85-260A67357EEE}"/>
              </a:ext>
            </a:extLst>
          </p:cNvPr>
          <p:cNvSpPr>
            <a:spLocks noGrp="1"/>
          </p:cNvSpPr>
          <p:nvPr>
            <p:ph idx="1"/>
          </p:nvPr>
        </p:nvSpPr>
        <p:spPr>
          <a:xfrm>
            <a:off x="838200" y="160421"/>
            <a:ext cx="10515600" cy="6513095"/>
          </a:xfrm>
        </p:spPr>
        <p:txBody>
          <a:bodyPr>
            <a:noAutofit/>
          </a:bodyPr>
          <a:lstStyle/>
          <a:p>
            <a:r>
              <a:rPr lang="en-GB" sz="2100" b="1" dirty="0">
                <a:solidFill>
                  <a:srgbClr val="FF0000"/>
                </a:solidFill>
              </a:rPr>
              <a:t>1. The Judiciary and Court System</a:t>
            </a:r>
          </a:p>
          <a:p>
            <a:r>
              <a:rPr lang="en-GB" sz="2100" b="1" dirty="0">
                <a:solidFill>
                  <a:srgbClr val="FF0000"/>
                </a:solidFill>
              </a:rPr>
              <a:t>2. Independent Oversight Institutions ("Watchdogs")</a:t>
            </a:r>
          </a:p>
          <a:p>
            <a:pPr lvl="1"/>
            <a:r>
              <a:rPr lang="en-GB" sz="2100" dirty="0"/>
              <a:t>Auditor-General (AG):</a:t>
            </a:r>
          </a:p>
          <a:p>
            <a:pPr lvl="1"/>
            <a:r>
              <a:rPr lang="en-GB" sz="2100" dirty="0"/>
              <a:t>Public Protector / Ombudsman:</a:t>
            </a:r>
          </a:p>
          <a:p>
            <a:pPr lvl="1"/>
            <a:r>
              <a:rPr lang="en-GB" sz="2100" dirty="0"/>
              <a:t>South African Human Rights Commission (SAHRC):</a:t>
            </a:r>
          </a:p>
          <a:p>
            <a:r>
              <a:rPr lang="en-GB" sz="2100" b="1" dirty="0">
                <a:solidFill>
                  <a:srgbClr val="FF0000"/>
                </a:solidFill>
              </a:rPr>
              <a:t>3. Electoral and Regulatory Bodies</a:t>
            </a:r>
          </a:p>
          <a:p>
            <a:pPr>
              <a:buFont typeface="Arial" panose="020B0604020202020204" pitchFamily="34" charset="0"/>
              <a:buChar char="•"/>
            </a:pPr>
            <a:r>
              <a:rPr lang="en-GB" sz="2100" dirty="0"/>
              <a:t>Independent Electoral Commission (IEC):</a:t>
            </a:r>
          </a:p>
          <a:p>
            <a:pPr>
              <a:buFont typeface="Arial" panose="020B0604020202020204" pitchFamily="34" charset="0"/>
              <a:buChar char="•"/>
            </a:pPr>
            <a:r>
              <a:rPr lang="en-GB" sz="2100" dirty="0"/>
              <a:t>Independent Communications Authority (ICASA):</a:t>
            </a:r>
          </a:p>
          <a:p>
            <a:r>
              <a:rPr lang="en-GB" sz="2100" b="1" dirty="0">
                <a:solidFill>
                  <a:srgbClr val="FF0000"/>
                </a:solidFill>
              </a:rPr>
              <a:t>4. Law Enforcement and Integrity Bodies</a:t>
            </a:r>
          </a:p>
          <a:p>
            <a:pPr lvl="1"/>
            <a:r>
              <a:rPr lang="en-GB" sz="2100" dirty="0"/>
              <a:t>National Prosecuting Authority (NPA):</a:t>
            </a:r>
          </a:p>
          <a:p>
            <a:pPr lvl="1"/>
            <a:r>
              <a:rPr lang="en-GB" sz="2100" dirty="0"/>
              <a:t>Independent Police Investigative Directorate (IPID):</a:t>
            </a:r>
          </a:p>
          <a:p>
            <a:r>
              <a:rPr lang="en-GB" sz="2100" b="1" dirty="0">
                <a:solidFill>
                  <a:srgbClr val="FF0000"/>
                </a:solidFill>
              </a:rPr>
              <a:t>5. Specialized Commissions</a:t>
            </a:r>
          </a:p>
          <a:p>
            <a:pPr>
              <a:buFont typeface="Arial" panose="020B0604020202020204" pitchFamily="34" charset="0"/>
              <a:buChar char="•"/>
            </a:pPr>
            <a:r>
              <a:rPr lang="en-GB" sz="2100" dirty="0"/>
              <a:t>Commission for Gender Equality (CGE):</a:t>
            </a:r>
          </a:p>
          <a:p>
            <a:pPr>
              <a:buFont typeface="Arial" panose="020B0604020202020204" pitchFamily="34" charset="0"/>
              <a:buChar char="•"/>
            </a:pPr>
            <a:r>
              <a:rPr lang="en-GB" sz="2100" dirty="0"/>
              <a:t>Commission for the Promotion and Protection of the Rights of Cultural, Religious and Linguistic Communities (CRL Rights Commission): </a:t>
            </a:r>
          </a:p>
          <a:p>
            <a:pPr>
              <a:buFont typeface="Arial" panose="020B0604020202020204" pitchFamily="34" charset="0"/>
              <a:buChar char="•"/>
            </a:pPr>
            <a:r>
              <a:rPr lang="en-GB" sz="2100" dirty="0"/>
              <a:t>Commission for Conciliation, Mediation and Arbitration (CCMA):</a:t>
            </a:r>
          </a:p>
        </p:txBody>
      </p:sp>
    </p:spTree>
    <p:extLst>
      <p:ext uri="{BB962C8B-B14F-4D97-AF65-F5344CB8AC3E}">
        <p14:creationId xmlns:p14="http://schemas.microsoft.com/office/powerpoint/2010/main" val="3122288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E934-7444-6962-96E5-E9553200ADAB}"/>
              </a:ext>
            </a:extLst>
          </p:cNvPr>
          <p:cNvSpPr>
            <a:spLocks noGrp="1"/>
          </p:cNvSpPr>
          <p:nvPr>
            <p:ph type="title"/>
          </p:nvPr>
        </p:nvSpPr>
        <p:spPr>
          <a:xfrm>
            <a:off x="621792" y="1161288"/>
            <a:ext cx="3602736" cy="4526280"/>
          </a:xfrm>
        </p:spPr>
        <p:txBody>
          <a:bodyPr>
            <a:normAutofit/>
          </a:bodyPr>
          <a:lstStyle/>
          <a:p>
            <a:r>
              <a:rPr lang="en-GB" sz="4000"/>
              <a:t>Key Characteristics of Resilient Institutions</a:t>
            </a:r>
            <a:br>
              <a:rPr lang="en-GB" sz="4000"/>
            </a:br>
            <a:endParaRPr lang="en-US" sz="4000"/>
          </a:p>
        </p:txBody>
      </p:sp>
      <p:graphicFrame>
        <p:nvGraphicFramePr>
          <p:cNvPr id="5" name="Content Placeholder 2">
            <a:extLst>
              <a:ext uri="{FF2B5EF4-FFF2-40B4-BE49-F238E27FC236}">
                <a16:creationId xmlns:a16="http://schemas.microsoft.com/office/drawing/2014/main" id="{A7537F51-266C-744F-D686-0B5961BE7EC8}"/>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3447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D5EF3-CAD8-590F-B1E9-A0B83C033279}"/>
              </a:ext>
            </a:extLst>
          </p:cNvPr>
          <p:cNvSpPr>
            <a:spLocks noGrp="1"/>
          </p:cNvSpPr>
          <p:nvPr>
            <p:ph type="title"/>
          </p:nvPr>
        </p:nvSpPr>
        <p:spPr/>
        <p:txBody>
          <a:bodyPr/>
          <a:lstStyle/>
          <a:p>
            <a:endParaRPr lang="en-US"/>
          </a:p>
        </p:txBody>
      </p:sp>
      <p:pic>
        <p:nvPicPr>
          <p:cNvPr id="4" name="Content Placeholder 3" descr="A graph of different colored bars&#10;&#10;Description automatically generated">
            <a:extLst>
              <a:ext uri="{FF2B5EF4-FFF2-40B4-BE49-F238E27FC236}">
                <a16:creationId xmlns:a16="http://schemas.microsoft.com/office/drawing/2014/main" id="{10BF83B5-5798-79EC-CBF6-D9951E06C04C}"/>
              </a:ext>
            </a:extLst>
          </p:cNvPr>
          <p:cNvPicPr>
            <a:picLocks noGrp="1" noChangeAspect="1"/>
          </p:cNvPicPr>
          <p:nvPr>
            <p:ph idx="1"/>
          </p:nvPr>
        </p:nvPicPr>
        <p:blipFill>
          <a:blip r:embed="rId2"/>
          <a:stretch>
            <a:fillRect/>
          </a:stretch>
        </p:blipFill>
        <p:spPr>
          <a:xfrm>
            <a:off x="1732547" y="128336"/>
            <a:ext cx="8726905" cy="6729663"/>
          </a:xfrm>
          <a:prstGeom prst="rect">
            <a:avLst/>
          </a:prstGeom>
        </p:spPr>
      </p:pic>
    </p:spTree>
    <p:extLst>
      <p:ext uri="{BB962C8B-B14F-4D97-AF65-F5344CB8AC3E}">
        <p14:creationId xmlns:p14="http://schemas.microsoft.com/office/powerpoint/2010/main" val="877192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aph of a military rule&#10;&#10;Description automatically generated">
            <a:extLst>
              <a:ext uri="{FF2B5EF4-FFF2-40B4-BE49-F238E27FC236}">
                <a16:creationId xmlns:a16="http://schemas.microsoft.com/office/drawing/2014/main" id="{60D75C66-2C53-C57D-2F87-1ADC812B44DF}"/>
              </a:ext>
            </a:extLst>
          </p:cNvPr>
          <p:cNvPicPr>
            <a:picLocks noGrp="1" noChangeAspect="1"/>
          </p:cNvPicPr>
          <p:nvPr>
            <p:ph idx="1"/>
          </p:nvPr>
        </p:nvPicPr>
        <p:blipFill>
          <a:blip r:embed="rId2"/>
          <a:srcRect r="1" b="9472"/>
          <a:stretch>
            <a:fillRect/>
          </a:stretch>
        </p:blipFill>
        <p:spPr>
          <a:xfrm>
            <a:off x="583656" y="499236"/>
            <a:ext cx="11024687" cy="5688918"/>
          </a:xfrm>
          <a:prstGeom prst="rect">
            <a:avLst/>
          </a:prstGeom>
        </p:spPr>
      </p:pic>
    </p:spTree>
    <p:extLst>
      <p:ext uri="{BB962C8B-B14F-4D97-AF65-F5344CB8AC3E}">
        <p14:creationId xmlns:p14="http://schemas.microsoft.com/office/powerpoint/2010/main" val="2477274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82F296-49D9-E062-B07D-32B36843EDC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snow, sitting, covered&#10;&#10;Description automatically generated">
            <a:extLst>
              <a:ext uri="{FF2B5EF4-FFF2-40B4-BE49-F238E27FC236}">
                <a16:creationId xmlns:a16="http://schemas.microsoft.com/office/drawing/2014/main" id="{80AD0684-BA54-E3A6-3D7D-BF8D21299F5D}"/>
              </a:ext>
            </a:extLst>
          </p:cNvPr>
          <p:cNvPicPr>
            <a:picLocks noChangeAspect="1"/>
          </p:cNvPicPr>
          <p:nvPr/>
        </p:nvPicPr>
        <p:blipFill rotWithShape="1">
          <a:blip r:embed="rId3"/>
          <a:srcRect r="49621" b="-1"/>
          <a:stretch>
            <a:fillRect/>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2" name="Freeform: Shape 11">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001983-BF4C-AFEC-D27F-BD6172A67C95}"/>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100" b="1"/>
              <a:t>“There’s no such thing as bad weather, ONLY BAD CLOTHES.” – Swedish Idiom</a:t>
            </a:r>
            <a:endParaRPr lang="en-US" sz="4100"/>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063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0BAF96-5F80-7EC7-5E41-AFD1095BFFE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0F60F4-445A-5358-5135-0A5A24DF95E4}"/>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FLAG ONE: GNU SURVIVAL</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63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A61F8-FB09-CB26-EB02-815A4E8B3CAB}"/>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A HISTORIC ELECTION – AND  RESULT</a:t>
            </a:r>
          </a:p>
        </p:txBody>
      </p:sp>
      <p:pic>
        <p:nvPicPr>
          <p:cNvPr id="4" name="Picture 3" descr="A screenshot of a cell phone&#10;&#10;Description automatically generated">
            <a:extLst>
              <a:ext uri="{FF2B5EF4-FFF2-40B4-BE49-F238E27FC236}">
                <a16:creationId xmlns:a16="http://schemas.microsoft.com/office/drawing/2014/main" id="{A46EDC4B-5171-FBC4-5F83-D544778B4258}"/>
              </a:ext>
            </a:extLst>
          </p:cNvPr>
          <p:cNvPicPr>
            <a:picLocks noChangeAspect="1"/>
          </p:cNvPicPr>
          <p:nvPr/>
        </p:nvPicPr>
        <p:blipFill>
          <a:blip r:embed="rId2"/>
          <a:stretch>
            <a:fillRect/>
          </a:stretch>
        </p:blipFill>
        <p:spPr>
          <a:xfrm>
            <a:off x="4862415" y="0"/>
            <a:ext cx="5500785" cy="6858000"/>
          </a:xfrm>
          <a:prstGeom prst="rect">
            <a:avLst/>
          </a:prstGeom>
        </p:spPr>
      </p:pic>
    </p:spTree>
    <p:extLst>
      <p:ext uri="{BB962C8B-B14F-4D97-AF65-F5344CB8AC3E}">
        <p14:creationId xmlns:p14="http://schemas.microsoft.com/office/powerpoint/2010/main" val="1787124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9735679-770B-9019-620E-12340F521B78}"/>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WE NEED TO TALK</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938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DC713-BB7F-6891-CF42-1486C41C6096}"/>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a:solidFill>
                  <a:schemeClr val="bg1"/>
                </a:solidFill>
                <a:latin typeface="+mj-lt"/>
                <a:ea typeface="+mj-ea"/>
                <a:cs typeface="+mj-cs"/>
              </a:rPr>
              <a:t>TOGETHER AT LAST!</a:t>
            </a:r>
          </a:p>
        </p:txBody>
      </p:sp>
      <p:pic>
        <p:nvPicPr>
          <p:cNvPr id="4" name="Content Placeholder 4" descr="A group of people laughing&#10;&#10;Description automatically generated">
            <a:extLst>
              <a:ext uri="{FF2B5EF4-FFF2-40B4-BE49-F238E27FC236}">
                <a16:creationId xmlns:a16="http://schemas.microsoft.com/office/drawing/2014/main" id="{91D71DC2-C896-B357-10DF-D75A4A0E064D}"/>
              </a:ext>
            </a:extLst>
          </p:cNvPr>
          <p:cNvPicPr>
            <a:picLocks noGrp="1" noChangeAspect="1"/>
          </p:cNvPicPr>
          <p:nvPr>
            <p:ph idx="1"/>
          </p:nvPr>
        </p:nvPicPr>
        <p:blipFill rotWithShape="1">
          <a:blip r:embed="rId2"/>
          <a:srcRect b="881"/>
          <a:stretch/>
        </p:blipFill>
        <p:spPr>
          <a:xfrm>
            <a:off x="4038600" y="1405624"/>
            <a:ext cx="7188199" cy="4043362"/>
          </a:xfrm>
          <a:prstGeom prst="rect">
            <a:avLst/>
          </a:prstGeom>
        </p:spPr>
      </p:pic>
    </p:spTree>
    <p:extLst>
      <p:ext uri="{BB962C8B-B14F-4D97-AF65-F5344CB8AC3E}">
        <p14:creationId xmlns:p14="http://schemas.microsoft.com/office/powerpoint/2010/main" val="2494785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5084-DCFB-43E7-A6CC-521DE8EAC000}"/>
            </a:ext>
          </a:extLst>
        </p:cNvPr>
        <p:cNvGrpSpPr/>
        <p:nvPr/>
      </p:nvGrpSpPr>
      <p:grpSpPr>
        <a:xfrm>
          <a:off x="0" y="0"/>
          <a:ext cx="0" cy="0"/>
          <a:chOff x="0" y="0"/>
          <a:chExt cx="0" cy="0"/>
        </a:xfrm>
      </p:grpSpPr>
      <p:pic>
        <p:nvPicPr>
          <p:cNvPr id="3" name="Picture 2" descr="A graph of a business graph&#10;&#10;Description automatically generated with medium confidence">
            <a:extLst>
              <a:ext uri="{FF2B5EF4-FFF2-40B4-BE49-F238E27FC236}">
                <a16:creationId xmlns:a16="http://schemas.microsoft.com/office/drawing/2014/main" id="{03713F2C-2F74-651C-32DB-08DEF253BB1A}"/>
              </a:ext>
            </a:extLst>
          </p:cNvPr>
          <p:cNvPicPr>
            <a:picLocks noChangeAspect="1"/>
          </p:cNvPicPr>
          <p:nvPr/>
        </p:nvPicPr>
        <p:blipFill>
          <a:blip r:embed="rId2"/>
          <a:stretch>
            <a:fillRect/>
          </a:stretch>
        </p:blipFill>
        <p:spPr>
          <a:xfrm>
            <a:off x="581025" y="0"/>
            <a:ext cx="11029950" cy="6858000"/>
          </a:xfrm>
          <a:prstGeom prst="rect">
            <a:avLst/>
          </a:prstGeom>
        </p:spPr>
      </p:pic>
    </p:spTree>
    <p:extLst>
      <p:ext uri="{BB962C8B-B14F-4D97-AF65-F5344CB8AC3E}">
        <p14:creationId xmlns:p14="http://schemas.microsoft.com/office/powerpoint/2010/main" val="2841840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CEC2-C5EC-1EBA-9337-B0DD0E09B5DE}"/>
              </a:ext>
            </a:extLst>
          </p:cNvPr>
          <p:cNvSpPr>
            <a:spLocks noGrp="1"/>
          </p:cNvSpPr>
          <p:nvPr>
            <p:ph type="title"/>
          </p:nvPr>
        </p:nvSpPr>
        <p:spPr/>
        <p:txBody>
          <a:bodyPr/>
          <a:lstStyle/>
          <a:p>
            <a:endParaRPr lang="en-US"/>
          </a:p>
        </p:txBody>
      </p:sp>
      <p:pic>
        <p:nvPicPr>
          <p:cNvPr id="5" name="Content Placeholder 4" descr="A white sign with black text&#10;&#10;Description automatically generated">
            <a:extLst>
              <a:ext uri="{FF2B5EF4-FFF2-40B4-BE49-F238E27FC236}">
                <a16:creationId xmlns:a16="http://schemas.microsoft.com/office/drawing/2014/main" id="{CAD83B5D-558F-70F0-060E-87FFE65DE78D}"/>
              </a:ext>
            </a:extLst>
          </p:cNvPr>
          <p:cNvPicPr>
            <a:picLocks noGrp="1" noChangeAspect="1"/>
          </p:cNvPicPr>
          <p:nvPr>
            <p:ph idx="1"/>
          </p:nvPr>
        </p:nvPicPr>
        <p:blipFill>
          <a:blip r:embed="rId2"/>
          <a:stretch>
            <a:fillRect/>
          </a:stretch>
        </p:blipFill>
        <p:spPr>
          <a:xfrm>
            <a:off x="3696162" y="49789"/>
            <a:ext cx="4799676" cy="6758422"/>
          </a:xfrm>
        </p:spPr>
      </p:pic>
    </p:spTree>
    <p:extLst>
      <p:ext uri="{BB962C8B-B14F-4D97-AF65-F5344CB8AC3E}">
        <p14:creationId xmlns:p14="http://schemas.microsoft.com/office/powerpoint/2010/main" val="1962510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9DA51-1BDA-188C-2F56-55BE38EA5A43}"/>
            </a:ext>
          </a:extLst>
        </p:cNvPr>
        <p:cNvGrpSpPr/>
        <p:nvPr/>
      </p:nvGrpSpPr>
      <p:grpSpPr>
        <a:xfrm>
          <a:off x="0" y="0"/>
          <a:ext cx="0" cy="0"/>
          <a:chOff x="0" y="0"/>
          <a:chExt cx="0" cy="0"/>
        </a:xfrm>
      </p:grpSpPr>
      <p:pic>
        <p:nvPicPr>
          <p:cNvPr id="5" name="Content Placeholder 4" descr="A person in a suit and tie&#10;&#10;Description automatically generated">
            <a:extLst>
              <a:ext uri="{FF2B5EF4-FFF2-40B4-BE49-F238E27FC236}">
                <a16:creationId xmlns:a16="http://schemas.microsoft.com/office/drawing/2014/main" id="{0F9251F5-0AAA-40FF-C185-ABDAB81EBA47}"/>
              </a:ext>
            </a:extLst>
          </p:cNvPr>
          <p:cNvPicPr>
            <a:picLocks noGrp="1" noChangeAspect="1"/>
          </p:cNvPicPr>
          <p:nvPr>
            <p:ph idx="1"/>
          </p:nvPr>
        </p:nvPicPr>
        <p:blipFill>
          <a:blip r:embed="rId2"/>
          <a:srcRect b="15746"/>
          <a:stretch/>
        </p:blipFill>
        <p:spPr>
          <a:xfrm>
            <a:off x="20" y="1282"/>
            <a:ext cx="12191980" cy="6856718"/>
          </a:xfrm>
          <a:prstGeom prst="rect">
            <a:avLst/>
          </a:prstGeom>
        </p:spPr>
      </p:pic>
    </p:spTree>
    <p:extLst>
      <p:ext uri="{BB962C8B-B14F-4D97-AF65-F5344CB8AC3E}">
        <p14:creationId xmlns:p14="http://schemas.microsoft.com/office/powerpoint/2010/main" val="3614231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3429-0127-0C52-EE13-8560E114496D}"/>
              </a:ext>
            </a:extLst>
          </p:cNvPr>
          <p:cNvSpPr>
            <a:spLocks noGrp="1"/>
          </p:cNvSpPr>
          <p:nvPr>
            <p:ph type="title"/>
          </p:nvPr>
        </p:nvSpPr>
        <p:spPr/>
        <p:txBody>
          <a:bodyPr/>
          <a:lstStyle/>
          <a:p>
            <a:endParaRPr lang="en-US"/>
          </a:p>
        </p:txBody>
      </p:sp>
      <p:pic>
        <p:nvPicPr>
          <p:cNvPr id="5" name="Content Placeholder 4" descr="Cartoon of a person in a suit and tie pulling a bull&#10;&#10;Description automatically generated">
            <a:extLst>
              <a:ext uri="{FF2B5EF4-FFF2-40B4-BE49-F238E27FC236}">
                <a16:creationId xmlns:a16="http://schemas.microsoft.com/office/drawing/2014/main" id="{B12F3B91-38D3-AECD-C2CF-041A9ECC6670}"/>
              </a:ext>
            </a:extLst>
          </p:cNvPr>
          <p:cNvPicPr>
            <a:picLocks noGrp="1" noChangeAspect="1"/>
          </p:cNvPicPr>
          <p:nvPr>
            <p:ph idx="1"/>
          </p:nvPr>
        </p:nvPicPr>
        <p:blipFill>
          <a:blip r:embed="rId2"/>
          <a:stretch>
            <a:fillRect/>
          </a:stretch>
        </p:blipFill>
        <p:spPr>
          <a:xfrm>
            <a:off x="838200" y="0"/>
            <a:ext cx="10515600" cy="6880788"/>
          </a:xfrm>
        </p:spPr>
      </p:pic>
    </p:spTree>
    <p:extLst>
      <p:ext uri="{BB962C8B-B14F-4D97-AF65-F5344CB8AC3E}">
        <p14:creationId xmlns:p14="http://schemas.microsoft.com/office/powerpoint/2010/main" val="3271314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B238-FF4A-8BEE-750D-B8313E4CB567}"/>
              </a:ext>
            </a:extLst>
          </p:cNvPr>
          <p:cNvSpPr>
            <a:spLocks noGrp="1"/>
          </p:cNvSpPr>
          <p:nvPr>
            <p:ph type="title"/>
          </p:nvPr>
        </p:nvSpPr>
        <p:spPr/>
        <p:txBody>
          <a:bodyPr/>
          <a:lstStyle/>
          <a:p>
            <a:endParaRPr lang="en-US"/>
          </a:p>
        </p:txBody>
      </p:sp>
      <p:pic>
        <p:nvPicPr>
          <p:cNvPr id="5" name="Content Placeholder 4" descr="A cartoon of a person and person in a wedding dress&#10;&#10;Description automatically generated">
            <a:extLst>
              <a:ext uri="{FF2B5EF4-FFF2-40B4-BE49-F238E27FC236}">
                <a16:creationId xmlns:a16="http://schemas.microsoft.com/office/drawing/2014/main" id="{99904CFB-6500-887F-B809-D80E2964FC2C}"/>
              </a:ext>
            </a:extLst>
          </p:cNvPr>
          <p:cNvPicPr>
            <a:picLocks noGrp="1" noChangeAspect="1"/>
          </p:cNvPicPr>
          <p:nvPr>
            <p:ph idx="1"/>
          </p:nvPr>
        </p:nvPicPr>
        <p:blipFill>
          <a:blip r:embed="rId2"/>
          <a:stretch>
            <a:fillRect/>
          </a:stretch>
        </p:blipFill>
        <p:spPr>
          <a:xfrm>
            <a:off x="838200" y="0"/>
            <a:ext cx="10515600" cy="6857999"/>
          </a:xfrm>
        </p:spPr>
      </p:pic>
    </p:spTree>
    <p:extLst>
      <p:ext uri="{BB962C8B-B14F-4D97-AF65-F5344CB8AC3E}">
        <p14:creationId xmlns:p14="http://schemas.microsoft.com/office/powerpoint/2010/main" val="2690159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7CB221-EBC0-3BB1-DC47-980DFA7D38BB}"/>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FLAG TWO: THE TRUMP EFFECT</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673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4131B3-3192-FDE7-73D6-5605EC4F419B}"/>
              </a:ext>
            </a:extLst>
          </p:cNvPr>
          <p:cNvPicPr>
            <a:picLocks noChangeAspect="1"/>
          </p:cNvPicPr>
          <p:nvPr/>
        </p:nvPicPr>
        <p:blipFill>
          <a:blip r:embed="rId2"/>
          <a:stretch>
            <a:fillRect/>
          </a:stretch>
        </p:blipFill>
        <p:spPr>
          <a:xfrm>
            <a:off x="1041299" y="0"/>
            <a:ext cx="10109402" cy="6858000"/>
          </a:xfrm>
          <a:prstGeom prst="rect">
            <a:avLst/>
          </a:prstGeom>
        </p:spPr>
      </p:pic>
    </p:spTree>
    <p:extLst>
      <p:ext uri="{BB962C8B-B14F-4D97-AF65-F5344CB8AC3E}">
        <p14:creationId xmlns:p14="http://schemas.microsoft.com/office/powerpoint/2010/main" val="2515705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D3B2-1A94-A8F3-4116-56BC486BFD03}"/>
              </a:ext>
            </a:extLst>
          </p:cNvPr>
          <p:cNvSpPr>
            <a:spLocks noGrp="1"/>
          </p:cNvSpPr>
          <p:nvPr>
            <p:ph type="title"/>
          </p:nvPr>
        </p:nvSpPr>
        <p:spPr/>
        <p:txBody>
          <a:bodyPr/>
          <a:lstStyle/>
          <a:p>
            <a:endParaRPr lang="en-US"/>
          </a:p>
        </p:txBody>
      </p:sp>
      <p:pic>
        <p:nvPicPr>
          <p:cNvPr id="4" name="Content Placeholder 3" descr="A person in a suit holding a sign&#10;&#10;Description automatically generated">
            <a:extLst>
              <a:ext uri="{FF2B5EF4-FFF2-40B4-BE49-F238E27FC236}">
                <a16:creationId xmlns:a16="http://schemas.microsoft.com/office/drawing/2014/main" id="{20FB038E-1D4B-3169-E3B5-2C040AA47E52}"/>
              </a:ext>
            </a:extLst>
          </p:cNvPr>
          <p:cNvPicPr>
            <a:picLocks noGrp="1" noChangeAspect="1"/>
          </p:cNvPicPr>
          <p:nvPr>
            <p:ph idx="1"/>
          </p:nvPr>
        </p:nvPicPr>
        <p:blipFill>
          <a:blip r:embed="rId2"/>
          <a:stretch>
            <a:fillRect/>
          </a:stretch>
        </p:blipFill>
        <p:spPr>
          <a:xfrm>
            <a:off x="7895390" y="3535741"/>
            <a:ext cx="4296610" cy="2509459"/>
          </a:xfrm>
          <a:prstGeom prst="rect">
            <a:avLst/>
          </a:prstGeom>
        </p:spPr>
      </p:pic>
      <p:pic>
        <p:nvPicPr>
          <p:cNvPr id="5" name="Picture 4" descr="Two men in suits talking to each other&#10;&#10;Description automatically generated">
            <a:extLst>
              <a:ext uri="{FF2B5EF4-FFF2-40B4-BE49-F238E27FC236}">
                <a16:creationId xmlns:a16="http://schemas.microsoft.com/office/drawing/2014/main" id="{AED72F77-6ED7-5135-C1EA-7C10D14E2EAE}"/>
              </a:ext>
            </a:extLst>
          </p:cNvPr>
          <p:cNvPicPr>
            <a:picLocks noChangeAspect="1"/>
          </p:cNvPicPr>
          <p:nvPr/>
        </p:nvPicPr>
        <p:blipFill>
          <a:blip r:embed="rId3"/>
          <a:stretch>
            <a:fillRect/>
          </a:stretch>
        </p:blipFill>
        <p:spPr>
          <a:xfrm>
            <a:off x="7895390" y="812799"/>
            <a:ext cx="4296610" cy="2616199"/>
          </a:xfrm>
          <a:prstGeom prst="rect">
            <a:avLst/>
          </a:prstGeom>
        </p:spPr>
      </p:pic>
      <p:pic>
        <p:nvPicPr>
          <p:cNvPr id="7" name="Picture 6" descr="A graph on a screen&#10;&#10;Description automatically generated">
            <a:extLst>
              <a:ext uri="{FF2B5EF4-FFF2-40B4-BE49-F238E27FC236}">
                <a16:creationId xmlns:a16="http://schemas.microsoft.com/office/drawing/2014/main" id="{3EB9EA20-203E-CE8A-8ED6-67E21BB14876}"/>
              </a:ext>
            </a:extLst>
          </p:cNvPr>
          <p:cNvPicPr>
            <a:picLocks noChangeAspect="1"/>
          </p:cNvPicPr>
          <p:nvPr/>
        </p:nvPicPr>
        <p:blipFill>
          <a:blip r:embed="rId4"/>
          <a:stretch>
            <a:fillRect/>
          </a:stretch>
        </p:blipFill>
        <p:spPr>
          <a:xfrm>
            <a:off x="0" y="1009192"/>
            <a:ext cx="7772400" cy="4839614"/>
          </a:xfrm>
          <a:prstGeom prst="rect">
            <a:avLst/>
          </a:prstGeom>
        </p:spPr>
      </p:pic>
    </p:spTree>
    <p:extLst>
      <p:ext uri="{BB962C8B-B14F-4D97-AF65-F5344CB8AC3E}">
        <p14:creationId xmlns:p14="http://schemas.microsoft.com/office/powerpoint/2010/main" val="1114041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descr="A group of elephants walking&#10;&#10;Description automatically generated">
            <a:extLst>
              <a:ext uri="{FF2B5EF4-FFF2-40B4-BE49-F238E27FC236}">
                <a16:creationId xmlns:a16="http://schemas.microsoft.com/office/drawing/2014/main" id="{B87EB93F-401E-9969-40F8-8CFDD9B602E5}"/>
              </a:ext>
            </a:extLst>
          </p:cNvPr>
          <p:cNvPicPr>
            <a:picLocks noGrp="1" noChangeAspect="1"/>
          </p:cNvPicPr>
          <p:nvPr>
            <p:ph idx="1"/>
          </p:nvPr>
        </p:nvPicPr>
        <p:blipFill>
          <a:blip r:embed="rId2">
            <a:alphaModFix amt="55000"/>
          </a:blip>
          <a:srcRect l="3124" r="6654" b="-1"/>
          <a:stretch>
            <a:fillRect/>
          </a:stretch>
        </p:blipFill>
        <p:spPr>
          <a:xfrm>
            <a:off x="20" y="-9107"/>
            <a:ext cx="12191980" cy="6858000"/>
          </a:xfrm>
          <a:prstGeom prst="rect">
            <a:avLst/>
          </a:prstGeom>
        </p:spPr>
      </p:pic>
      <p:sp>
        <p:nvSpPr>
          <p:cNvPr id="2" name="Title 1">
            <a:extLst>
              <a:ext uri="{FF2B5EF4-FFF2-40B4-BE49-F238E27FC236}">
                <a16:creationId xmlns:a16="http://schemas.microsoft.com/office/drawing/2014/main" id="{7199E09F-E7FF-11F5-AF6B-A8FF5E481256}"/>
              </a:ext>
            </a:extLst>
          </p:cNvPr>
          <p:cNvSpPr>
            <a:spLocks noGrp="1"/>
          </p:cNvSpPr>
          <p:nvPr>
            <p:ph type="title"/>
          </p:nvPr>
        </p:nvSpPr>
        <p:spPr>
          <a:xfrm>
            <a:off x="686834" y="591344"/>
            <a:ext cx="3200400" cy="5585619"/>
          </a:xfrm>
        </p:spPr>
        <p:txBody>
          <a:bodyPr vert="horz" lIns="91440" tIns="45720" rIns="91440" bIns="45720" rtlCol="0" anchor="ctr">
            <a:normAutofit/>
          </a:bodyPr>
          <a:lstStyle/>
          <a:p>
            <a:r>
              <a:rPr lang="en-US">
                <a:solidFill>
                  <a:srgbClr val="FFFFFF"/>
                </a:solidFill>
              </a:rPr>
              <a:t>A TRIFECTA – AND MORE</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773B698-451F-7ADD-4D11-D5A05D894A90}"/>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indent="-228600">
              <a:lnSpc>
                <a:spcPct val="90000"/>
              </a:lnSpc>
              <a:spcBef>
                <a:spcPts val="1000"/>
              </a:spcBef>
              <a:buFont typeface="Arial" panose="020B0604020202020204" pitchFamily="34" charset="0"/>
              <a:buChar char="•"/>
            </a:pPr>
            <a:r>
              <a:rPr lang="en-US">
                <a:solidFill>
                  <a:srgbClr val="FFFFFF"/>
                </a:solidFill>
              </a:rPr>
              <a:t>OVAL OFFICE</a:t>
            </a:r>
          </a:p>
          <a:p>
            <a:pPr indent="-228600">
              <a:lnSpc>
                <a:spcPct val="90000"/>
              </a:lnSpc>
              <a:spcBef>
                <a:spcPts val="1000"/>
              </a:spcBef>
              <a:buFont typeface="Arial" panose="020B0604020202020204" pitchFamily="34" charset="0"/>
              <a:buChar char="•"/>
            </a:pPr>
            <a:r>
              <a:rPr lang="en-US">
                <a:solidFill>
                  <a:srgbClr val="FFFFFF"/>
                </a:solidFill>
              </a:rPr>
              <a:t>*</a:t>
            </a:r>
          </a:p>
          <a:p>
            <a:pPr indent="-228600">
              <a:lnSpc>
                <a:spcPct val="90000"/>
              </a:lnSpc>
              <a:spcBef>
                <a:spcPts val="1000"/>
              </a:spcBef>
              <a:buFont typeface="Arial" panose="020B0604020202020204" pitchFamily="34" charset="0"/>
              <a:buChar char="•"/>
            </a:pPr>
            <a:r>
              <a:rPr lang="en-US">
                <a:solidFill>
                  <a:srgbClr val="FFFFFF"/>
                </a:solidFill>
              </a:rPr>
              <a:t>SENATE</a:t>
            </a:r>
          </a:p>
          <a:p>
            <a:pPr indent="-228600">
              <a:lnSpc>
                <a:spcPct val="90000"/>
              </a:lnSpc>
              <a:spcBef>
                <a:spcPts val="1000"/>
              </a:spcBef>
              <a:buFont typeface="Arial" panose="020B0604020202020204" pitchFamily="34" charset="0"/>
              <a:buChar char="•"/>
            </a:pPr>
            <a:r>
              <a:rPr lang="en-US">
                <a:solidFill>
                  <a:srgbClr val="FFFFFF"/>
                </a:solidFill>
              </a:rPr>
              <a:t>*</a:t>
            </a:r>
          </a:p>
          <a:p>
            <a:pPr indent="-228600">
              <a:lnSpc>
                <a:spcPct val="90000"/>
              </a:lnSpc>
              <a:spcBef>
                <a:spcPts val="1000"/>
              </a:spcBef>
              <a:buFont typeface="Arial" panose="020B0604020202020204" pitchFamily="34" charset="0"/>
              <a:buChar char="•"/>
            </a:pPr>
            <a:r>
              <a:rPr lang="en-US">
                <a:solidFill>
                  <a:srgbClr val="FFFFFF"/>
                </a:solidFill>
              </a:rPr>
              <a:t>HOUSE OF REPRESENTATIVES</a:t>
            </a:r>
          </a:p>
          <a:p>
            <a:pPr indent="-228600">
              <a:lnSpc>
                <a:spcPct val="90000"/>
              </a:lnSpc>
              <a:spcBef>
                <a:spcPts val="1000"/>
              </a:spcBef>
              <a:buFont typeface="Arial" panose="020B0604020202020204" pitchFamily="34" charset="0"/>
              <a:buChar char="•"/>
            </a:pPr>
            <a:r>
              <a:rPr lang="en-US">
                <a:solidFill>
                  <a:srgbClr val="FFFFFF"/>
                </a:solidFill>
              </a:rPr>
              <a:t>*</a:t>
            </a:r>
          </a:p>
          <a:p>
            <a:pPr indent="-228600">
              <a:lnSpc>
                <a:spcPct val="90000"/>
              </a:lnSpc>
              <a:spcBef>
                <a:spcPts val="1000"/>
              </a:spcBef>
              <a:buFont typeface="Arial" panose="020B0604020202020204" pitchFamily="34" charset="0"/>
              <a:buChar char="•"/>
            </a:pPr>
            <a:r>
              <a:rPr lang="en-US">
                <a:solidFill>
                  <a:srgbClr val="FFFFFF"/>
                </a:solidFill>
              </a:rPr>
              <a:t>SUPREME COURT</a:t>
            </a:r>
          </a:p>
          <a:p>
            <a:pPr indent="-228600">
              <a:lnSpc>
                <a:spcPct val="90000"/>
              </a:lnSpc>
              <a:spcBef>
                <a:spcPts val="1000"/>
              </a:spcBef>
              <a:buFont typeface="Arial" panose="020B0604020202020204" pitchFamily="34" charset="0"/>
              <a:buChar char="•"/>
            </a:pPr>
            <a:r>
              <a:rPr lang="en-US">
                <a:solidFill>
                  <a:srgbClr val="FFFFFF"/>
                </a:solidFill>
              </a:rPr>
              <a:t>*</a:t>
            </a:r>
          </a:p>
          <a:p>
            <a:pPr indent="-228600">
              <a:lnSpc>
                <a:spcPct val="90000"/>
              </a:lnSpc>
              <a:spcBef>
                <a:spcPts val="1000"/>
              </a:spcBef>
              <a:buFont typeface="Arial" panose="020B0604020202020204" pitchFamily="34" charset="0"/>
              <a:buChar char="•"/>
            </a:pPr>
            <a:r>
              <a:rPr lang="en-US">
                <a:solidFill>
                  <a:srgbClr val="FFFFFF"/>
                </a:solidFill>
              </a:rPr>
              <a:t>REPUBLICAN PARTY IN MAGA IMAGE</a:t>
            </a:r>
          </a:p>
        </p:txBody>
      </p:sp>
    </p:spTree>
    <p:extLst>
      <p:ext uri="{BB962C8B-B14F-4D97-AF65-F5344CB8AC3E}">
        <p14:creationId xmlns:p14="http://schemas.microsoft.com/office/powerpoint/2010/main" val="1644255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group of packets of toothpaste&#10;&#10;Description automatically generated">
            <a:extLst>
              <a:ext uri="{FF2B5EF4-FFF2-40B4-BE49-F238E27FC236}">
                <a16:creationId xmlns:a16="http://schemas.microsoft.com/office/drawing/2014/main" id="{321C3ECF-8F96-3C9F-D267-827C285F31D4}"/>
              </a:ext>
            </a:extLst>
          </p:cNvPr>
          <p:cNvPicPr>
            <a:picLocks noGrp="1" noChangeAspect="1"/>
          </p:cNvPicPr>
          <p:nvPr>
            <p:ph idx="1"/>
          </p:nvPr>
        </p:nvPicPr>
        <p:blipFill>
          <a:blip r:embed="rId3"/>
          <a:srcRect t="19668" b="5346"/>
          <a:stretch>
            <a:fillRect/>
          </a:stretch>
        </p:blipFill>
        <p:spPr>
          <a:xfrm>
            <a:off x="20" y="1282"/>
            <a:ext cx="12191980" cy="6856718"/>
          </a:xfrm>
          <a:prstGeom prst="rect">
            <a:avLst/>
          </a:prstGeom>
        </p:spPr>
      </p:pic>
    </p:spTree>
    <p:extLst>
      <p:ext uri="{BB962C8B-B14F-4D97-AF65-F5344CB8AC3E}">
        <p14:creationId xmlns:p14="http://schemas.microsoft.com/office/powerpoint/2010/main" val="2008143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8A9F-3338-85D2-7BFB-EDC8DE1F6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F85E1-55F1-8E18-7953-6EEBC75BD59E}"/>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a:solidFill>
                  <a:schemeClr val="tx1"/>
                </a:solidFill>
                <a:latin typeface="+mj-lt"/>
                <a:ea typeface="+mj-ea"/>
                <a:cs typeface="+mj-cs"/>
              </a:rPr>
              <a:t>A LEADER, AND A PARTY, IN A HURRY</a:t>
            </a:r>
          </a:p>
        </p:txBody>
      </p:sp>
      <p:pic>
        <p:nvPicPr>
          <p:cNvPr id="7" name="Picture 6" descr="A graph with numbers and dots&#10;&#10;Description automatically generated">
            <a:extLst>
              <a:ext uri="{FF2B5EF4-FFF2-40B4-BE49-F238E27FC236}">
                <a16:creationId xmlns:a16="http://schemas.microsoft.com/office/drawing/2014/main" id="{0B22BA4E-8503-4AB3-93E3-19280372328A}"/>
              </a:ext>
            </a:extLst>
          </p:cNvPr>
          <p:cNvPicPr>
            <a:picLocks noChangeAspect="1"/>
          </p:cNvPicPr>
          <p:nvPr/>
        </p:nvPicPr>
        <p:blipFill>
          <a:blip r:embed="rId2"/>
          <a:stretch>
            <a:fillRect/>
          </a:stretch>
        </p:blipFill>
        <p:spPr>
          <a:xfrm>
            <a:off x="838200" y="2493695"/>
            <a:ext cx="10512547" cy="4179499"/>
          </a:xfrm>
          <a:prstGeom prst="rect">
            <a:avLst/>
          </a:prstGeom>
        </p:spPr>
      </p:pic>
    </p:spTree>
    <p:extLst>
      <p:ext uri="{BB962C8B-B14F-4D97-AF65-F5344CB8AC3E}">
        <p14:creationId xmlns:p14="http://schemas.microsoft.com/office/powerpoint/2010/main" val="32182376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74A8D2D-6552-5FA5-245C-6712921611E2}"/>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“To me, the most beautiful word in the dictionary is tariff, and it’s my favorite word.”</a:t>
            </a:r>
          </a:p>
        </p:txBody>
      </p:sp>
      <p:sp>
        <p:nvSpPr>
          <p:cNvPr id="3" name="Content Placeholder 2">
            <a:extLst>
              <a:ext uri="{FF2B5EF4-FFF2-40B4-BE49-F238E27FC236}">
                <a16:creationId xmlns:a16="http://schemas.microsoft.com/office/drawing/2014/main" id="{85441B6C-F380-4140-4418-22B1863A9F98}"/>
              </a:ext>
            </a:extLst>
          </p:cNvPr>
          <p:cNvSpPr>
            <a:spLocks noGrp="1"/>
          </p:cNvSpPr>
          <p:nvPr>
            <p:ph idx="1"/>
          </p:nvPr>
        </p:nvSpPr>
        <p:spPr>
          <a:xfrm>
            <a:off x="1559943" y="5171093"/>
            <a:ext cx="9078628" cy="860620"/>
          </a:xfrm>
        </p:spPr>
        <p:txBody>
          <a:bodyPr vert="horz" lIns="91440" tIns="45720" rIns="91440" bIns="45720" rtlCol="0" anchor="ctr">
            <a:normAutofit/>
          </a:bodyPr>
          <a:lstStyle/>
          <a:p>
            <a:pPr marL="0" indent="0" algn="ctr">
              <a:buNone/>
            </a:pPr>
            <a:r>
              <a:rPr lang="en-US" sz="2400" kern="1200">
                <a:solidFill>
                  <a:srgbClr val="FFFFFF"/>
                </a:solidFill>
                <a:latin typeface="+mn-lt"/>
                <a:ea typeface="+mn-ea"/>
                <a:cs typeface="+mn-cs"/>
              </a:rPr>
              <a:t>DONALD J. TRUMP, OCTOBER 2024</a:t>
            </a:r>
          </a:p>
        </p:txBody>
      </p:sp>
    </p:spTree>
    <p:extLst>
      <p:ext uri="{BB962C8B-B14F-4D97-AF65-F5344CB8AC3E}">
        <p14:creationId xmlns:p14="http://schemas.microsoft.com/office/powerpoint/2010/main" val="2838913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3BFED-78F8-C5CA-6963-D300267794E6}"/>
              </a:ext>
            </a:extLst>
          </p:cNvPr>
          <p:cNvSpPr>
            <a:spLocks noGrp="1"/>
          </p:cNvSpPr>
          <p:nvPr>
            <p:ph type="title"/>
          </p:nvPr>
        </p:nvSpPr>
        <p:spPr>
          <a:xfrm>
            <a:off x="429768" y="411480"/>
            <a:ext cx="11201400" cy="1106424"/>
          </a:xfrm>
        </p:spPr>
        <p:txBody>
          <a:bodyPr>
            <a:normAutofit/>
          </a:bodyPr>
          <a:lstStyle/>
          <a:p>
            <a:r>
              <a:rPr lang="en-US" sz="3600" dirty="0"/>
              <a:t>SA SUPPORT FOR RUSSIA, CHINA, PALESTINE, IRAN  CHAFES TRUMP ADMIN</a:t>
            </a:r>
          </a:p>
        </p:txBody>
      </p:sp>
      <p:pic>
        <p:nvPicPr>
          <p:cNvPr id="10" name="Picture 9" descr="A group of men shaking hands&#10;&#10;Description automatically generated">
            <a:extLst>
              <a:ext uri="{FF2B5EF4-FFF2-40B4-BE49-F238E27FC236}">
                <a16:creationId xmlns:a16="http://schemas.microsoft.com/office/drawing/2014/main" id="{3F4BD000-FEEA-8CC5-3C08-0722BCA3C631}"/>
              </a:ext>
            </a:extLst>
          </p:cNvPr>
          <p:cNvPicPr>
            <a:picLocks noChangeAspect="1"/>
          </p:cNvPicPr>
          <p:nvPr/>
        </p:nvPicPr>
        <p:blipFill>
          <a:blip r:embed="rId2"/>
          <a:srcRect r="11377" b="-2"/>
          <a:stretch/>
        </p:blipFill>
        <p:spPr>
          <a:xfrm>
            <a:off x="429768" y="1721922"/>
            <a:ext cx="6704891" cy="4520559"/>
          </a:xfrm>
          <a:prstGeom prst="rect">
            <a:avLst/>
          </a:prstGeom>
        </p:spPr>
      </p:pic>
      <p:sp>
        <p:nvSpPr>
          <p:cNvPr id="3" name="Content Placeholder 2">
            <a:extLst>
              <a:ext uri="{FF2B5EF4-FFF2-40B4-BE49-F238E27FC236}">
                <a16:creationId xmlns:a16="http://schemas.microsoft.com/office/drawing/2014/main" id="{C2CC8674-38AD-7C0D-467C-E52221BC3734}"/>
              </a:ext>
            </a:extLst>
          </p:cNvPr>
          <p:cNvSpPr>
            <a:spLocks noGrp="1"/>
          </p:cNvSpPr>
          <p:nvPr>
            <p:ph idx="1"/>
          </p:nvPr>
        </p:nvSpPr>
        <p:spPr>
          <a:xfrm>
            <a:off x="7938752" y="1721923"/>
            <a:ext cx="3823480" cy="4520558"/>
          </a:xfrm>
        </p:spPr>
        <p:txBody>
          <a:bodyPr anchor="ctr">
            <a:normAutofit/>
          </a:bodyPr>
          <a:lstStyle/>
          <a:p>
            <a:r>
              <a:rPr lang="en-GB" sz="1800" dirty="0"/>
              <a:t>“We continue to see </a:t>
            </a:r>
            <a:r>
              <a:rPr lang="en-GB" sz="1800" b="1" dirty="0">
                <a:solidFill>
                  <a:srgbClr val="FF0000"/>
                </a:solidFill>
              </a:rPr>
              <a:t>Russia as a valued ally, as a valued friend</a:t>
            </a:r>
            <a:r>
              <a:rPr lang="en-GB" sz="1800" dirty="0"/>
              <a:t>, who supported us right from the beginning: from the days of our struggle against apartheid, right through to now.” –Pres. Ramaphosa, 22/10/2024</a:t>
            </a:r>
          </a:p>
          <a:p>
            <a:r>
              <a:rPr lang="en-US" sz="1800" dirty="0"/>
              <a:t>“South Africa will remain </a:t>
            </a:r>
            <a:r>
              <a:rPr lang="en-US" sz="1800" b="1" dirty="0">
                <a:solidFill>
                  <a:srgbClr val="FF0000"/>
                </a:solidFill>
              </a:rPr>
              <a:t>a trustworthy and reliable friend </a:t>
            </a:r>
            <a:r>
              <a:rPr lang="en-US" sz="1800" dirty="0"/>
              <a:t>of China.” – Pres. Ramaphosa, 02/09/ 2024</a:t>
            </a:r>
          </a:p>
          <a:p>
            <a:r>
              <a:rPr lang="en-US" sz="1800" b="1" dirty="0">
                <a:solidFill>
                  <a:srgbClr val="FF0000"/>
                </a:solidFill>
              </a:rPr>
              <a:t>“We will always be together.” </a:t>
            </a:r>
            <a:r>
              <a:rPr lang="en-US" sz="1800" dirty="0"/>
              <a:t>– Pres. Ramaphosa tells Palestine, 24/10/ 2024</a:t>
            </a:r>
          </a:p>
        </p:txBody>
      </p:sp>
    </p:spTree>
    <p:extLst>
      <p:ext uri="{BB962C8B-B14F-4D97-AF65-F5344CB8AC3E}">
        <p14:creationId xmlns:p14="http://schemas.microsoft.com/office/powerpoint/2010/main" val="1497313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E0949-0638-C600-4E7E-47AC04C65662}"/>
              </a:ext>
            </a:extLst>
          </p:cNvPr>
          <p:cNvSpPr>
            <a:spLocks noGrp="1"/>
          </p:cNvSpPr>
          <p:nvPr>
            <p:ph type="title"/>
          </p:nvPr>
        </p:nvSpPr>
        <p:spPr>
          <a:xfrm>
            <a:off x="838200" y="557188"/>
            <a:ext cx="10515600" cy="1133499"/>
          </a:xfrm>
        </p:spPr>
        <p:txBody>
          <a:bodyPr>
            <a:normAutofit fontScale="90000"/>
          </a:bodyPr>
          <a:lstStyle/>
          <a:p>
            <a:pPr algn="ctr"/>
            <a:r>
              <a:rPr lang="en-US" dirty="0"/>
              <a:t>NO SA MOVEMENT ON US “STICKING POINTS”</a:t>
            </a:r>
          </a:p>
        </p:txBody>
      </p:sp>
      <p:graphicFrame>
        <p:nvGraphicFramePr>
          <p:cNvPr id="5" name="Content Placeholder 2">
            <a:extLst>
              <a:ext uri="{FF2B5EF4-FFF2-40B4-BE49-F238E27FC236}">
                <a16:creationId xmlns:a16="http://schemas.microsoft.com/office/drawing/2014/main" id="{EB120E82-1A61-B7AD-FEF9-A78FAA27661B}"/>
              </a:ext>
            </a:extLst>
          </p:cNvPr>
          <p:cNvGraphicFramePr>
            <a:graphicFrameLocks noGrp="1"/>
          </p:cNvGraphicFramePr>
          <p:nvPr>
            <p:ph idx="1"/>
            <p:extLst>
              <p:ext uri="{D42A27DB-BD31-4B8C-83A1-F6EECF244321}">
                <p14:modId xmlns:p14="http://schemas.microsoft.com/office/powerpoint/2010/main" val="314169795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446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F0DF40-335A-8B5F-210A-B0AABA2A8D30}"/>
              </a:ext>
            </a:extLst>
          </p:cNvPr>
          <p:cNvSpPr>
            <a:spLocks noGrp="1"/>
          </p:cNvSpPr>
          <p:nvPr>
            <p:ph type="title"/>
          </p:nvPr>
        </p:nvSpPr>
        <p:spPr>
          <a:xfrm>
            <a:off x="621792" y="1161288"/>
            <a:ext cx="3602736" cy="4526280"/>
          </a:xfrm>
        </p:spPr>
        <p:txBody>
          <a:bodyPr>
            <a:normAutofit/>
          </a:bodyPr>
          <a:lstStyle/>
          <a:p>
            <a:r>
              <a:rPr lang="en-US" sz="4000" b="1" dirty="0"/>
              <a:t>RAMAPHOSA ON TRUMP (NYT, 05 March 2026)</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B9F3D06-C5FE-54DC-E64D-1ABB8B22DD7B}"/>
              </a:ext>
            </a:extLst>
          </p:cNvPr>
          <p:cNvGraphicFramePr>
            <a:graphicFrameLocks noGrp="1"/>
          </p:cNvGraphicFramePr>
          <p:nvPr>
            <p:ph idx="1"/>
            <p:extLst>
              <p:ext uri="{D42A27DB-BD31-4B8C-83A1-F6EECF244321}">
                <p14:modId xmlns:p14="http://schemas.microsoft.com/office/powerpoint/2010/main" val="262841919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18531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screenshot of a social media post&#10;&#10;Description automatically generated">
            <a:extLst>
              <a:ext uri="{FF2B5EF4-FFF2-40B4-BE49-F238E27FC236}">
                <a16:creationId xmlns:a16="http://schemas.microsoft.com/office/drawing/2014/main" id="{DDFEAC6A-34F6-4CAC-C692-0D1FFD03AF63}"/>
              </a:ext>
            </a:extLst>
          </p:cNvPr>
          <p:cNvPicPr>
            <a:picLocks noGrp="1" noChangeAspect="1"/>
          </p:cNvPicPr>
          <p:nvPr>
            <p:ph idx="1"/>
          </p:nvPr>
        </p:nvPicPr>
        <p:blipFill>
          <a:blip r:embed="rId2"/>
          <a:stretch>
            <a:fillRect/>
          </a:stretch>
        </p:blipFill>
        <p:spPr>
          <a:xfrm>
            <a:off x="2044315" y="643466"/>
            <a:ext cx="8103370" cy="5571067"/>
          </a:xfrm>
          <a:prstGeom prst="rect">
            <a:avLst/>
          </a:prstGeom>
        </p:spPr>
      </p:pic>
    </p:spTree>
    <p:extLst>
      <p:ext uri="{BB962C8B-B14F-4D97-AF65-F5344CB8AC3E}">
        <p14:creationId xmlns:p14="http://schemas.microsoft.com/office/powerpoint/2010/main" val="2126022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the trade&#10;&#10;Description automatically generated with medium confidence">
            <a:extLst>
              <a:ext uri="{FF2B5EF4-FFF2-40B4-BE49-F238E27FC236}">
                <a16:creationId xmlns:a16="http://schemas.microsoft.com/office/drawing/2014/main" id="{2BFB1A96-1395-4772-E780-06D8BA4FAB11}"/>
              </a:ext>
            </a:extLst>
          </p:cNvPr>
          <p:cNvPicPr>
            <a:picLocks noGrp="1" noChangeAspect="1"/>
          </p:cNvPicPr>
          <p:nvPr>
            <p:ph idx="1"/>
          </p:nvPr>
        </p:nvPicPr>
        <p:blipFill>
          <a:blip r:embed="rId2"/>
          <a:srcRect r="3094" b="1"/>
          <a:stretch>
            <a:fillRect/>
          </a:stretch>
        </p:blipFill>
        <p:spPr>
          <a:xfrm>
            <a:off x="20" y="1282"/>
            <a:ext cx="12191980" cy="6856718"/>
          </a:xfrm>
          <a:prstGeom prst="rect">
            <a:avLst/>
          </a:prstGeom>
        </p:spPr>
      </p:pic>
    </p:spTree>
    <p:extLst>
      <p:ext uri="{BB962C8B-B14F-4D97-AF65-F5344CB8AC3E}">
        <p14:creationId xmlns:p14="http://schemas.microsoft.com/office/powerpoint/2010/main" val="77923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9FA1-B6EA-20BD-FE11-84DDEC35C542}"/>
              </a:ext>
            </a:extLst>
          </p:cNvPr>
          <p:cNvSpPr>
            <a:spLocks noGrp="1"/>
          </p:cNvSpPr>
          <p:nvPr>
            <p:ph type="title"/>
          </p:nvPr>
        </p:nvSpPr>
        <p:spPr>
          <a:xfrm>
            <a:off x="640080" y="325369"/>
            <a:ext cx="4368602" cy="1956841"/>
          </a:xfrm>
        </p:spPr>
        <p:txBody>
          <a:bodyPr anchor="b">
            <a:normAutofit/>
          </a:bodyPr>
          <a:lstStyle/>
          <a:p>
            <a:r>
              <a:rPr lang="en-US" sz="5400" dirty="0"/>
              <a:t>IT MAY GET WORSE</a:t>
            </a:r>
          </a:p>
        </p:txBody>
      </p:sp>
      <p:sp>
        <p:nvSpPr>
          <p:cNvPr id="8" name="Content Placeholder 7">
            <a:extLst>
              <a:ext uri="{FF2B5EF4-FFF2-40B4-BE49-F238E27FC236}">
                <a16:creationId xmlns:a16="http://schemas.microsoft.com/office/drawing/2014/main" id="{0D88A215-A3F8-571C-71E8-4464EEAC183B}"/>
              </a:ext>
            </a:extLst>
          </p:cNvPr>
          <p:cNvSpPr>
            <a:spLocks noGrp="1"/>
          </p:cNvSpPr>
          <p:nvPr>
            <p:ph idx="1"/>
          </p:nvPr>
        </p:nvSpPr>
        <p:spPr>
          <a:xfrm>
            <a:off x="640080" y="2872899"/>
            <a:ext cx="4243589" cy="3320668"/>
          </a:xfrm>
        </p:spPr>
        <p:txBody>
          <a:bodyPr>
            <a:normAutofit/>
          </a:bodyPr>
          <a:lstStyle/>
          <a:p>
            <a:endParaRPr lang="en-US" sz="2200"/>
          </a:p>
        </p:txBody>
      </p:sp>
      <p:pic>
        <p:nvPicPr>
          <p:cNvPr id="4" name="Content Placeholder 3" descr="A person in a suit and tie&#10;&#10;Description automatically generated">
            <a:extLst>
              <a:ext uri="{FF2B5EF4-FFF2-40B4-BE49-F238E27FC236}">
                <a16:creationId xmlns:a16="http://schemas.microsoft.com/office/drawing/2014/main" id="{4797723B-1A16-0E04-E321-4B0A34D9C8A2}"/>
              </a:ext>
            </a:extLst>
          </p:cNvPr>
          <p:cNvPicPr>
            <a:picLocks noChangeAspect="1"/>
          </p:cNvPicPr>
          <p:nvPr/>
        </p:nvPicPr>
        <p:blipFill>
          <a:blip r:embed="rId2"/>
          <a:srcRect b="2796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06959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C5ED62-BFE7-E63C-D06F-AEB329C1137E}"/>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IT MAY GET WORSE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29DEAD6-CB36-EE3E-BE11-6CB90112DE79}"/>
              </a:ext>
            </a:extLst>
          </p:cNvPr>
          <p:cNvSpPr>
            <a:spLocks noGrp="1"/>
          </p:cNvSpPr>
          <p:nvPr>
            <p:ph idx="1"/>
          </p:nvPr>
        </p:nvSpPr>
        <p:spPr>
          <a:xfrm>
            <a:off x="4447308" y="591344"/>
            <a:ext cx="6906491" cy="5585619"/>
          </a:xfrm>
        </p:spPr>
        <p:txBody>
          <a:bodyPr anchor="ctr">
            <a:normAutofit/>
          </a:bodyPr>
          <a:lstStyle/>
          <a:p>
            <a:r>
              <a:rPr lang="en-GB" dirty="0"/>
              <a:t>Columnist Jonny Steinberg says Trump could </a:t>
            </a:r>
            <a:r>
              <a:rPr lang="en-GB" b="1" dirty="0"/>
              <a:t>prohibit US institutions from buying South Africa’s sovereign debt</a:t>
            </a:r>
            <a:r>
              <a:rPr lang="en-GB" dirty="0"/>
              <a:t>: “He does not need new legislation to do this. He could do unthinkable damage to South Africa simply by signing his name.”</a:t>
            </a:r>
          </a:p>
          <a:p>
            <a:r>
              <a:rPr lang="en-GB" dirty="0"/>
              <a:t>On the same point, </a:t>
            </a:r>
            <a:r>
              <a:rPr lang="en-GB" dirty="0" err="1"/>
              <a:t>Sakeliga’s</a:t>
            </a:r>
            <a:r>
              <a:rPr lang="en-GB" dirty="0"/>
              <a:t> executive director, Russell Lamberti, said: “There is a pressing possibility </a:t>
            </a:r>
            <a:r>
              <a:rPr lang="en-GB" b="1" dirty="0"/>
              <a:t>the Trump admin could place financial flows from US institutions into South African bonds under review</a:t>
            </a:r>
            <a:r>
              <a:rPr lang="en-GB" dirty="0"/>
              <a:t>.”</a:t>
            </a:r>
          </a:p>
          <a:p>
            <a:endParaRPr lang="en-US" dirty="0"/>
          </a:p>
        </p:txBody>
      </p:sp>
    </p:spTree>
    <p:extLst>
      <p:ext uri="{BB962C8B-B14F-4D97-AF65-F5344CB8AC3E}">
        <p14:creationId xmlns:p14="http://schemas.microsoft.com/office/powerpoint/2010/main" val="1094225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1FF88-8D54-2C9B-8AFC-9A126878B6E2}"/>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kern="1200">
                <a:solidFill>
                  <a:schemeClr val="tx1"/>
                </a:solidFill>
                <a:latin typeface="+mj-lt"/>
                <a:ea typeface="+mj-ea"/>
                <a:cs typeface="+mj-cs"/>
              </a:rPr>
              <a:t>ON AND ON AND ON WHILE THE ELEPHANTS FIGHT…</a:t>
            </a:r>
          </a:p>
        </p:txBody>
      </p:sp>
      <p:pic>
        <p:nvPicPr>
          <p:cNvPr id="5" name="Content Placeholder 4" descr="A cartoon of two men playing cards&#10;&#10;Description automatically generated">
            <a:extLst>
              <a:ext uri="{FF2B5EF4-FFF2-40B4-BE49-F238E27FC236}">
                <a16:creationId xmlns:a16="http://schemas.microsoft.com/office/drawing/2014/main" id="{5693A8E0-4DF5-45E8-B96C-FFB34C57D425}"/>
              </a:ext>
            </a:extLst>
          </p:cNvPr>
          <p:cNvPicPr>
            <a:picLocks noGrp="1" noChangeAspect="1"/>
          </p:cNvPicPr>
          <p:nvPr>
            <p:ph idx="1"/>
          </p:nvPr>
        </p:nvPicPr>
        <p:blipFill>
          <a:blip r:embed="rId2"/>
          <a:stretch>
            <a:fillRect/>
          </a:stretch>
        </p:blipFill>
        <p:spPr>
          <a:xfrm>
            <a:off x="6090007" y="640080"/>
            <a:ext cx="4343194" cy="5550408"/>
          </a:xfrm>
          <a:prstGeom prst="rect">
            <a:avLst/>
          </a:prstGeom>
        </p:spPr>
      </p:pic>
    </p:spTree>
    <p:extLst>
      <p:ext uri="{BB962C8B-B14F-4D97-AF65-F5344CB8AC3E}">
        <p14:creationId xmlns:p14="http://schemas.microsoft.com/office/powerpoint/2010/main" val="1955859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F4525-5C8E-FDA7-1D74-B4E0C4EE9D9B}"/>
              </a:ext>
            </a:extLst>
          </p:cNvPr>
          <p:cNvSpPr>
            <a:spLocks noGrp="1"/>
          </p:cNvSpPr>
          <p:nvPr>
            <p:ph type="title"/>
          </p:nvPr>
        </p:nvSpPr>
        <p:spPr/>
        <p:txBody>
          <a:bodyPr/>
          <a:lstStyle/>
          <a:p>
            <a:endParaRPr lang="en-US"/>
          </a:p>
        </p:txBody>
      </p:sp>
      <p:pic>
        <p:nvPicPr>
          <p:cNvPr id="4" name="Content Placeholder 3" descr="A golf course with a lake&#10;&#10;Description automatically generated">
            <a:extLst>
              <a:ext uri="{FF2B5EF4-FFF2-40B4-BE49-F238E27FC236}">
                <a16:creationId xmlns:a16="http://schemas.microsoft.com/office/drawing/2014/main" id="{30E25E5E-4C9E-B043-BB9C-E2EA98597B92}"/>
              </a:ext>
            </a:extLst>
          </p:cNvPr>
          <p:cNvPicPr>
            <a:picLocks noGrp="1" noChangeAspect="1"/>
          </p:cNvPicPr>
          <p:nvPr>
            <p:ph idx="1"/>
          </p:nvPr>
        </p:nvPicPr>
        <p:blipFill>
          <a:blip r:embed="rId2"/>
          <a:stretch>
            <a:fillRect/>
          </a:stretch>
        </p:blipFill>
        <p:spPr>
          <a:xfrm>
            <a:off x="4620126" y="365125"/>
            <a:ext cx="7571874" cy="6127750"/>
          </a:xfrm>
          <a:prstGeom prst="rect">
            <a:avLst/>
          </a:prstGeom>
        </p:spPr>
      </p:pic>
      <p:pic>
        <p:nvPicPr>
          <p:cNvPr id="5" name="Picture 4" descr="A blue background with white text&#10;&#10;Description automatically generated">
            <a:extLst>
              <a:ext uri="{FF2B5EF4-FFF2-40B4-BE49-F238E27FC236}">
                <a16:creationId xmlns:a16="http://schemas.microsoft.com/office/drawing/2014/main" id="{F2490F2C-A9F6-94E1-997D-8728E833E222}"/>
              </a:ext>
            </a:extLst>
          </p:cNvPr>
          <p:cNvPicPr>
            <a:picLocks noChangeAspect="1"/>
          </p:cNvPicPr>
          <p:nvPr/>
        </p:nvPicPr>
        <p:blipFill>
          <a:blip r:embed="rId3"/>
          <a:stretch>
            <a:fillRect/>
          </a:stretch>
        </p:blipFill>
        <p:spPr>
          <a:xfrm>
            <a:off x="0" y="2661200"/>
            <a:ext cx="4428564" cy="1535599"/>
          </a:xfrm>
          <a:prstGeom prst="rect">
            <a:avLst/>
          </a:prstGeom>
        </p:spPr>
      </p:pic>
    </p:spTree>
    <p:extLst>
      <p:ext uri="{BB962C8B-B14F-4D97-AF65-F5344CB8AC3E}">
        <p14:creationId xmlns:p14="http://schemas.microsoft.com/office/powerpoint/2010/main" val="37271706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96835-A9A3-E3E8-32E2-A6A52357ED85}"/>
              </a:ext>
            </a:extLst>
          </p:cNvPr>
          <p:cNvSpPr>
            <a:spLocks noGrp="1"/>
          </p:cNvSpPr>
          <p:nvPr>
            <p:ph type="title"/>
          </p:nvPr>
        </p:nvSpPr>
        <p:spPr/>
        <p:txBody>
          <a:bodyPr/>
          <a:lstStyle/>
          <a:p>
            <a:endParaRPr lang="en-US"/>
          </a:p>
        </p:txBody>
      </p:sp>
      <p:pic>
        <p:nvPicPr>
          <p:cNvPr id="5" name="Content Placeholder 4" descr="Cartoon of a cartoon of a person holding a clipboard and a cartoon of a green cartoon character&#10;&#10;Description automatically generated">
            <a:extLst>
              <a:ext uri="{FF2B5EF4-FFF2-40B4-BE49-F238E27FC236}">
                <a16:creationId xmlns:a16="http://schemas.microsoft.com/office/drawing/2014/main" id="{634B52C3-D6EF-91CB-3D9A-FAEF82F27786}"/>
              </a:ext>
            </a:extLst>
          </p:cNvPr>
          <p:cNvPicPr>
            <a:picLocks noGrp="1" noChangeAspect="1"/>
          </p:cNvPicPr>
          <p:nvPr>
            <p:ph idx="1"/>
          </p:nvPr>
        </p:nvPicPr>
        <p:blipFill>
          <a:blip r:embed="rId2"/>
          <a:stretch>
            <a:fillRect/>
          </a:stretch>
        </p:blipFill>
        <p:spPr>
          <a:xfrm>
            <a:off x="838200" y="231366"/>
            <a:ext cx="10515599" cy="6395267"/>
          </a:xfrm>
        </p:spPr>
      </p:pic>
    </p:spTree>
    <p:extLst>
      <p:ext uri="{BB962C8B-B14F-4D97-AF65-F5344CB8AC3E}">
        <p14:creationId xmlns:p14="http://schemas.microsoft.com/office/powerpoint/2010/main" val="22309873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26082D7-75A5-1764-0F77-FA1F0906186C}"/>
              </a:ext>
            </a:extLst>
          </p:cNvPr>
          <p:cNvSpPr>
            <a:spLocks noGrp="1"/>
          </p:cNvSpPr>
          <p:nvPr>
            <p:ph type="title"/>
          </p:nvPr>
        </p:nvSpPr>
        <p:spPr>
          <a:xfrm>
            <a:off x="621792" y="1161288"/>
            <a:ext cx="3602736" cy="4526280"/>
          </a:xfrm>
        </p:spPr>
        <p:txBody>
          <a:bodyPr>
            <a:normAutofit/>
          </a:bodyPr>
          <a:lstStyle/>
          <a:p>
            <a:r>
              <a:rPr lang="en-US" sz="4000" dirty="0"/>
              <a:t>SILVER LININGS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6E20E53-81DF-A23B-284A-07D304E03C9E}"/>
              </a:ext>
            </a:extLst>
          </p:cNvPr>
          <p:cNvSpPr>
            <a:spLocks noGrp="1"/>
          </p:cNvSpPr>
          <p:nvPr>
            <p:ph idx="1"/>
          </p:nvPr>
        </p:nvSpPr>
        <p:spPr>
          <a:xfrm>
            <a:off x="5434149" y="932688"/>
            <a:ext cx="5916603" cy="4992624"/>
          </a:xfrm>
        </p:spPr>
        <p:txBody>
          <a:bodyPr anchor="ctr">
            <a:normAutofit/>
          </a:bodyPr>
          <a:lstStyle/>
          <a:p>
            <a:r>
              <a:rPr lang="en-US" sz="2000" b="1" dirty="0">
                <a:solidFill>
                  <a:srgbClr val="FF0000"/>
                </a:solidFill>
              </a:rPr>
              <a:t>April 6 and May 6 High-Level Meetings [</a:t>
            </a:r>
            <a:r>
              <a:rPr lang="en-US" sz="2000" b="1" dirty="0" err="1">
                <a:solidFill>
                  <a:srgbClr val="FF0000"/>
                </a:solidFill>
              </a:rPr>
              <a:t>Bozell</a:t>
            </a:r>
            <a:r>
              <a:rPr lang="en-US" sz="2000" b="1" dirty="0">
                <a:solidFill>
                  <a:srgbClr val="FF0000"/>
                </a:solidFill>
              </a:rPr>
              <a:t>, deputy ministers]</a:t>
            </a:r>
          </a:p>
          <a:p>
            <a:endParaRPr lang="en-US" sz="2000" b="1" dirty="0"/>
          </a:p>
          <a:p>
            <a:r>
              <a:rPr lang="en-US" sz="2000" dirty="0"/>
              <a:t>“</a:t>
            </a:r>
            <a:r>
              <a:rPr lang="en-GB" sz="2000" dirty="0"/>
              <a:t>South Africa is the United States’ dominant supplier of platinum group metals, chromium, manganese, and military-grade vanadium — minerals that underpin US defence systems, semiconductor manufacturing, automotive production, and any serious  reindustrialisation agenda. They have no viable allied alternatives: The next largest producers are foreign entities of concern, primarily Russia and China.” </a:t>
            </a:r>
            <a:r>
              <a:rPr lang="en-GB" sz="2000" b="1" dirty="0"/>
              <a:t>– Centre for Strategic and International Studies</a:t>
            </a:r>
          </a:p>
          <a:p>
            <a:endParaRPr lang="en-GB" sz="2000" b="1" dirty="0"/>
          </a:p>
          <a:p>
            <a:r>
              <a:rPr lang="en-GB" sz="2000" dirty="0"/>
              <a:t>Over 600 American companies still operate in South Africa - pressure</a:t>
            </a:r>
            <a:endParaRPr lang="en-GB" sz="2000" b="1" dirty="0"/>
          </a:p>
          <a:p>
            <a:endParaRPr lang="en-US" sz="2000" dirty="0"/>
          </a:p>
        </p:txBody>
      </p:sp>
    </p:spTree>
    <p:extLst>
      <p:ext uri="{BB962C8B-B14F-4D97-AF65-F5344CB8AC3E}">
        <p14:creationId xmlns:p14="http://schemas.microsoft.com/office/powerpoint/2010/main" val="1865715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51597A-C93C-8B7C-2B6C-66B762ECEEDD}"/>
              </a:ext>
            </a:extLst>
          </p:cNvPr>
          <p:cNvSpPr>
            <a:spLocks noGrp="1"/>
          </p:cNvSpPr>
          <p:nvPr>
            <p:ph type="title"/>
          </p:nvPr>
        </p:nvSpPr>
        <p:spPr>
          <a:xfrm>
            <a:off x="1115568" y="548640"/>
            <a:ext cx="10168128" cy="1179576"/>
          </a:xfrm>
        </p:spPr>
        <p:txBody>
          <a:bodyPr>
            <a:normAutofit/>
          </a:bodyPr>
          <a:lstStyle/>
          <a:p>
            <a:r>
              <a:rPr lang="en-US" sz="4000" b="1"/>
              <a:t>KEY DATE US: 03 NOVEMBER 2026</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3E58BB3-6969-BB87-4D25-0B10BA8D2E1A}"/>
              </a:ext>
            </a:extLst>
          </p:cNvPr>
          <p:cNvSpPr>
            <a:spLocks noGrp="1"/>
          </p:cNvSpPr>
          <p:nvPr>
            <p:ph idx="1"/>
          </p:nvPr>
        </p:nvSpPr>
        <p:spPr>
          <a:xfrm>
            <a:off x="1115568" y="2481942"/>
            <a:ext cx="10607040" cy="4098151"/>
          </a:xfrm>
        </p:spPr>
        <p:txBody>
          <a:bodyPr>
            <a:noAutofit/>
          </a:bodyPr>
          <a:lstStyle/>
          <a:p>
            <a:r>
              <a:rPr lang="en-GB" sz="3200" b="1" dirty="0"/>
              <a:t>U.S. House of Representatives:</a:t>
            </a:r>
            <a:r>
              <a:rPr lang="en-GB" sz="3200" dirty="0"/>
              <a:t> Democrats are currently favoured to regain control. Generic ballot polling shows Democrats leading Republicans by an average of </a:t>
            </a:r>
            <a:r>
              <a:rPr lang="en-GB" sz="3200" b="1" dirty="0"/>
              <a:t>5.3%.</a:t>
            </a:r>
            <a:endParaRPr lang="en-GB" sz="3200" dirty="0"/>
          </a:p>
          <a:p>
            <a:endParaRPr lang="en-GB" sz="3200" b="1" dirty="0"/>
          </a:p>
          <a:p>
            <a:r>
              <a:rPr lang="en-GB" sz="3200" b="1" dirty="0"/>
              <a:t>U.S. Senate:</a:t>
            </a:r>
            <a:r>
              <a:rPr lang="en-GB" sz="3200" dirty="0"/>
              <a:t> Republicans are favoured to retain their majority due to a highly advantageous map. Republicans are defending 22 seats compared to 13 for Democrats, but </a:t>
            </a:r>
            <a:r>
              <a:rPr lang="en-GB" sz="3200" b="1" dirty="0"/>
              <a:t>21 of those GOP seats are in states Trump won in 2024</a:t>
            </a:r>
            <a:r>
              <a:rPr lang="en-GB" sz="3200" dirty="0"/>
              <a:t>.</a:t>
            </a:r>
            <a:endParaRPr lang="en-US" sz="3200" dirty="0"/>
          </a:p>
        </p:txBody>
      </p:sp>
    </p:spTree>
    <p:extLst>
      <p:ext uri="{BB962C8B-B14F-4D97-AF65-F5344CB8AC3E}">
        <p14:creationId xmlns:p14="http://schemas.microsoft.com/office/powerpoint/2010/main" val="31634766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2DEA5A-694D-2C9F-1A86-EFB541CBF456}"/>
              </a:ext>
            </a:extLst>
          </p:cNvPr>
          <p:cNvPicPr>
            <a:picLocks noChangeAspect="1"/>
          </p:cNvPicPr>
          <p:nvPr/>
        </p:nvPicPr>
        <p:blipFill>
          <a:blip r:embed="rId2"/>
          <a:stretch>
            <a:fillRect/>
          </a:stretch>
        </p:blipFill>
        <p:spPr>
          <a:xfrm>
            <a:off x="2694833" y="0"/>
            <a:ext cx="6799284" cy="6858000"/>
          </a:xfrm>
          <a:prstGeom prst="rect">
            <a:avLst/>
          </a:prstGeom>
        </p:spPr>
      </p:pic>
    </p:spTree>
    <p:extLst>
      <p:ext uri="{BB962C8B-B14F-4D97-AF65-F5344CB8AC3E}">
        <p14:creationId xmlns:p14="http://schemas.microsoft.com/office/powerpoint/2010/main" val="41837645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1422846-267C-6CA8-2C8E-87CD4C311F78}"/>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5600" b="1" kern="1200" dirty="0">
                <a:solidFill>
                  <a:schemeClr val="tx1"/>
                </a:solidFill>
                <a:latin typeface="+mj-lt"/>
                <a:ea typeface="+mj-ea"/>
                <a:cs typeface="+mj-cs"/>
              </a:rPr>
              <a:t>FLAG THREE: “ILLEGAL IMMIGRATION” PROTESTS - SEEDS OF 80s AND JULY 2021</a:t>
            </a:r>
          </a:p>
        </p:txBody>
      </p:sp>
      <p:sp>
        <p:nvSpPr>
          <p:cNvPr id="22" name="Rectangle 21">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299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39BE7DA-1895-B775-57DC-D96B045F2922}"/>
              </a:ext>
            </a:extLst>
          </p:cNvPr>
          <p:cNvPicPr>
            <a:picLocks noChangeAspect="1"/>
          </p:cNvPicPr>
          <p:nvPr/>
        </p:nvPicPr>
        <p:blipFill>
          <a:blip r:embed="rId2"/>
          <a:srcRect t="8073" r="9091" b="17002"/>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9E26A0-7B8F-988A-D08F-CA64C60201B1}"/>
              </a:ext>
            </a:extLst>
          </p:cNvPr>
          <p:cNvSpPr>
            <a:spLocks noGrp="1"/>
          </p:cNvSpPr>
          <p:nvPr>
            <p:ph type="title"/>
          </p:nvPr>
        </p:nvSpPr>
        <p:spPr>
          <a:xfrm>
            <a:off x="838200" y="365125"/>
            <a:ext cx="10515600" cy="1325563"/>
          </a:xfrm>
        </p:spPr>
        <p:txBody>
          <a:bodyPr>
            <a:normAutofit/>
          </a:bodyPr>
          <a:lstStyle/>
          <a:p>
            <a:r>
              <a:rPr lang="en-US" b="1" dirty="0"/>
              <a:t>THE TINDER</a:t>
            </a:r>
          </a:p>
        </p:txBody>
      </p:sp>
      <p:graphicFrame>
        <p:nvGraphicFramePr>
          <p:cNvPr id="16" name="Content Placeholder 2">
            <a:extLst>
              <a:ext uri="{FF2B5EF4-FFF2-40B4-BE49-F238E27FC236}">
                <a16:creationId xmlns:a16="http://schemas.microsoft.com/office/drawing/2014/main" id="{AEE015B5-8380-28F3-8507-69E2C677E968}"/>
              </a:ext>
            </a:extLst>
          </p:cNvPr>
          <p:cNvGraphicFramePr>
            <a:graphicFrameLocks noGrp="1"/>
          </p:cNvGraphicFramePr>
          <p:nvPr>
            <p:ph idx="1"/>
            <p:extLst>
              <p:ext uri="{D42A27DB-BD31-4B8C-83A1-F6EECF244321}">
                <p14:modId xmlns:p14="http://schemas.microsoft.com/office/powerpoint/2010/main" val="20405749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06992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3B407-671C-C952-BADF-ADFB59985500}"/>
              </a:ext>
            </a:extLst>
          </p:cNvPr>
          <p:cNvSpPr>
            <a:spLocks noGrp="1"/>
          </p:cNvSpPr>
          <p:nvPr>
            <p:ph type="title"/>
          </p:nvPr>
        </p:nvSpPr>
        <p:spPr>
          <a:xfrm>
            <a:off x="838200" y="365125"/>
            <a:ext cx="10515600" cy="1860400"/>
          </a:xfrm>
        </p:spPr>
        <p:txBody>
          <a:bodyPr vert="horz" lIns="91440" tIns="45720" rIns="91440" bIns="45720" rtlCol="0" anchor="ctr">
            <a:normAutofit/>
          </a:bodyPr>
          <a:lstStyle/>
          <a:p>
            <a:r>
              <a:rPr lang="en-US" sz="5200" kern="1200">
                <a:solidFill>
                  <a:schemeClr val="tx1"/>
                </a:solidFill>
                <a:latin typeface="+mj-lt"/>
                <a:ea typeface="+mj-ea"/>
                <a:cs typeface="+mj-cs"/>
              </a:rPr>
              <a:t>ECHOES OF INKATHA / 1990s MOBILISATION</a:t>
            </a:r>
          </a:p>
        </p:txBody>
      </p:sp>
      <p:pic>
        <p:nvPicPr>
          <p:cNvPr id="7" name="Picture 6" descr="A person in a garment with a crowd of people&#10;&#10;Description automatically generated">
            <a:extLst>
              <a:ext uri="{FF2B5EF4-FFF2-40B4-BE49-F238E27FC236}">
                <a16:creationId xmlns:a16="http://schemas.microsoft.com/office/drawing/2014/main" id="{3A6A8D56-BB63-4C75-E356-117EBCE00487}"/>
              </a:ext>
            </a:extLst>
          </p:cNvPr>
          <p:cNvPicPr>
            <a:picLocks noChangeAspect="1"/>
          </p:cNvPicPr>
          <p:nvPr/>
        </p:nvPicPr>
        <p:blipFill>
          <a:blip r:embed="rId2"/>
          <a:srcRect r="5274" b="-2"/>
          <a:stretch>
            <a:fillRect/>
          </a:stretch>
        </p:blipFill>
        <p:spPr>
          <a:xfrm>
            <a:off x="181234" y="2381124"/>
            <a:ext cx="5828261" cy="3907078"/>
          </a:xfrm>
          <a:prstGeom prst="rect">
            <a:avLst/>
          </a:prstGeom>
        </p:spPr>
      </p:pic>
      <p:pic>
        <p:nvPicPr>
          <p:cNvPr id="5" name="Content Placeholder 4" descr="A group of people holding shields&#10;&#10;Description automatically generated">
            <a:extLst>
              <a:ext uri="{FF2B5EF4-FFF2-40B4-BE49-F238E27FC236}">
                <a16:creationId xmlns:a16="http://schemas.microsoft.com/office/drawing/2014/main" id="{7195FF51-E7A0-6F8F-B27C-6DA2E66A1679}"/>
              </a:ext>
            </a:extLst>
          </p:cNvPr>
          <p:cNvPicPr>
            <a:picLocks noGrp="1" noChangeAspect="1"/>
          </p:cNvPicPr>
          <p:nvPr>
            <p:ph idx="1"/>
          </p:nvPr>
        </p:nvPicPr>
        <p:blipFill>
          <a:blip r:embed="rId3"/>
          <a:srcRect l="1928" r="6705"/>
          <a:stretch>
            <a:fillRect/>
          </a:stretch>
        </p:blipFill>
        <p:spPr>
          <a:xfrm>
            <a:off x="6182505" y="2381108"/>
            <a:ext cx="5828261" cy="3907109"/>
          </a:xfrm>
          <a:prstGeom prst="rect">
            <a:avLst/>
          </a:prstGeom>
        </p:spPr>
      </p:pic>
    </p:spTree>
    <p:extLst>
      <p:ext uri="{BB962C8B-B14F-4D97-AF65-F5344CB8AC3E}">
        <p14:creationId xmlns:p14="http://schemas.microsoft.com/office/powerpoint/2010/main" val="21570137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artoon of a cartoon of men in military uniforms carrying money&#10;&#10;Description automatically generated">
            <a:extLst>
              <a:ext uri="{FF2B5EF4-FFF2-40B4-BE49-F238E27FC236}">
                <a16:creationId xmlns:a16="http://schemas.microsoft.com/office/drawing/2014/main" id="{F3175BD9-C79C-5F84-FD16-4215E0FF482C}"/>
              </a:ext>
            </a:extLst>
          </p:cNvPr>
          <p:cNvPicPr>
            <a:picLocks noGrp="1" noChangeAspect="1"/>
          </p:cNvPicPr>
          <p:nvPr>
            <p:ph idx="1"/>
          </p:nvPr>
        </p:nvPicPr>
        <p:blipFill>
          <a:blip r:embed="rId2"/>
          <a:stretch>
            <a:fillRect/>
          </a:stretch>
        </p:blipFill>
        <p:spPr>
          <a:xfrm>
            <a:off x="795337" y="0"/>
            <a:ext cx="10601325" cy="6858000"/>
          </a:xfrm>
        </p:spPr>
      </p:pic>
    </p:spTree>
    <p:extLst>
      <p:ext uri="{BB962C8B-B14F-4D97-AF65-F5344CB8AC3E}">
        <p14:creationId xmlns:p14="http://schemas.microsoft.com/office/powerpoint/2010/main" val="34667984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BA5A36-F841-2AE2-800F-98487FB744BF}"/>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7200" b="1" kern="1200" dirty="0">
                <a:solidFill>
                  <a:schemeClr val="tx1"/>
                </a:solidFill>
                <a:latin typeface="+mj-lt"/>
                <a:ea typeface="+mj-ea"/>
                <a:cs typeface="+mj-cs"/>
              </a:rPr>
              <a:t>FLAG FOUR: ANC RUCTIONS WEIGH ON GNU</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1714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standing at a podium giving a thumbs up&#10;&#10;Description automatically generated">
            <a:extLst>
              <a:ext uri="{FF2B5EF4-FFF2-40B4-BE49-F238E27FC236}">
                <a16:creationId xmlns:a16="http://schemas.microsoft.com/office/drawing/2014/main" id="{84425D0F-EB70-825E-D720-C8D813137FF3}"/>
              </a:ext>
            </a:extLst>
          </p:cNvPr>
          <p:cNvPicPr>
            <a:picLocks noGrp="1" noChangeAspect="1"/>
          </p:cNvPicPr>
          <p:nvPr>
            <p:ph idx="1"/>
          </p:nvPr>
        </p:nvPicPr>
        <p:blipFill>
          <a:blip r:embed="rId2"/>
          <a:srcRect l="400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D21613-2E94-66AC-833C-97EF247B0688}"/>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BRAVE NEW LEADERSHIP?</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742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background with white text&#10;&#10;Description automatically generated">
            <a:extLst>
              <a:ext uri="{FF2B5EF4-FFF2-40B4-BE49-F238E27FC236}">
                <a16:creationId xmlns:a16="http://schemas.microsoft.com/office/drawing/2014/main" id="{45BCA09B-95AE-08A9-0A12-BE82E2446427}"/>
              </a:ext>
            </a:extLst>
          </p:cNvPr>
          <p:cNvPicPr>
            <a:picLocks noChangeAspect="1"/>
          </p:cNvPicPr>
          <p:nvPr/>
        </p:nvPicPr>
        <p:blipFill>
          <a:blip r:embed="rId2"/>
          <a:stretch>
            <a:fillRect/>
          </a:stretch>
        </p:blipFill>
        <p:spPr>
          <a:xfrm>
            <a:off x="143436" y="2661200"/>
            <a:ext cx="3944471" cy="1535599"/>
          </a:xfrm>
          <a:prstGeom prst="rect">
            <a:avLst/>
          </a:prstGeom>
        </p:spPr>
      </p:pic>
      <p:pic>
        <p:nvPicPr>
          <p:cNvPr id="15" name="Picture 14">
            <a:extLst>
              <a:ext uri="{FF2B5EF4-FFF2-40B4-BE49-F238E27FC236}">
                <a16:creationId xmlns:a16="http://schemas.microsoft.com/office/drawing/2014/main" id="{4ABEB2F3-71FA-6BDC-B868-B508E9347B6A}"/>
              </a:ext>
            </a:extLst>
          </p:cNvPr>
          <p:cNvPicPr>
            <a:picLocks noChangeAspect="1"/>
          </p:cNvPicPr>
          <p:nvPr/>
        </p:nvPicPr>
        <p:blipFill>
          <a:blip r:embed="rId3"/>
          <a:stretch>
            <a:fillRect/>
          </a:stretch>
        </p:blipFill>
        <p:spPr>
          <a:xfrm>
            <a:off x="4231341" y="802340"/>
            <a:ext cx="7960659" cy="5253318"/>
          </a:xfrm>
          <a:prstGeom prst="rect">
            <a:avLst/>
          </a:prstGeom>
        </p:spPr>
      </p:pic>
    </p:spTree>
    <p:extLst>
      <p:ext uri="{BB962C8B-B14F-4D97-AF65-F5344CB8AC3E}">
        <p14:creationId xmlns:p14="http://schemas.microsoft.com/office/powerpoint/2010/main" val="34120706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745FCC-1B50-EC35-08AF-4CB0259E46A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IN THE DEPARTURE LOUNGE? WHEN?</a:t>
            </a:r>
          </a:p>
        </p:txBody>
      </p:sp>
      <p:pic>
        <p:nvPicPr>
          <p:cNvPr id="4" name="Content Placeholder 4" descr="A person standing at a podium&#10;&#10;Description automatically generated">
            <a:extLst>
              <a:ext uri="{FF2B5EF4-FFF2-40B4-BE49-F238E27FC236}">
                <a16:creationId xmlns:a16="http://schemas.microsoft.com/office/drawing/2014/main" id="{24A45D60-242D-7FB4-4E86-F28FAFDE15FE}"/>
              </a:ext>
            </a:extLst>
          </p:cNvPr>
          <p:cNvPicPr>
            <a:picLocks noGrp="1" noChangeAspect="1"/>
          </p:cNvPicPr>
          <p:nvPr>
            <p:ph idx="1"/>
          </p:nvPr>
        </p:nvPicPr>
        <p:blipFill>
          <a:blip r:embed="rId2"/>
          <a:srcRect l="2558" r="2332" b="1"/>
          <a:stretch>
            <a:fillRect/>
          </a:stretch>
        </p:blipFill>
        <p:spPr>
          <a:xfrm>
            <a:off x="4216526" y="1521926"/>
            <a:ext cx="7855840" cy="3814148"/>
          </a:xfrm>
          <a:prstGeom prst="rect">
            <a:avLst/>
          </a:prstGeom>
        </p:spPr>
      </p:pic>
    </p:spTree>
    <p:extLst>
      <p:ext uri="{BB962C8B-B14F-4D97-AF65-F5344CB8AC3E}">
        <p14:creationId xmlns:p14="http://schemas.microsoft.com/office/powerpoint/2010/main" val="3521260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6D6C0D-DFC4-C7DF-7EFC-7F510AC32F76}"/>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100" kern="1200">
                <a:solidFill>
                  <a:srgbClr val="FFFFFF"/>
                </a:solidFill>
                <a:latin typeface="+mj-lt"/>
                <a:ea typeface="+mj-ea"/>
                <a:cs typeface="+mj-cs"/>
              </a:rPr>
              <a:t>ANC SUCCESSION: INTERESTING TURN</a:t>
            </a:r>
          </a:p>
        </p:txBody>
      </p:sp>
      <p:pic>
        <p:nvPicPr>
          <p:cNvPr id="4" name="Picture 3" descr="A person in a suit and tie&#10;&#10;Description automatically generated">
            <a:extLst>
              <a:ext uri="{FF2B5EF4-FFF2-40B4-BE49-F238E27FC236}">
                <a16:creationId xmlns:a16="http://schemas.microsoft.com/office/drawing/2014/main" id="{847A6215-4B6F-E9EB-AC23-10904D253898}"/>
              </a:ext>
            </a:extLst>
          </p:cNvPr>
          <p:cNvPicPr>
            <a:picLocks noChangeAspect="1"/>
          </p:cNvPicPr>
          <p:nvPr/>
        </p:nvPicPr>
        <p:blipFill>
          <a:blip r:embed="rId2"/>
          <a:stretch>
            <a:fillRect/>
          </a:stretch>
        </p:blipFill>
        <p:spPr>
          <a:xfrm>
            <a:off x="5599086" y="643466"/>
            <a:ext cx="5137159" cy="5568739"/>
          </a:xfrm>
          <a:prstGeom prst="rect">
            <a:avLst/>
          </a:prstGeom>
        </p:spPr>
      </p:pic>
    </p:spTree>
    <p:extLst>
      <p:ext uri="{BB962C8B-B14F-4D97-AF65-F5344CB8AC3E}">
        <p14:creationId xmlns:p14="http://schemas.microsoft.com/office/powerpoint/2010/main" val="25210613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AE6F089-DCE2-1BC9-CDF0-42C84DED5050}"/>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7200" b="1" dirty="0"/>
              <a:t>FLAG FIVE: ELECTION 2026 – THE MKP COMETH</a:t>
            </a:r>
            <a:endParaRPr lang="en-US" sz="7200" b="1"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044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8263A24-0C1F-4677-B43C-4AE14E276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A423B3-9A00-536B-EDCB-F38C60EC356C}"/>
              </a:ext>
            </a:extLst>
          </p:cNvPr>
          <p:cNvSpPr>
            <a:spLocks noGrp="1"/>
          </p:cNvSpPr>
          <p:nvPr>
            <p:ph type="title"/>
          </p:nvPr>
        </p:nvSpPr>
        <p:spPr>
          <a:xfrm>
            <a:off x="868680" y="405575"/>
            <a:ext cx="5001768" cy="1371600"/>
          </a:xfrm>
          <a:prstGeom prst="ellipse">
            <a:avLst/>
          </a:prstGeom>
        </p:spPr>
        <p:txBody>
          <a:bodyPr vert="horz" lIns="91440" tIns="45720" rIns="91440" bIns="45720" rtlCol="0" anchor="ctr">
            <a:normAutofit/>
          </a:bodyPr>
          <a:lstStyle/>
          <a:p>
            <a:r>
              <a:rPr lang="en-US" sz="3100" b="1" dirty="0"/>
              <a:t>ELECTION 2026: 04 NOVEMBER</a:t>
            </a:r>
          </a:p>
        </p:txBody>
      </p:sp>
      <p:sp>
        <p:nvSpPr>
          <p:cNvPr id="39" name="Rectangle 38">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4" y="1071836"/>
            <a:ext cx="1021458"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graph of anc support&#10;&#10;Description automatically generated">
            <a:extLst>
              <a:ext uri="{FF2B5EF4-FFF2-40B4-BE49-F238E27FC236}">
                <a16:creationId xmlns:a16="http://schemas.microsoft.com/office/drawing/2014/main" id="{D82E832F-587A-9FD3-7B11-23496B8FF871}"/>
              </a:ext>
            </a:extLst>
          </p:cNvPr>
          <p:cNvPicPr>
            <a:picLocks noChangeAspect="1"/>
          </p:cNvPicPr>
          <p:nvPr/>
        </p:nvPicPr>
        <p:blipFill>
          <a:blip r:embed="rId2"/>
          <a:stretch>
            <a:fillRect/>
          </a:stretch>
        </p:blipFill>
        <p:spPr>
          <a:xfrm>
            <a:off x="549058" y="2381440"/>
            <a:ext cx="5431536" cy="3625549"/>
          </a:xfrm>
          <a:prstGeom prst="rect">
            <a:avLst/>
          </a:prstGeom>
        </p:spPr>
      </p:pic>
      <p:pic>
        <p:nvPicPr>
          <p:cNvPr id="4" name="Picture 3" descr="A collage of a person with a microphone&#10;&#10;Description automatically generated">
            <a:extLst>
              <a:ext uri="{FF2B5EF4-FFF2-40B4-BE49-F238E27FC236}">
                <a16:creationId xmlns:a16="http://schemas.microsoft.com/office/drawing/2014/main" id="{0B84F7DE-5DF3-56A2-A42C-4F8FD7169D36}"/>
              </a:ext>
            </a:extLst>
          </p:cNvPr>
          <p:cNvPicPr>
            <a:picLocks noChangeAspect="1"/>
          </p:cNvPicPr>
          <p:nvPr/>
        </p:nvPicPr>
        <p:blipFill>
          <a:blip r:embed="rId3"/>
          <a:stretch>
            <a:fillRect/>
          </a:stretch>
        </p:blipFill>
        <p:spPr>
          <a:xfrm>
            <a:off x="6211408" y="2681951"/>
            <a:ext cx="5431536" cy="3014500"/>
          </a:xfrm>
          <a:prstGeom prst="rect">
            <a:avLst/>
          </a:prstGeom>
        </p:spPr>
      </p:pic>
    </p:spTree>
    <p:extLst>
      <p:ext uri="{BB962C8B-B14F-4D97-AF65-F5344CB8AC3E}">
        <p14:creationId xmlns:p14="http://schemas.microsoft.com/office/powerpoint/2010/main" val="11563682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graph of different colored rectangular shapes&#10;&#10;Description automatically generated">
            <a:extLst>
              <a:ext uri="{FF2B5EF4-FFF2-40B4-BE49-F238E27FC236}">
                <a16:creationId xmlns:a16="http://schemas.microsoft.com/office/drawing/2014/main" id="{FBCDF771-8080-61CD-0F42-821AC93C9F77}"/>
              </a:ext>
            </a:extLst>
          </p:cNvPr>
          <p:cNvPicPr>
            <a:picLocks noGrp="1" noChangeAspect="1"/>
          </p:cNvPicPr>
          <p:nvPr>
            <p:ph idx="1"/>
          </p:nvPr>
        </p:nvPicPr>
        <p:blipFill>
          <a:blip r:embed="rId2"/>
          <a:srcRect t="899"/>
          <a:stretch>
            <a:fillRect/>
          </a:stretch>
        </p:blipFill>
        <p:spPr>
          <a:xfrm>
            <a:off x="20" y="1282"/>
            <a:ext cx="12191980" cy="6856718"/>
          </a:xfrm>
          <a:prstGeom prst="rect">
            <a:avLst/>
          </a:prstGeom>
        </p:spPr>
      </p:pic>
    </p:spTree>
    <p:extLst>
      <p:ext uri="{BB962C8B-B14F-4D97-AF65-F5344CB8AC3E}">
        <p14:creationId xmlns:p14="http://schemas.microsoft.com/office/powerpoint/2010/main" val="2252258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A69718-828C-74E0-97D1-8AFAD3CC265E}"/>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THE DA RISES, TOO…</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4446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text&#10;&#10;Description automatically generated">
            <a:extLst>
              <a:ext uri="{FF2B5EF4-FFF2-40B4-BE49-F238E27FC236}">
                <a16:creationId xmlns:a16="http://schemas.microsoft.com/office/drawing/2014/main" id="{E1E13306-7B80-E317-DDEB-49281E576279}"/>
              </a:ext>
            </a:extLst>
          </p:cNvPr>
          <p:cNvPicPr>
            <a:picLocks noGrp="1" noChangeAspect="1"/>
          </p:cNvPicPr>
          <p:nvPr>
            <p:ph idx="1"/>
          </p:nvPr>
        </p:nvPicPr>
        <p:blipFill>
          <a:blip r:embed="rId2"/>
          <a:stretch>
            <a:fillRect/>
          </a:stretch>
        </p:blipFill>
        <p:spPr>
          <a:xfrm>
            <a:off x="3761875" y="1786940"/>
            <a:ext cx="4940300" cy="2870200"/>
          </a:xfrm>
        </p:spPr>
      </p:pic>
      <p:pic>
        <p:nvPicPr>
          <p:cNvPr id="7" name="Picture 6" descr="A screenshot of a cell phone&#10;&#10;Description automatically generated">
            <a:extLst>
              <a:ext uri="{FF2B5EF4-FFF2-40B4-BE49-F238E27FC236}">
                <a16:creationId xmlns:a16="http://schemas.microsoft.com/office/drawing/2014/main" id="{54182BF0-7040-1221-FFC5-8F7AAC503DC3}"/>
              </a:ext>
            </a:extLst>
          </p:cNvPr>
          <p:cNvPicPr>
            <a:picLocks noChangeAspect="1"/>
          </p:cNvPicPr>
          <p:nvPr/>
        </p:nvPicPr>
        <p:blipFill>
          <a:blip r:embed="rId3"/>
          <a:stretch>
            <a:fillRect/>
          </a:stretch>
        </p:blipFill>
        <p:spPr>
          <a:xfrm>
            <a:off x="9023019" y="0"/>
            <a:ext cx="3168981" cy="6858000"/>
          </a:xfrm>
          <a:prstGeom prst="rect">
            <a:avLst/>
          </a:prstGeom>
        </p:spPr>
      </p:pic>
      <p:pic>
        <p:nvPicPr>
          <p:cNvPr id="9" name="Picture 8" descr="A screenshot of a social media post&#10;&#10;Description automatically generated">
            <a:extLst>
              <a:ext uri="{FF2B5EF4-FFF2-40B4-BE49-F238E27FC236}">
                <a16:creationId xmlns:a16="http://schemas.microsoft.com/office/drawing/2014/main" id="{C7729E6B-49B8-C9C8-CAA5-1149F7DDF46B}"/>
              </a:ext>
            </a:extLst>
          </p:cNvPr>
          <p:cNvPicPr>
            <a:picLocks noChangeAspect="1"/>
          </p:cNvPicPr>
          <p:nvPr/>
        </p:nvPicPr>
        <p:blipFill>
          <a:blip r:embed="rId4"/>
          <a:stretch>
            <a:fillRect/>
          </a:stretch>
        </p:blipFill>
        <p:spPr>
          <a:xfrm>
            <a:off x="0" y="0"/>
            <a:ext cx="3441032" cy="6858000"/>
          </a:xfrm>
          <a:prstGeom prst="rect">
            <a:avLst/>
          </a:prstGeom>
        </p:spPr>
      </p:pic>
    </p:spTree>
    <p:extLst>
      <p:ext uri="{BB962C8B-B14F-4D97-AF65-F5344CB8AC3E}">
        <p14:creationId xmlns:p14="http://schemas.microsoft.com/office/powerpoint/2010/main" val="17765872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in a raft in water&#10;&#10;Description automatically generated">
            <a:extLst>
              <a:ext uri="{FF2B5EF4-FFF2-40B4-BE49-F238E27FC236}">
                <a16:creationId xmlns:a16="http://schemas.microsoft.com/office/drawing/2014/main" id="{B615F3BC-3EDF-0AA2-C013-FB363983620B}"/>
              </a:ext>
            </a:extLst>
          </p:cNvPr>
          <p:cNvPicPr>
            <a:picLocks noGrp="1" noChangeAspect="1"/>
          </p:cNvPicPr>
          <p:nvPr>
            <p:ph idx="1"/>
          </p:nvPr>
        </p:nvPicPr>
        <p:blipFill>
          <a:blip r:embed="rId2"/>
          <a:srcRect b="174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5A5BD7-3901-FA20-5634-9F8E6116D179}"/>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WHICH AUGURS WELL FOR…</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7303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813ED-280C-7009-F53F-D4D2A8B58DA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THE GREATEST THREAT TO ELECTION 2026?</a:t>
            </a:r>
          </a:p>
        </p:txBody>
      </p:sp>
      <p:pic>
        <p:nvPicPr>
          <p:cNvPr id="5" name="Content Placeholder 4" descr="A group of people wearing black hoodies&#10;&#10;Description automatically generated">
            <a:extLst>
              <a:ext uri="{FF2B5EF4-FFF2-40B4-BE49-F238E27FC236}">
                <a16:creationId xmlns:a16="http://schemas.microsoft.com/office/drawing/2014/main" id="{42AF687A-B01F-22B6-7888-3B1E1D522E27}"/>
              </a:ext>
            </a:extLst>
          </p:cNvPr>
          <p:cNvPicPr>
            <a:picLocks noGrp="1" noChangeAspect="1"/>
          </p:cNvPicPr>
          <p:nvPr>
            <p:ph idx="1"/>
          </p:nvPr>
        </p:nvPicPr>
        <p:blipFill>
          <a:blip r:embed="rId2"/>
          <a:stretch>
            <a:fillRect/>
          </a:stretch>
        </p:blipFill>
        <p:spPr>
          <a:xfrm>
            <a:off x="643467" y="2059359"/>
            <a:ext cx="10905066" cy="3625934"/>
          </a:xfrm>
          <a:prstGeom prst="rect">
            <a:avLst/>
          </a:prstGeom>
        </p:spPr>
      </p:pic>
    </p:spTree>
    <p:extLst>
      <p:ext uri="{BB962C8B-B14F-4D97-AF65-F5344CB8AC3E}">
        <p14:creationId xmlns:p14="http://schemas.microsoft.com/office/powerpoint/2010/main" val="5108180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236F66-0E8B-EF04-F829-EC263F5C7855}"/>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8ABAEA6-369F-DF59-3173-B1E467877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AB141DD1-B83D-C950-133D-467917BD3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9F5BDD17-543C-D377-3C00-F927EF605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9658E39-C8E7-4C4C-F8EB-20E4D5F40181}"/>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t>IT’S </a:t>
            </a:r>
            <a:r>
              <a:rPr lang="en-US" sz="7200" b="1" kern="1200" dirty="0">
                <a:solidFill>
                  <a:schemeClr val="tx1"/>
                </a:solidFill>
                <a:latin typeface="+mj-lt"/>
                <a:ea typeface="+mj-ea"/>
                <a:cs typeface="+mj-cs"/>
              </a:rPr>
              <a:t>NOISY, BUT NOT ALL BAD</a:t>
            </a:r>
          </a:p>
        </p:txBody>
      </p:sp>
      <p:sp>
        <p:nvSpPr>
          <p:cNvPr id="13" name="Rectangle 12">
            <a:extLst>
              <a:ext uri="{FF2B5EF4-FFF2-40B4-BE49-F238E27FC236}">
                <a16:creationId xmlns:a16="http://schemas.microsoft.com/office/drawing/2014/main" id="{86A744DE-AF57-5B00-16B8-8F94C0D73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579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D1B83F-77C0-0C66-457F-7C89C764420E}"/>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0BF072D-B564-EF3B-32B5-3322917A4EE6}"/>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OH OH…HERE COMES JUSTICE</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55284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erson sleeping in bed with a train&#10;&#10;Description automatically generated">
            <a:extLst>
              <a:ext uri="{FF2B5EF4-FFF2-40B4-BE49-F238E27FC236}">
                <a16:creationId xmlns:a16="http://schemas.microsoft.com/office/drawing/2014/main" id="{C513B33B-8B5A-A911-12E0-C65944C7B046}"/>
              </a:ext>
            </a:extLst>
          </p:cNvPr>
          <p:cNvPicPr>
            <a:picLocks noGrp="1" noChangeAspect="1"/>
          </p:cNvPicPr>
          <p:nvPr>
            <p:ph idx="1"/>
          </p:nvPr>
        </p:nvPicPr>
        <p:blipFill>
          <a:blip r:embed="rId2"/>
          <a:srcRect t="171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3" name="Content Placeholder 4" descr="A group of people walking in front of a walmart store&#10;&#10;Description automatically generated">
            <a:extLst>
              <a:ext uri="{FF2B5EF4-FFF2-40B4-BE49-F238E27FC236}">
                <a16:creationId xmlns:a16="http://schemas.microsoft.com/office/drawing/2014/main" id="{07412386-59CA-3750-0A1D-845426DD0598}"/>
              </a:ext>
            </a:extLst>
          </p:cNvPr>
          <p:cNvPicPr>
            <a:picLocks noChangeAspect="1"/>
          </p:cNvPicPr>
          <p:nvPr/>
        </p:nvPicPr>
        <p:blipFill>
          <a:blip r:embed="rId3"/>
          <a:srcRect r="872" b="1"/>
          <a:stretch>
            <a:fillRect/>
          </a:stretch>
        </p:blipFill>
        <p:spPr>
          <a:xfrm>
            <a:off x="4512968" y="176463"/>
            <a:ext cx="3395792" cy="2310061"/>
          </a:xfrm>
          <a:prstGeom prst="rect">
            <a:avLst/>
          </a:prstGeom>
        </p:spPr>
      </p:pic>
      <p:pic>
        <p:nvPicPr>
          <p:cNvPr id="5" name="Content Placeholder 4" descr="A group of men in suits&#10;&#10;Description automatically generated with low confidence">
            <a:extLst>
              <a:ext uri="{FF2B5EF4-FFF2-40B4-BE49-F238E27FC236}">
                <a16:creationId xmlns:a16="http://schemas.microsoft.com/office/drawing/2014/main" id="{B3DE1EB1-C645-44E7-AA16-269E11AAAAE9}"/>
              </a:ext>
            </a:extLst>
          </p:cNvPr>
          <p:cNvPicPr>
            <a:picLocks noChangeAspect="1"/>
          </p:cNvPicPr>
          <p:nvPr/>
        </p:nvPicPr>
        <p:blipFill>
          <a:blip r:embed="rId4"/>
          <a:stretch>
            <a:fillRect/>
          </a:stretch>
        </p:blipFill>
        <p:spPr>
          <a:xfrm>
            <a:off x="8149389" y="176464"/>
            <a:ext cx="4042611" cy="2310061"/>
          </a:xfrm>
          <a:prstGeom prst="rect">
            <a:avLst/>
          </a:prstGeom>
        </p:spPr>
      </p:pic>
      <p:pic>
        <p:nvPicPr>
          <p:cNvPr id="6" name="Picture 5" descr="Cartoon of a person riding a scooter with a box on his back&#10;&#10;Description automatically generated">
            <a:extLst>
              <a:ext uri="{FF2B5EF4-FFF2-40B4-BE49-F238E27FC236}">
                <a16:creationId xmlns:a16="http://schemas.microsoft.com/office/drawing/2014/main" id="{89F82569-156E-FFBA-069A-149A3D18CE63}"/>
              </a:ext>
            </a:extLst>
          </p:cNvPr>
          <p:cNvPicPr>
            <a:picLocks noChangeAspect="1"/>
          </p:cNvPicPr>
          <p:nvPr/>
        </p:nvPicPr>
        <p:blipFill>
          <a:blip r:embed="rId5"/>
          <a:stretch>
            <a:fillRect/>
          </a:stretch>
        </p:blipFill>
        <p:spPr>
          <a:xfrm>
            <a:off x="8149389" y="2804370"/>
            <a:ext cx="4042610" cy="2667742"/>
          </a:xfrm>
          <a:prstGeom prst="rect">
            <a:avLst/>
          </a:prstGeom>
        </p:spPr>
      </p:pic>
    </p:spTree>
    <p:extLst>
      <p:ext uri="{BB962C8B-B14F-4D97-AF65-F5344CB8AC3E}">
        <p14:creationId xmlns:p14="http://schemas.microsoft.com/office/powerpoint/2010/main" val="27937456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8857BE1-924B-110D-B2B6-49B1D11883DF}"/>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dirty="0">
                <a:solidFill>
                  <a:schemeClr val="tx1"/>
                </a:solidFill>
                <a:latin typeface="+mj-lt"/>
                <a:ea typeface="+mj-ea"/>
                <a:cs typeface="+mj-cs"/>
              </a:rPr>
              <a:t>HAIL THE COMMISSIONERS!</a:t>
            </a:r>
          </a:p>
        </p:txBody>
      </p:sp>
      <p:pic>
        <p:nvPicPr>
          <p:cNvPr id="4" name="Content Placeholder 3">
            <a:extLst>
              <a:ext uri="{FF2B5EF4-FFF2-40B4-BE49-F238E27FC236}">
                <a16:creationId xmlns:a16="http://schemas.microsoft.com/office/drawing/2014/main" id="{28F4041E-3F58-8829-8568-2B2931BCC23A}"/>
              </a:ext>
            </a:extLst>
          </p:cNvPr>
          <p:cNvPicPr>
            <a:picLocks noGrp="1" noChangeAspect="1"/>
          </p:cNvPicPr>
          <p:nvPr>
            <p:ph idx="1"/>
          </p:nvPr>
        </p:nvPicPr>
        <p:blipFill>
          <a:blip r:embed="rId2"/>
          <a:srcRect t="12791"/>
          <a:stretch>
            <a:fillRect/>
          </a:stretch>
        </p:blipFill>
        <p:spPr>
          <a:xfrm>
            <a:off x="1981110" y="557189"/>
            <a:ext cx="8229779" cy="4629236"/>
          </a:xfrm>
          <a:prstGeom prst="rect">
            <a:avLst/>
          </a:prstGeom>
        </p:spPr>
      </p:pic>
    </p:spTree>
    <p:extLst>
      <p:ext uri="{BB962C8B-B14F-4D97-AF65-F5344CB8AC3E}">
        <p14:creationId xmlns:p14="http://schemas.microsoft.com/office/powerpoint/2010/main" val="4618377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F6EF-2B24-1D1F-6046-8AD1341CC8A4}"/>
              </a:ext>
            </a:extLst>
          </p:cNvPr>
          <p:cNvSpPr>
            <a:spLocks noGrp="1"/>
          </p:cNvSpPr>
          <p:nvPr>
            <p:ph type="title"/>
          </p:nvPr>
        </p:nvSpPr>
        <p:spPr>
          <a:xfrm>
            <a:off x="168442" y="818147"/>
            <a:ext cx="2021305" cy="5221497"/>
          </a:xfrm>
        </p:spPr>
        <p:txBody>
          <a:bodyPr>
            <a:normAutofit/>
          </a:bodyPr>
          <a:lstStyle/>
          <a:p>
            <a:r>
              <a:rPr lang="en-US" sz="4800" b="1" dirty="0"/>
              <a:t>HAIL THE CHIEF</a:t>
            </a:r>
          </a:p>
        </p:txBody>
      </p:sp>
      <p:pic>
        <p:nvPicPr>
          <p:cNvPr id="4" name="Content Placeholder 3" descr="A person in a suit&#10;&#10;Description automatically generated">
            <a:extLst>
              <a:ext uri="{FF2B5EF4-FFF2-40B4-BE49-F238E27FC236}">
                <a16:creationId xmlns:a16="http://schemas.microsoft.com/office/drawing/2014/main" id="{6FF35925-B13E-DB12-1B80-59825D9E3C61}"/>
              </a:ext>
            </a:extLst>
          </p:cNvPr>
          <p:cNvPicPr>
            <a:picLocks noGrp="1" noChangeAspect="1"/>
          </p:cNvPicPr>
          <p:nvPr>
            <p:ph idx="1"/>
          </p:nvPr>
        </p:nvPicPr>
        <p:blipFill>
          <a:blip r:embed="rId2"/>
          <a:stretch>
            <a:fillRect/>
          </a:stretch>
        </p:blipFill>
        <p:spPr>
          <a:xfrm>
            <a:off x="2397960" y="818147"/>
            <a:ext cx="9368924" cy="5266943"/>
          </a:xfrm>
          <a:prstGeom prst="rect">
            <a:avLst/>
          </a:prstGeom>
        </p:spPr>
      </p:pic>
    </p:spTree>
    <p:extLst>
      <p:ext uri="{BB962C8B-B14F-4D97-AF65-F5344CB8AC3E}">
        <p14:creationId xmlns:p14="http://schemas.microsoft.com/office/powerpoint/2010/main" val="2480121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8317953-AE73-7D49-2D9B-39B96EF5A59A}"/>
              </a:ext>
            </a:extLst>
          </p:cNvPr>
          <p:cNvSpPr txBox="1"/>
          <p:nvPr/>
        </p:nvSpPr>
        <p:spPr>
          <a:xfrm>
            <a:off x="838200" y="365125"/>
            <a:ext cx="10515600" cy="186040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200" kern="1200" dirty="0">
                <a:solidFill>
                  <a:schemeClr val="tx1"/>
                </a:solidFill>
                <a:latin typeface="+mj-lt"/>
                <a:ea typeface="+mj-ea"/>
                <a:cs typeface="+mj-cs"/>
              </a:rPr>
              <a:t>HAIL THE BUSINESS-GOVT COLLABORATION</a:t>
            </a:r>
          </a:p>
        </p:txBody>
      </p:sp>
      <p:pic>
        <p:nvPicPr>
          <p:cNvPr id="6" name="Picture 5" descr="A person wearing a mask and shaking another person's arm&#10;&#10;Description automatically generated">
            <a:extLst>
              <a:ext uri="{FF2B5EF4-FFF2-40B4-BE49-F238E27FC236}">
                <a16:creationId xmlns:a16="http://schemas.microsoft.com/office/drawing/2014/main" id="{A47F1A18-A312-147C-7518-63D99C5A92DE}"/>
              </a:ext>
            </a:extLst>
          </p:cNvPr>
          <p:cNvPicPr>
            <a:picLocks noChangeAspect="1"/>
          </p:cNvPicPr>
          <p:nvPr/>
        </p:nvPicPr>
        <p:blipFill>
          <a:blip r:embed="rId2"/>
          <a:srcRect r="-2" b="3194"/>
          <a:stretch>
            <a:fillRect/>
          </a:stretch>
        </p:blipFill>
        <p:spPr>
          <a:xfrm>
            <a:off x="181234" y="2381123"/>
            <a:ext cx="5828261" cy="3907079"/>
          </a:xfrm>
          <a:prstGeom prst="rect">
            <a:avLst/>
          </a:prstGeom>
        </p:spPr>
      </p:pic>
      <p:pic>
        <p:nvPicPr>
          <p:cNvPr id="4" name="Content Placeholder 4" descr="A group of people standing together&#10;&#10;Description automatically generated">
            <a:extLst>
              <a:ext uri="{FF2B5EF4-FFF2-40B4-BE49-F238E27FC236}">
                <a16:creationId xmlns:a16="http://schemas.microsoft.com/office/drawing/2014/main" id="{D1B1A9C4-13CC-6894-7B4B-33CFCBB15218}"/>
              </a:ext>
            </a:extLst>
          </p:cNvPr>
          <p:cNvPicPr>
            <a:picLocks noGrp="1" noChangeAspect="1"/>
          </p:cNvPicPr>
          <p:nvPr>
            <p:ph idx="1"/>
          </p:nvPr>
        </p:nvPicPr>
        <p:blipFill>
          <a:blip r:embed="rId3"/>
          <a:srcRect l="10572" r="19690"/>
          <a:stretch>
            <a:fillRect/>
          </a:stretch>
        </p:blipFill>
        <p:spPr>
          <a:xfrm>
            <a:off x="6182505" y="2381129"/>
            <a:ext cx="5828261" cy="3907067"/>
          </a:xfrm>
          <a:prstGeom prst="rect">
            <a:avLst/>
          </a:prstGeom>
        </p:spPr>
      </p:pic>
    </p:spTree>
    <p:extLst>
      <p:ext uri="{BB962C8B-B14F-4D97-AF65-F5344CB8AC3E}">
        <p14:creationId xmlns:p14="http://schemas.microsoft.com/office/powerpoint/2010/main" val="35454414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A40C54-688F-6C58-FB8F-808813E3D202}"/>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dirty="0">
                <a:solidFill>
                  <a:schemeClr val="tx1"/>
                </a:solidFill>
                <a:latin typeface="+mj-lt"/>
                <a:ea typeface="+mj-ea"/>
                <a:cs typeface="+mj-cs"/>
              </a:rPr>
              <a:t>THANK YOU</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8099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220A-6B51-AE97-72EE-D50798C81BC6}"/>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638B509C-437D-12D4-3CC4-D80638AA833B}"/>
              </a:ext>
            </a:extLst>
          </p:cNvPr>
          <p:cNvSpPr>
            <a:spLocks noGrp="1"/>
          </p:cNvSpPr>
          <p:nvPr>
            <p:ph type="subTitle" idx="1"/>
          </p:nvPr>
        </p:nvSpPr>
        <p:spPr/>
        <p:txBody>
          <a:bodyPr/>
          <a:lstStyle/>
          <a:p>
            <a:endParaRPr lang="en-ZA"/>
          </a:p>
        </p:txBody>
      </p:sp>
      <p:pic>
        <p:nvPicPr>
          <p:cNvPr id="7" name="Picture 6">
            <a:extLst>
              <a:ext uri="{FF2B5EF4-FFF2-40B4-BE49-F238E27FC236}">
                <a16:creationId xmlns:a16="http://schemas.microsoft.com/office/drawing/2014/main" id="{1B50627F-F670-9CCB-482A-236A2E21B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 y="0"/>
            <a:ext cx="12190028" cy="6858000"/>
          </a:xfrm>
          <a:prstGeom prst="rect">
            <a:avLst/>
          </a:prstGeom>
        </p:spPr>
      </p:pic>
      <p:pic>
        <p:nvPicPr>
          <p:cNvPr id="9" name="Picture 8">
            <a:extLst>
              <a:ext uri="{FF2B5EF4-FFF2-40B4-BE49-F238E27FC236}">
                <a16:creationId xmlns:a16="http://schemas.microsoft.com/office/drawing/2014/main" id="{CF2A9B51-E366-8D62-F911-3DCF1499D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09" y="968804"/>
            <a:ext cx="9561904" cy="1130159"/>
          </a:xfrm>
          <a:prstGeom prst="rect">
            <a:avLst/>
          </a:prstGeom>
        </p:spPr>
      </p:pic>
      <p:pic>
        <p:nvPicPr>
          <p:cNvPr id="11" name="Picture 10">
            <a:extLst>
              <a:ext uri="{FF2B5EF4-FFF2-40B4-BE49-F238E27FC236}">
                <a16:creationId xmlns:a16="http://schemas.microsoft.com/office/drawing/2014/main" id="{29A0018D-A823-1719-B72B-5C7B0CB3F1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451" y="1478939"/>
            <a:ext cx="7962882" cy="941164"/>
          </a:xfrm>
          <a:prstGeom prst="rect">
            <a:avLst/>
          </a:prstGeom>
        </p:spPr>
      </p:pic>
      <p:pic>
        <p:nvPicPr>
          <p:cNvPr id="13" name="Picture 12">
            <a:extLst>
              <a:ext uri="{FF2B5EF4-FFF2-40B4-BE49-F238E27FC236}">
                <a16:creationId xmlns:a16="http://schemas.microsoft.com/office/drawing/2014/main" id="{1C750E6F-DA4A-DB68-8C3F-3D3EBE3688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746" y="6132849"/>
            <a:ext cx="6127156" cy="724193"/>
          </a:xfrm>
          <a:prstGeom prst="rect">
            <a:avLst/>
          </a:prstGeom>
        </p:spPr>
      </p:pic>
      <p:pic>
        <p:nvPicPr>
          <p:cNvPr id="15" name="Picture 14">
            <a:extLst>
              <a:ext uri="{FF2B5EF4-FFF2-40B4-BE49-F238E27FC236}">
                <a16:creationId xmlns:a16="http://schemas.microsoft.com/office/drawing/2014/main" id="{57B83494-1316-81BB-94DC-B5047582C7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9022" y="2907624"/>
            <a:ext cx="4976604" cy="2081509"/>
          </a:xfrm>
          <a:prstGeom prst="rect">
            <a:avLst/>
          </a:prstGeom>
        </p:spPr>
      </p:pic>
    </p:spTree>
    <p:extLst>
      <p:ext uri="{BB962C8B-B14F-4D97-AF65-F5344CB8AC3E}">
        <p14:creationId xmlns:p14="http://schemas.microsoft.com/office/powerpoint/2010/main" val="1582592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4F8F9-3E5A-1F2E-E425-8F818EAFF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E9822-A35E-9D52-BDC4-FB23D4A9FDA9}"/>
              </a:ext>
            </a:extLst>
          </p:cNvPr>
          <p:cNvSpPr>
            <a:spLocks noGrp="1"/>
          </p:cNvSpPr>
          <p:nvPr>
            <p:ph type="title"/>
          </p:nvPr>
        </p:nvSpPr>
        <p:spPr/>
        <p:txBody>
          <a:bodyPr/>
          <a:lstStyle/>
          <a:p>
            <a:endParaRPr lang="en-US"/>
          </a:p>
        </p:txBody>
      </p:sp>
      <p:pic>
        <p:nvPicPr>
          <p:cNvPr id="5" name="Content Placeholder 4" descr="A picture containing text&#10;&#10;Description automatically generated">
            <a:extLst>
              <a:ext uri="{FF2B5EF4-FFF2-40B4-BE49-F238E27FC236}">
                <a16:creationId xmlns:a16="http://schemas.microsoft.com/office/drawing/2014/main" id="{8D09FAEF-C546-621C-0891-C86796CA04F3}"/>
              </a:ext>
            </a:extLst>
          </p:cNvPr>
          <p:cNvPicPr>
            <a:picLocks noGrp="1" noChangeAspect="1"/>
          </p:cNvPicPr>
          <p:nvPr>
            <p:ph idx="1"/>
          </p:nvPr>
        </p:nvPicPr>
        <p:blipFill>
          <a:blip r:embed="rId2"/>
          <a:stretch>
            <a:fillRect/>
          </a:stretch>
        </p:blipFill>
        <p:spPr>
          <a:xfrm>
            <a:off x="0" y="0"/>
            <a:ext cx="12192000" cy="6789649"/>
          </a:xfrm>
        </p:spPr>
      </p:pic>
    </p:spTree>
    <p:extLst>
      <p:ext uri="{BB962C8B-B14F-4D97-AF65-F5344CB8AC3E}">
        <p14:creationId xmlns:p14="http://schemas.microsoft.com/office/powerpoint/2010/main" val="84294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A8DBC95-1C02-4347-9413-D72044B1F447}"/>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7200" b="1" kern="1200" dirty="0">
                <a:solidFill>
                  <a:schemeClr val="tx1"/>
                </a:solidFill>
                <a:latin typeface="+mj-lt"/>
                <a:ea typeface="+mj-ea"/>
                <a:cs typeface="+mj-cs"/>
              </a:rPr>
              <a:t>AS IF THAT’S NOT ENOUGH PROBLEMS…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493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5768</TotalTime>
  <Words>1112</Words>
  <Application>Microsoft Macintosh PowerPoint</Application>
  <PresentationFormat>Widescreen</PresentationFormat>
  <Paragraphs>107</Paragraphs>
  <Slides>75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75</vt:i4>
      </vt:variant>
    </vt:vector>
  </HeadingPairs>
  <TitlesOfParts>
    <vt:vector size="80" baseType="lpstr">
      <vt:lpstr>Aptos</vt:lpstr>
      <vt:lpstr>Aptos Display</vt:lpstr>
      <vt:lpstr>Arial</vt:lpstr>
      <vt:lpstr>Calibri</vt:lpstr>
      <vt:lpstr>Office Theme</vt:lpstr>
      <vt:lpstr>PowerPoint Presentation</vt:lpstr>
      <vt:lpstr>SHIFTING GEARS AND FLAGS</vt:lpstr>
      <vt:lpstr>WE NEED TO TALK</vt:lpstr>
      <vt:lpstr>PowerPoint Presentation</vt:lpstr>
      <vt:lpstr>PowerPoint Presentation</vt:lpstr>
      <vt:lpstr>PowerPoint Presentation</vt:lpstr>
      <vt:lpstr>OH OH…HERE COMES JUSTICE</vt:lpstr>
      <vt:lpstr>PowerPoint Presentation</vt:lpstr>
      <vt:lpstr>AS IF THAT’S NOT ENOUGH PROBLEMS…</vt:lpstr>
      <vt:lpstr>PowerPoint Presentation</vt:lpstr>
      <vt:lpstr>PowerPoint Presentation</vt:lpstr>
      <vt:lpstr>PowerPoint Presentation</vt:lpstr>
      <vt:lpstr>PowerPoint Presentation</vt:lpstr>
      <vt:lpstr>AND SO, SUNTER’S FLAGS</vt:lpstr>
      <vt:lpstr>PowerPoint Presentation</vt:lpstr>
      <vt:lpstr>Which flag is going up, which down?</vt:lpstr>
      <vt:lpstr>IF THE FLAGS ARE DOWN, THEN…</vt:lpstr>
      <vt:lpstr>PowerPoint Presentation</vt:lpstr>
      <vt:lpstr>IF THE FLAGS ARE UP, THEN…</vt:lpstr>
      <vt:lpstr>PowerPoint Presentation</vt:lpstr>
      <vt:lpstr>HERE’S YOUR EBEN….</vt:lpstr>
      <vt:lpstr>MOST IMPORTANT SA FLAG: INSTITUTIONS</vt:lpstr>
      <vt:lpstr>PowerPoint Presentation</vt:lpstr>
      <vt:lpstr>Key Characteristics of Resilient Institutions </vt:lpstr>
      <vt:lpstr>PowerPoint Presentation</vt:lpstr>
      <vt:lpstr>PowerPoint Presentation</vt:lpstr>
      <vt:lpstr>“There’s no such thing as bad weather, ONLY BAD CLOTHES.” – Swedish Idiom</vt:lpstr>
      <vt:lpstr>FLAG ONE: GNU SURVIVAL</vt:lpstr>
      <vt:lpstr>A HISTORIC ELECTION – AND  RESULT</vt:lpstr>
      <vt:lpstr>TOGETHER AT LAST!</vt:lpstr>
      <vt:lpstr>PowerPoint Presentation</vt:lpstr>
      <vt:lpstr>PowerPoint Presentation</vt:lpstr>
      <vt:lpstr>PowerPoint Presentation</vt:lpstr>
      <vt:lpstr>PowerPoint Presentation</vt:lpstr>
      <vt:lpstr>PowerPoint Presentation</vt:lpstr>
      <vt:lpstr>FLAG TWO: THE TRUMP EFFECT</vt:lpstr>
      <vt:lpstr>PowerPoint Presentation</vt:lpstr>
      <vt:lpstr>PowerPoint Presentation</vt:lpstr>
      <vt:lpstr>A TRIFECTA – AND MORE</vt:lpstr>
      <vt:lpstr>A LEADER, AND A PARTY, IN A HURRY</vt:lpstr>
      <vt:lpstr>“To me, the most beautiful word in the dictionary is tariff, and it’s my favorite word.”</vt:lpstr>
      <vt:lpstr>SA SUPPORT FOR RUSSIA, CHINA, PALESTINE, IRAN  CHAFES TRUMP ADMIN</vt:lpstr>
      <vt:lpstr>NO SA MOVEMENT ON US “STICKING POINTS”</vt:lpstr>
      <vt:lpstr>RAMAPHOSA ON TRUMP (NYT, 05 March 2026)</vt:lpstr>
      <vt:lpstr>PowerPoint Presentation</vt:lpstr>
      <vt:lpstr>PowerPoint Presentation</vt:lpstr>
      <vt:lpstr>IT MAY GET WORSE</vt:lpstr>
      <vt:lpstr>IT MAY GET WORSE</vt:lpstr>
      <vt:lpstr>ON AND ON AND ON WHILE THE ELEPHANTS FIGHT…</vt:lpstr>
      <vt:lpstr>PowerPoint Presentation</vt:lpstr>
      <vt:lpstr>SILVER LININGS</vt:lpstr>
      <vt:lpstr>KEY DATE US: 03 NOVEMBER 2026</vt:lpstr>
      <vt:lpstr>PowerPoint Presentation</vt:lpstr>
      <vt:lpstr>FLAG THREE: “ILLEGAL IMMIGRATION” PROTESTS - SEEDS OF 80s AND JULY 2021</vt:lpstr>
      <vt:lpstr>THE TINDER</vt:lpstr>
      <vt:lpstr>ECHOES OF INKATHA / 1990s MOBILISATION</vt:lpstr>
      <vt:lpstr>PowerPoint Presentation</vt:lpstr>
      <vt:lpstr>FLAG FOUR: ANC RUCTIONS WEIGH ON GNU</vt:lpstr>
      <vt:lpstr>BRAVE NEW LEADERSHIP?</vt:lpstr>
      <vt:lpstr>IN THE DEPARTURE LOUNGE? WHEN?</vt:lpstr>
      <vt:lpstr>ANC SUCCESSION: INTERESTING TURN</vt:lpstr>
      <vt:lpstr>FLAG FIVE: ELECTION 2026 – THE MKP COMETH</vt:lpstr>
      <vt:lpstr>ELECTION 2026: 04 NOVEMBER</vt:lpstr>
      <vt:lpstr>PowerPoint Presentation</vt:lpstr>
      <vt:lpstr>THE DA RISES, TOO…</vt:lpstr>
      <vt:lpstr>PowerPoint Presentation</vt:lpstr>
      <vt:lpstr>WHICH AUGURS WELL FOR…</vt:lpstr>
      <vt:lpstr>THE GREATEST THREAT TO ELECTION 2026?</vt:lpstr>
      <vt:lpstr>IT’S NOISY, BUT NOT ALL BAD</vt:lpstr>
      <vt:lpstr>PowerPoint Presentation</vt:lpstr>
      <vt:lpstr>HAIL THE COMMISSIONERS!</vt:lpstr>
      <vt:lpstr>HAIL THE CHIEF</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Justice Malala</dc:creator>
  <cp:lastModifiedBy>Justice Malala</cp:lastModifiedBy>
  <cp:revision>32</cp:revision>
  <dcterms:created xsi:type="dcterms:W3CDTF">2026-02-24T20:49:03Z</dcterms:created>
  <dcterms:modified xsi:type="dcterms:W3CDTF">2026-05-29T23:09:44Z</dcterms:modified>
</cp:coreProperties>
</file>