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73" r:id="rId8"/>
    <p:sldId id="272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B067"/>
    <a:srgbClr val="008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8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42C29-96EB-45B1-BC3E-74838FD2886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F542D-A10B-4E62-8BC0-6F5280D4E3D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85023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F542D-A10B-4E62-8BC0-6F5280D4E3D2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6720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growth, high inflation volatility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 price instability driving unpredictable costs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BCEA amendments, AARTO, TES scrutiny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Political uncertainty shaping labour expectations / New membership requirements (AI generation)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Enforcement debates and impact on cross-border relations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F542D-A10B-4E62-8BC0-6F5280D4E3D2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77269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F542D-A10B-4E62-8BC0-6F5280D4E3D2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3396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AB8ED-B2D4-23EE-3D61-965342B18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20932-92AA-52C8-12EC-D2F99F1DD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68430-3BBD-010E-2C5B-B7E55296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C6130-147B-3D80-0263-13933B633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6483D-170F-E4A2-C19E-044463430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2492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E42C-204A-02AE-2562-769D8B2DE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6BDE24-FD6A-199D-1101-AC978F9A4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8C3D6-844C-E471-D2DC-FE705EEBE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20529-A7CB-507F-FAD7-C5E344D6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9867F-A015-EC8E-3BCF-D67EA9B99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28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C61C40-F4DE-6CF3-C920-B798B45EA2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037390-E54B-C21E-2977-20F1C7B06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0B327-C4A6-3729-9D6D-C68144506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2EAD0-D477-4D00-79F8-78E36E93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A3FE7-6C8B-CB73-F678-61B75E690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2970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B6EC7-66FC-FB74-616A-CD6F65D90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18B27-D55E-3D9F-5840-34CDB9819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13CD4-D817-EE47-A304-53AD7DFA5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ACB31-F256-9A9D-6C40-4B9F81246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3BE46-C115-EF5C-1937-B27B33A5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85986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E004C-0F19-CC2A-D529-5A8F556A9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59940-6AAA-C2F1-002A-247AEA4EA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7630F-AA7B-3721-CF21-C48EFA537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6C01C-F744-5DA7-FB8B-1BC042C06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81802-BAA3-5A6F-48DA-CE8FB30A1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744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BD71-6C12-2A6E-9E85-7A0587ACA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050A2-EC75-CF92-3348-13E6E0A23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E7E4D-C23B-D4B1-3AF2-689BF6AD8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BAD440-8F88-7A3B-FF80-B2E7B39E4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8C8DBC-EF30-1253-2288-6AC7C738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4A39ED-ECC4-1763-0BA9-3486B707F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50593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6705B-B814-DEDD-6013-AC2D5B3F2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CAB4F-E9B4-F804-3273-2E7B5FBB7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912477-7A88-8BC6-1474-B55055D1B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1CC174-7541-05B4-FE61-C34FC78ED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0FE517-E847-8085-2D59-B72A34AC84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CF674B-386C-F646-53DA-AB1E40FBF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021E51-543A-52EF-FB63-09D6316B6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2C198D-CB21-3011-77BB-2BCE34D62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406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9D2F2-A3F9-740C-F630-E3F02388F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671F2B-82FC-BBDE-BB5B-D915E1FB5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00586D-7DBF-83A1-8F40-A34EDF2F6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D8AA81-FF99-9D14-062A-AD00391FE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6289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42FF8-07C9-78C9-F06C-CD6BB28B3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96786B-6E0D-6BD5-E6BF-C5513356B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D5DD6-8DF5-3A15-F866-1DA94744E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18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EE2A8-1B62-082B-77FC-A883C42C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45816-AAE4-670D-5165-5D3D1BBAB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F6551-9826-3230-77BC-0CDCA1352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93A3A-890E-14C6-4877-7B87BE128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72A94-F2E5-1C56-F109-B227F7211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2F168-32BC-5160-E448-435E012B9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2043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2B911-1979-BF71-A8AF-542FB1DF3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D37CB8-81EA-CE49-5185-CCB618F975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DE94F9-6628-8A45-0078-4F7F64A71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38A7F-D003-ED9F-1CCB-4502D0F62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5A1492-2C7B-7EA8-52F6-24845B028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C7A0D3-DE3A-B4EA-ECC2-E6B44609D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773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D19916-BDC6-3B28-560D-6A65E3F37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881FF-EDB6-D4BE-7169-D28C0C8F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38AFF-9EAB-AD90-B372-EBF382D700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A6183E-A809-4D47-B8CA-B55C2B32A299}" type="datetimeFigureOut">
              <a:rPr lang="en-ZA" smtClean="0"/>
              <a:t>2026/05/29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FF62C-C5CD-6598-32A3-5FE772D08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9662E-F96A-CF0E-7FA8-AA3947DAD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CE8747-AD4C-4D09-92DB-775D344EFD6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058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D220A-6B51-AE97-72EE-D50798C81B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8B509C-437D-12D4-3CC4-D80638AA83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50627F-F670-9CCB-482A-236A2E21B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" y="0"/>
            <a:ext cx="1219002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2A9B51-E366-8D62-F911-3DCF1499D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0209" y="968804"/>
            <a:ext cx="9561904" cy="11301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A0018D-A823-1719-B72B-5C7B0CB3F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51" y="1478939"/>
            <a:ext cx="7962882" cy="9411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750E6F-DA4A-DB68-8C3F-3D3EBE3688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46" y="6132849"/>
            <a:ext cx="6127156" cy="724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B83494-1316-81BB-94DC-B5047582C7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022" y="2907624"/>
            <a:ext cx="4976604" cy="208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49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B550E-65A6-D007-03D1-F61E8C3E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0C3D01-1A21-2FF1-663A-BB3209486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4"/>
            <a:ext cx="12318195" cy="6930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51BB75-563A-9DBE-0A1E-168ED7E38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95" y="126330"/>
            <a:ext cx="4040723" cy="477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0FAC3B-A330-FB5C-4E17-44A606F660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91" y="6456186"/>
            <a:ext cx="4044309" cy="478013"/>
          </a:xfrm>
          <a:prstGeom prst="rect">
            <a:avLst/>
          </a:prstGeom>
        </p:spPr>
      </p:pic>
      <p:sp>
        <p:nvSpPr>
          <p:cNvPr id="9" name="Text 1"/>
          <p:cNvSpPr/>
          <p:nvPr/>
        </p:nvSpPr>
        <p:spPr>
          <a:xfrm>
            <a:off x="975360" y="1219200"/>
            <a:ext cx="10241280" cy="2682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219170">
              <a:lnSpc>
                <a:spcPct val="110000"/>
              </a:lnSpc>
            </a:pPr>
            <a:r>
              <a:rPr lang="en-US" sz="5333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SHIFTING GEARS</a:t>
            </a:r>
            <a:endParaRPr lang="en-US" sz="53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>
              <a:lnSpc>
                <a:spcPct val="110000"/>
              </a:lnSpc>
            </a:pPr>
            <a:r>
              <a:rPr lang="en-US" sz="5333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WITHOUT STALLING</a:t>
            </a:r>
            <a:endParaRPr lang="en-US" sz="5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2"/>
          <p:cNvSpPr/>
          <p:nvPr/>
        </p:nvSpPr>
        <p:spPr>
          <a:xfrm>
            <a:off x="975360" y="3779520"/>
            <a:ext cx="102412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defTabSz="1219170"/>
            <a:r>
              <a:rPr lang="en-US" sz="2400" dirty="0">
                <a:solidFill>
                  <a:srgbClr val="8A9A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Future of Wage Negotiations in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r" defTabSz="1219170"/>
            <a:r>
              <a:rPr lang="en-US" sz="2400" dirty="0">
                <a:solidFill>
                  <a:srgbClr val="8A9A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 Freight &amp; Logistics Industry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0B9D3C33-0326-3F36-3E39-3E6DEF943757}"/>
              </a:ext>
            </a:extLst>
          </p:cNvPr>
          <p:cNvSpPr/>
          <p:nvPr/>
        </p:nvSpPr>
        <p:spPr>
          <a:xfrm>
            <a:off x="108857" y="6407025"/>
            <a:ext cx="5796643" cy="5763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219170"/>
            <a:r>
              <a:rPr lang="en-US" sz="1000" dirty="0">
                <a:solidFill>
                  <a:srgbClr val="8A9A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Magretia Brown-Engelbrecht</a:t>
            </a:r>
          </a:p>
          <a:p>
            <a:pPr defTabSz="1219170"/>
            <a:r>
              <a:rPr lang="en-US" sz="1000" dirty="0">
                <a:solidFill>
                  <a:srgbClr val="8A9AB5"/>
                </a:solidFill>
                <a:latin typeface="Arial" pitchFamily="34" charset="0"/>
                <a:cs typeface="Arial" pitchFamily="34" charset="-120"/>
              </a:rPr>
              <a:t>Director ADR Hub (Pty) Ltd</a:t>
            </a:r>
          </a:p>
          <a:p>
            <a:pPr defTabSz="1219170"/>
            <a:r>
              <a:rPr lang="en-US" sz="1000" dirty="0">
                <a:solidFill>
                  <a:srgbClr val="8A9AB5"/>
                </a:solidFill>
                <a:latin typeface="Arial" pitchFamily="34" charset="0"/>
                <a:cs typeface="Arial" pitchFamily="34" charset="-120"/>
              </a:rPr>
              <a:t>RFA Official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2127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F985C-8A58-BF96-5F83-9A2BB4010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AB76E2-BA1A-0461-71ED-7DC9A540F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" y="0"/>
            <a:ext cx="12318194" cy="6930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C3946-3736-9351-DC4B-4ECC3571E2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95" y="126330"/>
            <a:ext cx="4040723" cy="477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23A6D8-BC66-F658-D662-4B72D84E86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91" y="6456186"/>
            <a:ext cx="4044309" cy="4780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07D8D9-69E3-66E2-E48B-6CEB923D20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086" y="5692145"/>
            <a:ext cx="1816931" cy="759947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798285" y="1106099"/>
            <a:ext cx="11299371" cy="4775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ctr"/>
          <a:lstStyle/>
          <a:p>
            <a:pPr defTabSz="1219170"/>
            <a:r>
              <a:rPr lang="en-US" sz="4267" dirty="0">
                <a:solidFill>
                  <a:schemeClr val="bg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ROAD AHEAD </a:t>
            </a:r>
            <a:endParaRPr lang="en-US" sz="44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  <a:p>
            <a:pPr defTabSz="1219170"/>
            <a:endParaRPr lang="en-US" sz="4267" dirty="0">
              <a:solidFill>
                <a:schemeClr val="bg2"/>
              </a:solidFill>
              <a:latin typeface="Calibri" panose="020F0502020204030204"/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6E07EED3-1510-C2B9-CF4F-EF49889C913F}"/>
              </a:ext>
            </a:extLst>
          </p:cNvPr>
          <p:cNvSpPr/>
          <p:nvPr/>
        </p:nvSpPr>
        <p:spPr>
          <a:xfrm>
            <a:off x="902788" y="730249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D8C2D356-F271-69A5-940B-D393BC050AA9}"/>
              </a:ext>
            </a:extLst>
          </p:cNvPr>
          <p:cNvSpPr/>
          <p:nvPr/>
        </p:nvSpPr>
        <p:spPr>
          <a:xfrm>
            <a:off x="902788" y="1644649"/>
            <a:ext cx="10241280" cy="707136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DAD0AB7D-9CB2-E416-5752-983EC500F780}"/>
              </a:ext>
            </a:extLst>
          </p:cNvPr>
          <p:cNvSpPr/>
          <p:nvPr/>
        </p:nvSpPr>
        <p:spPr>
          <a:xfrm>
            <a:off x="1268548" y="1644649"/>
            <a:ext cx="341376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Economic challenges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703E6483-EB4D-444D-E382-7D95492086AF}"/>
              </a:ext>
            </a:extLst>
          </p:cNvPr>
          <p:cNvSpPr/>
          <p:nvPr/>
        </p:nvSpPr>
        <p:spPr>
          <a:xfrm>
            <a:off x="4804228" y="1644649"/>
            <a:ext cx="609600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3B4A5C"/>
                </a:solidFill>
                <a:latin typeface="Arial" pitchFamily="34" charset="0"/>
                <a:cs typeface="Arial" pitchFamily="34" charset="-120"/>
              </a:rPr>
              <a:t>Lack of growth, narrow margins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6">
            <a:extLst>
              <a:ext uri="{FF2B5EF4-FFF2-40B4-BE49-F238E27FC236}">
                <a16:creationId xmlns:a16="http://schemas.microsoft.com/office/drawing/2014/main" id="{FA325F9F-ED4E-7073-6489-E855033D2211}"/>
              </a:ext>
            </a:extLst>
          </p:cNvPr>
          <p:cNvSpPr/>
          <p:nvPr/>
        </p:nvSpPr>
        <p:spPr>
          <a:xfrm>
            <a:off x="902788" y="2473705"/>
            <a:ext cx="10241280" cy="707136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3B251020-2202-9A99-77D9-17B46A238919}"/>
              </a:ext>
            </a:extLst>
          </p:cNvPr>
          <p:cNvSpPr/>
          <p:nvPr/>
        </p:nvSpPr>
        <p:spPr>
          <a:xfrm>
            <a:off x="1268548" y="2473705"/>
            <a:ext cx="341376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 volatility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1843A2A1-348D-392A-B62F-7381E1F7BD09}"/>
              </a:ext>
            </a:extLst>
          </p:cNvPr>
          <p:cNvSpPr/>
          <p:nvPr/>
        </p:nvSpPr>
        <p:spPr>
          <a:xfrm>
            <a:off x="4804228" y="2473705"/>
            <a:ext cx="609600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3B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Unpredictable cost structures for operators in current climate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88CD4294-E187-29D6-EAAF-7A5556541919}"/>
              </a:ext>
            </a:extLst>
          </p:cNvPr>
          <p:cNvSpPr/>
          <p:nvPr/>
        </p:nvSpPr>
        <p:spPr>
          <a:xfrm>
            <a:off x="902788" y="3302761"/>
            <a:ext cx="10241280" cy="707136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F826551A-482E-337D-B96B-AF25B8C6ADE2}"/>
              </a:ext>
            </a:extLst>
          </p:cNvPr>
          <p:cNvSpPr/>
          <p:nvPr/>
        </p:nvSpPr>
        <p:spPr>
          <a:xfrm>
            <a:off x="1268548" y="3302761"/>
            <a:ext cx="341376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shifts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F41FC3D8-215B-4910-8604-481DFE3761C6}"/>
              </a:ext>
            </a:extLst>
          </p:cNvPr>
          <p:cNvSpPr/>
          <p:nvPr/>
        </p:nvSpPr>
        <p:spPr>
          <a:xfrm>
            <a:off x="4804228" y="3302761"/>
            <a:ext cx="609600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3B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compliance demands reshaping operational requirements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14">
            <a:extLst>
              <a:ext uri="{FF2B5EF4-FFF2-40B4-BE49-F238E27FC236}">
                <a16:creationId xmlns:a16="http://schemas.microsoft.com/office/drawing/2014/main" id="{3405008E-C137-686E-EEE2-5284AD617552}"/>
              </a:ext>
            </a:extLst>
          </p:cNvPr>
          <p:cNvSpPr/>
          <p:nvPr/>
        </p:nvSpPr>
        <p:spPr>
          <a:xfrm>
            <a:off x="902788" y="4131817"/>
            <a:ext cx="10241280" cy="707136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16">
            <a:extLst>
              <a:ext uri="{FF2B5EF4-FFF2-40B4-BE49-F238E27FC236}">
                <a16:creationId xmlns:a16="http://schemas.microsoft.com/office/drawing/2014/main" id="{9BF215C4-B541-C833-B74F-98E95F423F3A}"/>
              </a:ext>
            </a:extLst>
          </p:cNvPr>
          <p:cNvSpPr/>
          <p:nvPr/>
        </p:nvSpPr>
        <p:spPr>
          <a:xfrm>
            <a:off x="1268548" y="4131817"/>
            <a:ext cx="341376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 err="1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Organised</a:t>
            </a:r>
            <a:r>
              <a:rPr lang="en-US" sz="1733" b="1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Labour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17">
            <a:extLst>
              <a:ext uri="{FF2B5EF4-FFF2-40B4-BE49-F238E27FC236}">
                <a16:creationId xmlns:a16="http://schemas.microsoft.com/office/drawing/2014/main" id="{3A9CF4DE-CFAE-9F51-889D-C122F524C8F6}"/>
              </a:ext>
            </a:extLst>
          </p:cNvPr>
          <p:cNvSpPr/>
          <p:nvPr/>
        </p:nvSpPr>
        <p:spPr>
          <a:xfrm>
            <a:off x="4804228" y="4131817"/>
            <a:ext cx="609600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 err="1">
                <a:solidFill>
                  <a:srgbClr val="3B4A5C"/>
                </a:solidFill>
                <a:latin typeface="Arial" pitchFamily="34" charset="0"/>
                <a:cs typeface="Arial" pitchFamily="34" charset="-120"/>
              </a:rPr>
              <a:t>Representivity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18">
            <a:extLst>
              <a:ext uri="{FF2B5EF4-FFF2-40B4-BE49-F238E27FC236}">
                <a16:creationId xmlns:a16="http://schemas.microsoft.com/office/drawing/2014/main" id="{10493CB7-527F-2A30-87E3-74FE76648DD1}"/>
              </a:ext>
            </a:extLst>
          </p:cNvPr>
          <p:cNvSpPr/>
          <p:nvPr/>
        </p:nvSpPr>
        <p:spPr>
          <a:xfrm>
            <a:off x="902788" y="4960873"/>
            <a:ext cx="10241280" cy="707136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0">
            <a:extLst>
              <a:ext uri="{FF2B5EF4-FFF2-40B4-BE49-F238E27FC236}">
                <a16:creationId xmlns:a16="http://schemas.microsoft.com/office/drawing/2014/main" id="{874A9088-E0B0-6A79-F7C2-B8733798EB05}"/>
              </a:ext>
            </a:extLst>
          </p:cNvPr>
          <p:cNvSpPr/>
          <p:nvPr/>
        </p:nvSpPr>
        <p:spPr>
          <a:xfrm>
            <a:off x="1268548" y="4960873"/>
            <a:ext cx="341376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1B2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Foreign driver tensions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1">
            <a:extLst>
              <a:ext uri="{FF2B5EF4-FFF2-40B4-BE49-F238E27FC236}">
                <a16:creationId xmlns:a16="http://schemas.microsoft.com/office/drawing/2014/main" id="{BBB073C2-A55F-3C3E-92A6-2AC71DC068C4}"/>
              </a:ext>
            </a:extLst>
          </p:cNvPr>
          <p:cNvSpPr/>
          <p:nvPr/>
        </p:nvSpPr>
        <p:spPr>
          <a:xfrm>
            <a:off x="4804228" y="4960873"/>
            <a:ext cx="6096000" cy="707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3B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Immigration enforcement in flux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2">
            <a:extLst>
              <a:ext uri="{FF2B5EF4-FFF2-40B4-BE49-F238E27FC236}">
                <a16:creationId xmlns:a16="http://schemas.microsoft.com/office/drawing/2014/main" id="{5E80A302-E128-16E2-1069-024F5C281823}"/>
              </a:ext>
            </a:extLst>
          </p:cNvPr>
          <p:cNvSpPr/>
          <p:nvPr/>
        </p:nvSpPr>
        <p:spPr>
          <a:xfrm>
            <a:off x="902788" y="5688051"/>
            <a:ext cx="102412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867" i="1" dirty="0">
                <a:solidFill>
                  <a:srgbClr val="0CB0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Collective bargaining is at a crossroads.</a:t>
            </a:r>
            <a:endParaRPr lang="en-US" sz="1867" dirty="0">
              <a:solidFill>
                <a:srgbClr val="0CB067"/>
              </a:solidFill>
              <a:latin typeface="Calibri" panose="020F050202020403020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D355AE0-9892-3A91-C71B-FB8EB439EC07}"/>
              </a:ext>
            </a:extLst>
          </p:cNvPr>
          <p:cNvSpPr txBox="1"/>
          <p:nvPr/>
        </p:nvSpPr>
        <p:spPr>
          <a:xfrm>
            <a:off x="6849937" y="1088752"/>
            <a:ext cx="6266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CB0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Arial" pitchFamily="34" charset="-122"/>
                <a:cs typeface="Arial" pitchFamily="34" charset="-120"/>
              </a:rPr>
              <a:t>Why This Conversation Matters</a:t>
            </a:r>
            <a:endParaRPr lang="en-ZA" sz="2400" dirty="0">
              <a:solidFill>
                <a:srgbClr val="0CB0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334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77853-8A45-052E-EE91-5D5BBB12F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1A4D2F-8F24-7A60-2BE5-33F803B6C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" y="0"/>
            <a:ext cx="12318194" cy="6930105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26CDFAB7-EA62-7225-BD7D-BCE2B5BEDD6B}"/>
              </a:ext>
            </a:extLst>
          </p:cNvPr>
          <p:cNvSpPr/>
          <p:nvPr/>
        </p:nvSpPr>
        <p:spPr>
          <a:xfrm>
            <a:off x="975359" y="609600"/>
            <a:ext cx="10290867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600" dirty="0">
                <a:solidFill>
                  <a:schemeClr val="bg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STATE OF COLLECTIVE BARGAINING  </a:t>
            </a:r>
            <a:endParaRPr lang="en-US" sz="3600" dirty="0">
              <a:solidFill>
                <a:schemeClr val="bg2"/>
              </a:solidFill>
              <a:latin typeface="Calibri" panose="020F0502020204030204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785673E-4B5D-8896-A6D6-793DCB799B0E}"/>
              </a:ext>
            </a:extLst>
          </p:cNvPr>
          <p:cNvSpPr/>
          <p:nvPr/>
        </p:nvSpPr>
        <p:spPr>
          <a:xfrm>
            <a:off x="975360" y="1828800"/>
            <a:ext cx="48768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2000" b="1" kern="0" spc="400" dirty="0">
                <a:solidFill>
                  <a:srgbClr val="0CB0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STRENGTHS</a:t>
            </a:r>
            <a:endParaRPr lang="en-US" sz="2000" dirty="0">
              <a:solidFill>
                <a:srgbClr val="0CB067"/>
              </a:solidFill>
              <a:latin typeface="Calibri" panose="020F0502020204030204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D846E83-0CD0-E0DE-8FCC-F3F67760358F}"/>
              </a:ext>
            </a:extLst>
          </p:cNvPr>
          <p:cNvSpPr/>
          <p:nvPr/>
        </p:nvSpPr>
        <p:spPr>
          <a:xfrm>
            <a:off x="1463040" y="2682240"/>
            <a:ext cx="3901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1867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Established structures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1867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Predictability &amp; consistency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1867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Industry-wide standards</a:t>
            </a: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1867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Relief from plant-level bargaining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9172249C-044E-A864-C377-4D8F81C84E81}"/>
              </a:ext>
            </a:extLst>
          </p:cNvPr>
          <p:cNvSpPr/>
          <p:nvPr/>
        </p:nvSpPr>
        <p:spPr>
          <a:xfrm>
            <a:off x="6339840" y="1828800"/>
            <a:ext cx="48768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219170"/>
            <a:r>
              <a:rPr lang="en-US" sz="2000" b="1" kern="0" spc="400" dirty="0">
                <a:solidFill>
                  <a:srgbClr val="0CB0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WEAKNESSES</a:t>
            </a:r>
            <a:endParaRPr lang="en-US" sz="2000" dirty="0">
              <a:solidFill>
                <a:srgbClr val="0CB067"/>
              </a:solidFill>
              <a:latin typeface="Calibri" panose="020F0502020204030204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18EB3F04-766E-46EF-C9D7-22436983B607}"/>
              </a:ext>
            </a:extLst>
          </p:cNvPr>
          <p:cNvSpPr/>
          <p:nvPr/>
        </p:nvSpPr>
        <p:spPr>
          <a:xfrm>
            <a:off x="6827520" y="2682240"/>
            <a:ext cx="3901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1867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 to adapt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1867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One-size-fits-all approach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1867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Enforcement challenges</a:t>
            </a: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1867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Lack of plant level bargaining?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9D5A67-1665-527B-922B-E83F63206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91" y="6456186"/>
            <a:ext cx="4044309" cy="4780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3C2610-1B00-7405-BE70-F9423915D1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086" y="5692145"/>
            <a:ext cx="1816931" cy="75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11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B712D-EEDA-784D-C4E2-854A0B302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A5D88-D378-F3AD-18E5-C1EBAA503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" y="0"/>
            <a:ext cx="12318194" cy="6930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7F3B88-D978-ECEC-1C95-3DFAF3792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95" y="126330"/>
            <a:ext cx="4040723" cy="477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775524-183E-98BB-E278-69742CE53C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91" y="6456186"/>
            <a:ext cx="4044309" cy="4780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F7ABC4-12DC-60C8-5904-9CEC7CCC41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086" y="5692145"/>
            <a:ext cx="1816931" cy="759947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F20C4C7C-FB1A-489A-C687-5D2BC820C35D}"/>
              </a:ext>
            </a:extLst>
          </p:cNvPr>
          <p:cNvSpPr/>
          <p:nvPr/>
        </p:nvSpPr>
        <p:spPr>
          <a:xfrm>
            <a:off x="975360" y="609600"/>
            <a:ext cx="1024128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600" dirty="0">
                <a:solidFill>
                  <a:schemeClr val="bg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2026 UNION DEMANDS SIGNAL</a:t>
            </a:r>
            <a:endParaRPr lang="en-US" sz="3600" dirty="0">
              <a:solidFill>
                <a:schemeClr val="bg2"/>
              </a:solidFill>
              <a:latin typeface="Calibri" panose="020F0502020204030204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F90DCC2-07CC-3EA3-DA06-EFED9264A048}"/>
              </a:ext>
            </a:extLst>
          </p:cNvPr>
          <p:cNvSpPr/>
          <p:nvPr/>
        </p:nvSpPr>
        <p:spPr>
          <a:xfrm>
            <a:off x="975360" y="1565912"/>
            <a:ext cx="4876800" cy="1828800"/>
          </a:xfrm>
          <a:prstGeom prst="rect">
            <a:avLst/>
          </a:prstGeom>
          <a:solidFill>
            <a:srgbClr val="243447"/>
          </a:solidFill>
          <a:ln/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E28CF0F-BA7B-7906-CED2-CC17C9F1E05E}"/>
              </a:ext>
            </a:extLst>
          </p:cNvPr>
          <p:cNvSpPr/>
          <p:nvPr/>
        </p:nvSpPr>
        <p:spPr>
          <a:xfrm>
            <a:off x="1341120" y="1870712"/>
            <a:ext cx="414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b="1" dirty="0">
                <a:solidFill>
                  <a:srgbClr val="0CB0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Structural reform</a:t>
            </a:r>
            <a:endParaRPr lang="en-US" sz="2133" dirty="0">
              <a:solidFill>
                <a:srgbClr val="0CB067"/>
              </a:solidFill>
              <a:latin typeface="Calibri" panose="020F0502020204030204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821E6507-8FB6-B86D-5A4A-4653956DF382}"/>
              </a:ext>
            </a:extLst>
          </p:cNvPr>
          <p:cNvSpPr/>
          <p:nvPr/>
        </p:nvSpPr>
        <p:spPr>
          <a:xfrm>
            <a:off x="1341120" y="2480312"/>
            <a:ext cx="41452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just wage increases</a:t>
            </a:r>
          </a:p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cs typeface="Arial" pitchFamily="34" charset="-120"/>
              </a:rPr>
              <a:t>“The whole shebang” – first time in years</a:t>
            </a:r>
            <a:endParaRPr lang="en-US" sz="1733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8D0083C4-5D1F-CFC7-D983-520CD567A31F}"/>
              </a:ext>
            </a:extLst>
          </p:cNvPr>
          <p:cNvSpPr/>
          <p:nvPr/>
        </p:nvSpPr>
        <p:spPr>
          <a:xfrm>
            <a:off x="6339840" y="1565912"/>
            <a:ext cx="4876800" cy="1828800"/>
          </a:xfrm>
          <a:prstGeom prst="rect">
            <a:avLst/>
          </a:prstGeom>
          <a:solidFill>
            <a:srgbClr val="243447"/>
          </a:solidFill>
          <a:ln/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08A36B45-E727-5AD9-679E-62A6DCCE609D}"/>
              </a:ext>
            </a:extLst>
          </p:cNvPr>
          <p:cNvSpPr/>
          <p:nvPr/>
        </p:nvSpPr>
        <p:spPr>
          <a:xfrm>
            <a:off x="6705600" y="1870712"/>
            <a:ext cx="414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b="1" dirty="0">
                <a:solidFill>
                  <a:srgbClr val="0CB0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Unresolved issues</a:t>
            </a:r>
            <a:endParaRPr lang="en-US" sz="2133" dirty="0">
              <a:solidFill>
                <a:srgbClr val="0CB067"/>
              </a:solidFill>
              <a:latin typeface="Calibri" panose="020F0502020204030204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D2061EE1-43E1-BC6B-0CDC-E5656BDC7FBA}"/>
              </a:ext>
            </a:extLst>
          </p:cNvPr>
          <p:cNvSpPr/>
          <p:nvPr/>
        </p:nvSpPr>
        <p:spPr>
          <a:xfrm>
            <a:off x="6705600" y="2480312"/>
            <a:ext cx="41452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DriveCam, Owner-driver, EBU grading and minimum</a:t>
            </a:r>
            <a:endParaRPr lang="en-US" sz="1733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232FA576-C082-0009-F10C-05A14EF3C036}"/>
              </a:ext>
            </a:extLst>
          </p:cNvPr>
          <p:cNvSpPr/>
          <p:nvPr/>
        </p:nvSpPr>
        <p:spPr>
          <a:xfrm>
            <a:off x="975360" y="3760472"/>
            <a:ext cx="4876800" cy="1828800"/>
          </a:xfrm>
          <a:prstGeom prst="rect">
            <a:avLst/>
          </a:prstGeom>
          <a:solidFill>
            <a:srgbClr val="243447"/>
          </a:solidFill>
          <a:ln/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EFFC3CCC-E20B-8D47-A7C1-B2E6F77C3104}"/>
              </a:ext>
            </a:extLst>
          </p:cNvPr>
          <p:cNvSpPr/>
          <p:nvPr/>
        </p:nvSpPr>
        <p:spPr>
          <a:xfrm>
            <a:off x="1341120" y="4065272"/>
            <a:ext cx="414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b="1" dirty="0">
                <a:solidFill>
                  <a:srgbClr val="0CB0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focus</a:t>
            </a:r>
            <a:endParaRPr lang="en-US" sz="2133" dirty="0">
              <a:solidFill>
                <a:srgbClr val="0CB067"/>
              </a:solidFill>
              <a:latin typeface="Calibri" panose="020F0502020204030204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30200306-7D84-077B-3599-3F270BB962A0}"/>
              </a:ext>
            </a:extLst>
          </p:cNvPr>
          <p:cNvSpPr/>
          <p:nvPr/>
        </p:nvSpPr>
        <p:spPr>
          <a:xfrm>
            <a:off x="1341120" y="4674872"/>
            <a:ext cx="41452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Medical insurance, minimum wages</a:t>
            </a:r>
            <a:endParaRPr lang="en-US" sz="1733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34AFF960-321C-338C-E374-036999342927}"/>
              </a:ext>
            </a:extLst>
          </p:cNvPr>
          <p:cNvSpPr/>
          <p:nvPr/>
        </p:nvSpPr>
        <p:spPr>
          <a:xfrm>
            <a:off x="6339840" y="3760472"/>
            <a:ext cx="4876800" cy="1828800"/>
          </a:xfrm>
          <a:prstGeom prst="rect">
            <a:avLst/>
          </a:prstGeom>
          <a:solidFill>
            <a:srgbClr val="243447"/>
          </a:solidFill>
          <a:ln/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C7B115D4-0D83-EF6E-E5A2-8913ABEDC34D}"/>
              </a:ext>
            </a:extLst>
          </p:cNvPr>
          <p:cNvSpPr/>
          <p:nvPr/>
        </p:nvSpPr>
        <p:spPr>
          <a:xfrm>
            <a:off x="6705600" y="4065272"/>
            <a:ext cx="414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b="1" dirty="0">
                <a:solidFill>
                  <a:srgbClr val="0CB0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deal</a:t>
            </a:r>
            <a:endParaRPr lang="en-US" sz="2133" dirty="0">
              <a:solidFill>
                <a:srgbClr val="0CB067"/>
              </a:solidFill>
              <a:latin typeface="Calibri" panose="020F0502020204030204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D22C9961-0B6F-8CE9-57FE-AC80FDC52E5D}"/>
              </a:ext>
            </a:extLst>
          </p:cNvPr>
          <p:cNvSpPr/>
          <p:nvPr/>
        </p:nvSpPr>
        <p:spPr>
          <a:xfrm>
            <a:off x="6705600" y="4674872"/>
            <a:ext cx="41452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Multi-year agreements with inflation reopeners</a:t>
            </a:r>
            <a:endParaRPr lang="en-US" sz="1733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92947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9D161-0FF1-F04E-4265-D4A791B6A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83CC88-5159-2AAA-7280-414F464FB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" y="0"/>
            <a:ext cx="12318194" cy="6930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699EE5-2F51-1813-3821-EE98793AE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95" y="126330"/>
            <a:ext cx="4040723" cy="477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19D20E-3BA5-2498-9133-6F7B8E8F3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91" y="6456186"/>
            <a:ext cx="4044309" cy="4780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0BB1B9-E3C4-EC77-3AC5-8C6324503C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086" y="5692145"/>
            <a:ext cx="1816931" cy="759947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975360" y="609600"/>
            <a:ext cx="1024128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600" dirty="0">
                <a:solidFill>
                  <a:schemeClr val="bg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MUST CHANGE</a:t>
            </a:r>
            <a:endParaRPr lang="en-US" sz="3600" dirty="0">
              <a:solidFill>
                <a:schemeClr val="bg2"/>
              </a:solidFill>
              <a:latin typeface="Calibri" panose="020F0502020204030204"/>
            </a:endParaRPr>
          </a:p>
        </p:txBody>
      </p:sp>
      <p:sp>
        <p:nvSpPr>
          <p:cNvPr id="20" name="Text 1"/>
          <p:cNvSpPr/>
          <p:nvPr/>
        </p:nvSpPr>
        <p:spPr>
          <a:xfrm>
            <a:off x="975360" y="1341120"/>
            <a:ext cx="102412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dirty="0">
                <a:solidFill>
                  <a:srgbClr val="0CB0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Blueprint for a Modernised System</a:t>
            </a:r>
            <a:endParaRPr lang="en-US" sz="1867" dirty="0">
              <a:solidFill>
                <a:srgbClr val="0CB067"/>
              </a:solidFill>
              <a:latin typeface="Calibri" panose="020F0502020204030204"/>
            </a:endParaRPr>
          </a:p>
        </p:txBody>
      </p:sp>
      <p:sp>
        <p:nvSpPr>
          <p:cNvPr id="21" name="Shape 2"/>
          <p:cNvSpPr/>
          <p:nvPr/>
        </p:nvSpPr>
        <p:spPr>
          <a:xfrm>
            <a:off x="975360" y="2231136"/>
            <a:ext cx="512064" cy="512064"/>
          </a:xfrm>
          <a:prstGeom prst="ellipse">
            <a:avLst/>
          </a:prstGeom>
          <a:solidFill>
            <a:srgbClr val="0CB067"/>
          </a:solidFill>
          <a:ln/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4"/>
          <p:cNvSpPr/>
          <p:nvPr/>
        </p:nvSpPr>
        <p:spPr>
          <a:xfrm>
            <a:off x="1828800" y="2133600"/>
            <a:ext cx="36576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Multi-Year Agreements?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5"/>
          <p:cNvSpPr/>
          <p:nvPr/>
        </p:nvSpPr>
        <p:spPr>
          <a:xfrm>
            <a:off x="5608320" y="2133600"/>
            <a:ext cx="56083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Inflation, fuel indices, regulatory triggers</a:t>
            </a:r>
            <a:endParaRPr lang="en-US" sz="1733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24" name="Shape 6"/>
          <p:cNvSpPr/>
          <p:nvPr/>
        </p:nvSpPr>
        <p:spPr>
          <a:xfrm>
            <a:off x="975360" y="3108960"/>
            <a:ext cx="512064" cy="512064"/>
          </a:xfrm>
          <a:prstGeom prst="ellipse">
            <a:avLst/>
          </a:prstGeom>
          <a:solidFill>
            <a:srgbClr val="0CB067"/>
          </a:solidFill>
          <a:ln/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8"/>
          <p:cNvSpPr/>
          <p:nvPr/>
        </p:nvSpPr>
        <p:spPr>
          <a:xfrm>
            <a:off x="1828800" y="3011424"/>
            <a:ext cx="36576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Sector-Specific Flexibility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9"/>
          <p:cNvSpPr/>
          <p:nvPr/>
        </p:nvSpPr>
        <p:spPr>
          <a:xfrm>
            <a:off x="5608320" y="3011424"/>
            <a:ext cx="56083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Courier / CIT / l Furniture Removal / Long-distance /Abnormal</a:t>
            </a:r>
            <a:endParaRPr lang="en-US" sz="1733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27" name="Shape 10"/>
          <p:cNvSpPr/>
          <p:nvPr/>
        </p:nvSpPr>
        <p:spPr>
          <a:xfrm>
            <a:off x="975360" y="3986784"/>
            <a:ext cx="512064" cy="512064"/>
          </a:xfrm>
          <a:prstGeom prst="ellipse">
            <a:avLst/>
          </a:prstGeom>
          <a:solidFill>
            <a:srgbClr val="0CB067"/>
          </a:solidFill>
          <a:ln/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12"/>
          <p:cNvSpPr/>
          <p:nvPr/>
        </p:nvSpPr>
        <p:spPr>
          <a:xfrm>
            <a:off x="1828800" y="3889248"/>
            <a:ext cx="36576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 of the NBCRFLI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13"/>
          <p:cNvSpPr/>
          <p:nvPr/>
        </p:nvSpPr>
        <p:spPr>
          <a:xfrm>
            <a:off x="5608320" y="3889248"/>
            <a:ext cx="56083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vehicles on the road vs goods for gain</a:t>
            </a:r>
            <a:endParaRPr lang="en-US" sz="1733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30" name="Shape 14"/>
          <p:cNvSpPr/>
          <p:nvPr/>
        </p:nvSpPr>
        <p:spPr>
          <a:xfrm>
            <a:off x="975360" y="4864608"/>
            <a:ext cx="512064" cy="512064"/>
          </a:xfrm>
          <a:prstGeom prst="ellipse">
            <a:avLst/>
          </a:prstGeom>
          <a:solidFill>
            <a:srgbClr val="0CB067"/>
          </a:solidFill>
          <a:ln/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16"/>
          <p:cNvSpPr/>
          <p:nvPr/>
        </p:nvSpPr>
        <p:spPr>
          <a:xfrm>
            <a:off x="1828800" y="4767072"/>
            <a:ext cx="36576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Technological development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17"/>
          <p:cNvSpPr/>
          <p:nvPr/>
        </p:nvSpPr>
        <p:spPr>
          <a:xfrm>
            <a:off x="5608320" y="4767072"/>
            <a:ext cx="56083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about our people?</a:t>
            </a:r>
            <a:endParaRPr lang="en-US" sz="1733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33" name="Shape 18"/>
          <p:cNvSpPr/>
          <p:nvPr/>
        </p:nvSpPr>
        <p:spPr>
          <a:xfrm>
            <a:off x="975360" y="5742432"/>
            <a:ext cx="512064" cy="512064"/>
          </a:xfrm>
          <a:prstGeom prst="ellipse">
            <a:avLst/>
          </a:prstGeom>
          <a:solidFill>
            <a:srgbClr val="0CB067"/>
          </a:solidFill>
          <a:ln/>
        </p:spPr>
        <p:txBody>
          <a:bodyPr/>
          <a:lstStyle/>
          <a:p>
            <a:pPr defTabSz="1219170"/>
            <a:endParaRPr lang="en-ZA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 20"/>
          <p:cNvSpPr/>
          <p:nvPr/>
        </p:nvSpPr>
        <p:spPr>
          <a:xfrm>
            <a:off x="1828800" y="5644896"/>
            <a:ext cx="36576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Negotiating on a sliding scale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Text 21"/>
          <p:cNvSpPr/>
          <p:nvPr/>
        </p:nvSpPr>
        <p:spPr>
          <a:xfrm>
            <a:off x="5608320" y="5644896"/>
            <a:ext cx="56083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Negotiate issues based on </a:t>
            </a:r>
            <a:r>
              <a:rPr lang="en-US" sz="1733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representivity</a:t>
            </a:r>
            <a:endParaRPr lang="en-US" sz="1733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55861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6355D-CD52-2DE6-5260-810C94434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4747B-3CAB-868C-80FA-ABCF1873D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8194" cy="6930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37A5BD-A1BC-F702-BAB7-C643D5281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95" y="126330"/>
            <a:ext cx="4040723" cy="477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E95899-DF57-2ACF-6145-2C8EBA87E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91" y="6456186"/>
            <a:ext cx="4044309" cy="4780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C950BE-4EB8-5881-12ED-CE2495649A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086" y="5692145"/>
            <a:ext cx="1816931" cy="759947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975360" y="731520"/>
            <a:ext cx="10241280" cy="1474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>
              <a:lnSpc>
                <a:spcPct val="110000"/>
              </a:lnSpc>
            </a:pPr>
            <a:r>
              <a:rPr lang="en-US" sz="3600" dirty="0">
                <a:solidFill>
                  <a:schemeClr val="bg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SHIFTING GEARS</a:t>
            </a:r>
            <a:r>
              <a:rPr lang="en-US" sz="3600" dirty="0">
                <a:solidFill>
                  <a:schemeClr val="bg2"/>
                </a:solidFill>
                <a:latin typeface="Calibri" panose="020F0502020204030204"/>
              </a:rPr>
              <a:t> </a:t>
            </a:r>
            <a:r>
              <a:rPr lang="en-US" sz="3600" dirty="0">
                <a:solidFill>
                  <a:schemeClr val="bg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WITHOUT STALLING</a:t>
            </a:r>
            <a:endParaRPr lang="en-US" sz="4000" dirty="0">
              <a:solidFill>
                <a:schemeClr val="bg2"/>
              </a:solidFill>
              <a:latin typeface="Calibri" panose="020F0502020204030204"/>
            </a:endParaRPr>
          </a:p>
        </p:txBody>
      </p:sp>
      <p:sp>
        <p:nvSpPr>
          <p:cNvPr id="2" name="Text 2"/>
          <p:cNvSpPr/>
          <p:nvPr/>
        </p:nvSpPr>
        <p:spPr>
          <a:xfrm>
            <a:off x="975360" y="2333772"/>
            <a:ext cx="10241280" cy="2438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2133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Recognise pressures on both sides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2133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Modernise outdated frameworks and empower employees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2133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Negotiate with purpose to employees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2133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for growth, safety &amp; stability</a:t>
            </a:r>
          </a:p>
          <a:p>
            <a:pPr marL="457189" indent="-457189" defTabSz="1219170">
              <a:spcAft>
                <a:spcPts val="1600"/>
              </a:spcAft>
              <a:buSzPct val="100000"/>
              <a:buFontTx/>
              <a:buChar char="•"/>
            </a:pPr>
            <a:r>
              <a:rPr lang="en-US" sz="2133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Prepare! Prepare! Prepare!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3"/>
          <p:cNvSpPr/>
          <p:nvPr/>
        </p:nvSpPr>
        <p:spPr>
          <a:xfrm>
            <a:off x="1038457" y="5078451"/>
            <a:ext cx="102412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i="1" dirty="0">
                <a:solidFill>
                  <a:srgbClr val="0CB0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Collective bargaining is evolving — and so must we.</a:t>
            </a:r>
            <a:endParaRPr lang="en-US" sz="2400" dirty="0">
              <a:solidFill>
                <a:srgbClr val="0CB067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27367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2310A-2FF9-72B9-C165-D227EA25D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EF9032-9F4A-E14F-E22A-0C6B078CB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8194" cy="6930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787D80-B73B-6FDA-A3FA-3A4F68A056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95" y="126330"/>
            <a:ext cx="4040723" cy="477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76A810-DF4E-4216-4F37-851780C324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91" y="6456186"/>
            <a:ext cx="4044309" cy="4780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612248-F300-E602-9246-37BEBBDA52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086" y="5692145"/>
            <a:ext cx="1816931" cy="7599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AC51A7-E07B-FAAB-468C-EC4A4E0C9473}"/>
              </a:ext>
            </a:extLst>
          </p:cNvPr>
          <p:cNvSpPr txBox="1"/>
          <p:nvPr/>
        </p:nvSpPr>
        <p:spPr>
          <a:xfrm>
            <a:off x="393966" y="2238506"/>
            <a:ext cx="80315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3600" dirty="0">
                <a:solidFill>
                  <a:schemeClr val="bg2"/>
                </a:solidFill>
              </a:rPr>
              <a:t>The future doesn’t </a:t>
            </a:r>
          </a:p>
          <a:p>
            <a:pPr marL="719138"/>
            <a:r>
              <a:rPr lang="en-ZA" sz="3600" dirty="0">
                <a:solidFill>
                  <a:schemeClr val="bg2"/>
                </a:solidFill>
              </a:rPr>
              <a:t>arrive fully formed - </a:t>
            </a:r>
          </a:p>
          <a:p>
            <a:pPr marL="1436688"/>
            <a:r>
              <a:rPr lang="en-ZA" sz="3600" dirty="0">
                <a:solidFill>
                  <a:schemeClr val="bg2"/>
                </a:solidFill>
              </a:rPr>
              <a:t>it’s negotiated into existence.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6F23A2-ABFB-C489-3136-A520FEEF70FA}"/>
              </a:ext>
            </a:extLst>
          </p:cNvPr>
          <p:cNvSpPr txBox="1"/>
          <p:nvPr/>
        </p:nvSpPr>
        <p:spPr>
          <a:xfrm>
            <a:off x="1153886" y="4984259"/>
            <a:ext cx="72716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4000" dirty="0">
                <a:solidFill>
                  <a:srgbClr val="0CB067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20669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9689BA30DE3840B522C44B8784B1F2" ma:contentTypeVersion="19" ma:contentTypeDescription="Create a new document." ma:contentTypeScope="" ma:versionID="bfff29cb212a9cc15bbb04e5aec1d540">
  <xsd:schema xmlns:xsd="http://www.w3.org/2001/XMLSchema" xmlns:xs="http://www.w3.org/2001/XMLSchema" xmlns:p="http://schemas.microsoft.com/office/2006/metadata/properties" xmlns:ns2="7bd1fc41-78a4-4076-afa4-33ccf5ede495" xmlns:ns3="b1be797d-e1f2-49b6-92f8-8db3a162d006" targetNamespace="http://schemas.microsoft.com/office/2006/metadata/properties" ma:root="true" ma:fieldsID="f57a66ee8054b0d86e92c99bd871b620" ns2:_="" ns3:_="">
    <xsd:import namespace="7bd1fc41-78a4-4076-afa4-33ccf5ede495"/>
    <xsd:import namespace="b1be797d-e1f2-49b6-92f8-8db3a162d00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d1fc41-78a4-4076-afa4-33ccf5ede49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7bf7be1-2a44-43b7-8fbf-9100763d386e}" ma:internalName="TaxCatchAll" ma:showField="CatchAllData" ma:web="7bd1fc41-78a4-4076-afa4-33ccf5ede4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be797d-e1f2-49b6-92f8-8db3a162d0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91a8c98-cae5-41df-aa82-49c72f0d7f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bd1fc41-78a4-4076-afa4-33ccf5ede495" xsi:nil="true"/>
    <lcf76f155ced4ddcb4097134ff3c332f xmlns="b1be797d-e1f2-49b6-92f8-8db3a162d00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5E4F94-37A8-4E6C-9339-F19C8E2156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d1fc41-78a4-4076-afa4-33ccf5ede495"/>
    <ds:schemaRef ds:uri="b1be797d-e1f2-49b6-92f8-8db3a162d0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5B4005-6C9D-4EFE-A85F-6ABDC01B29C6}">
  <ds:schemaRefs>
    <ds:schemaRef ds:uri="http://schemas.microsoft.com/office/2006/metadata/properties"/>
    <ds:schemaRef ds:uri="http://schemas.microsoft.com/office/infopath/2007/PartnerControls"/>
    <ds:schemaRef ds:uri="7bd1fc41-78a4-4076-afa4-33ccf5ede495"/>
    <ds:schemaRef ds:uri="b1be797d-e1f2-49b6-92f8-8db3a162d006"/>
  </ds:schemaRefs>
</ds:datastoreItem>
</file>

<file path=customXml/itemProps3.xml><?xml version="1.0" encoding="utf-8"?>
<ds:datastoreItem xmlns:ds="http://schemas.openxmlformats.org/officeDocument/2006/customXml" ds:itemID="{7B79366A-5964-44C1-A947-3A5E752E4F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Widescreen</PresentationFormat>
  <Paragraphs>72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Arial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 Coetzee</dc:creator>
  <cp:lastModifiedBy>M Brown-Engelbrecht</cp:lastModifiedBy>
  <cp:revision>3</cp:revision>
  <dcterms:created xsi:type="dcterms:W3CDTF">2026-05-04T13:51:34Z</dcterms:created>
  <dcterms:modified xsi:type="dcterms:W3CDTF">2026-05-29T14:44:05Z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0x010100239689BA30DE3840B522C44B8784B1F2</vt:lpwstr>
  </property>
</Properties>
</file>