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0" r:id="rId3"/>
    <p:sldId id="276" r:id="rId4"/>
    <p:sldId id="277" r:id="rId5"/>
    <p:sldId id="278" r:id="rId6"/>
    <p:sldId id="260" r:id="rId7"/>
    <p:sldId id="258" r:id="rId8"/>
    <p:sldId id="269" r:id="rId9"/>
    <p:sldId id="263" r:id="rId10"/>
    <p:sldId id="273" r:id="rId11"/>
    <p:sldId id="264" r:id="rId12"/>
    <p:sldId id="265" r:id="rId13"/>
    <p:sldId id="266" r:id="rId14"/>
    <p:sldId id="275" r:id="rId15"/>
    <p:sldId id="274" r:id="rId16"/>
    <p:sldId id="301" r:id="rId17"/>
    <p:sldId id="272" r:id="rId18"/>
    <p:sldId id="262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58BFCF-AF05-4FAB-8901-21D717F1DEEB}" v="41" dt="2026-05-30T00:37:05.1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0168" autoAdjust="0"/>
  </p:normalViewPr>
  <p:slideViewPr>
    <p:cSldViewPr>
      <p:cViewPr varScale="1">
        <p:scale>
          <a:sx n="63" d="100"/>
          <a:sy n="63" d="100"/>
        </p:scale>
        <p:origin x="44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F8E419-0232-4721-AA14-58E1EE5E18CB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10F7CEC9-4C76-46BF-AA51-CD638DF668E5}">
      <dgm:prSet phldrT="[Text]" custT="1"/>
      <dgm:spPr>
        <a:solidFill>
          <a:srgbClr val="00224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Vehicle &amp; trailer maintenance </a:t>
          </a:r>
          <a:endParaRPr lang="en-ZA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25B7B-009D-42A2-A65E-18FA2A556FAC}" type="parTrans" cxnId="{40072ABD-39B0-4B62-ACC7-377A1EC392F9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DE6A8-2430-4ADF-BADE-E2366EFB279C}" type="sibTrans" cxnId="{40072ABD-39B0-4B62-ACC7-377A1EC392F9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90D76-5AB6-4C15-8801-2D1B62137040}">
      <dgm:prSet phldrT="[Text]" custT="1"/>
      <dgm:spPr>
        <a:solidFill>
          <a:srgbClr val="00224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Adherence to the road traffic act </a:t>
          </a:r>
          <a:endParaRPr lang="en-ZA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A6DC7D-D38A-4ED1-8B91-C488BBDE2D69}" type="parTrans" cxnId="{7A8F1297-0FE2-41BC-9747-2E4D9515D765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7D0422-8F30-4BCE-9F2B-EC60EC20704D}" type="sibTrans" cxnId="{7A8F1297-0FE2-41BC-9747-2E4D9515D765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CE863-919F-4A00-A35B-A99063EB0237}">
      <dgm:prSet phldrT="[Text]" custT="1"/>
      <dgm:spPr>
        <a:solidFill>
          <a:srgbClr val="00224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Utilization of vehicle </a:t>
          </a:r>
          <a:endParaRPr lang="en-ZA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783CF0-58C1-49A5-A522-160188970971}" type="sibTrans" cxnId="{7DC91AB6-7AF6-4892-B8F5-C451152C23FF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519B3D-1DAD-49FF-93B7-947E3E990C03}" type="parTrans" cxnId="{7DC91AB6-7AF6-4892-B8F5-C451152C23FF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9B3A36-48AB-433E-8801-2AEC04B0151D}" type="pres">
      <dgm:prSet presAssocID="{D8F8E419-0232-4721-AA14-58E1EE5E18CB}" presName="linearFlow" presStyleCnt="0">
        <dgm:presLayoutVars>
          <dgm:dir/>
          <dgm:resizeHandles val="exact"/>
        </dgm:presLayoutVars>
      </dgm:prSet>
      <dgm:spPr/>
    </dgm:pt>
    <dgm:pt modelId="{ED60B836-2C59-4A62-AB40-559CD0864108}" type="pres">
      <dgm:prSet presAssocID="{10F7CEC9-4C76-46BF-AA51-CD638DF668E5}" presName="comp" presStyleCnt="0"/>
      <dgm:spPr/>
    </dgm:pt>
    <dgm:pt modelId="{663A8030-65BE-4BEE-BBFB-C1336DAE56F3}" type="pres">
      <dgm:prSet presAssocID="{10F7CEC9-4C76-46BF-AA51-CD638DF668E5}" presName="rect2" presStyleLbl="node1" presStyleIdx="0" presStyleCnt="3" custLinFactNeighborX="-464" custLinFactNeighborY="7408">
        <dgm:presLayoutVars>
          <dgm:bulletEnabled val="1"/>
        </dgm:presLayoutVars>
      </dgm:prSet>
      <dgm:spPr/>
    </dgm:pt>
    <dgm:pt modelId="{3E94FAA5-F4FB-4DAD-AAD6-99910AFE1D2B}" type="pres">
      <dgm:prSet presAssocID="{10F7CEC9-4C76-46BF-AA51-CD638DF668E5}" presName="rect1" presStyleLbl="lnNode1" presStyleIdx="0" presStyleCnt="3"/>
      <dgm:spPr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>
          <a:noFill/>
        </a:ln>
      </dgm:spPr>
    </dgm:pt>
    <dgm:pt modelId="{241EFBDC-8D56-4AED-830F-06BF77E71C2F}" type="pres">
      <dgm:prSet presAssocID="{7E7DE6A8-2430-4ADF-BADE-E2366EFB279C}" presName="sibTrans" presStyleCnt="0"/>
      <dgm:spPr/>
    </dgm:pt>
    <dgm:pt modelId="{369F9CE6-5100-49A8-86D3-10BC8A32F78E}" type="pres">
      <dgm:prSet presAssocID="{0D290D76-5AB6-4C15-8801-2D1B62137040}" presName="comp" presStyleCnt="0"/>
      <dgm:spPr/>
    </dgm:pt>
    <dgm:pt modelId="{E73E4430-0D39-45FA-996C-CCCFCC11A33E}" type="pres">
      <dgm:prSet presAssocID="{0D290D76-5AB6-4C15-8801-2D1B62137040}" presName="rect2" presStyleLbl="node1" presStyleIdx="1" presStyleCnt="3">
        <dgm:presLayoutVars>
          <dgm:bulletEnabled val="1"/>
        </dgm:presLayoutVars>
      </dgm:prSet>
      <dgm:spPr/>
    </dgm:pt>
    <dgm:pt modelId="{802EA831-86F6-4D08-B7AF-FA1F28B136C9}" type="pres">
      <dgm:prSet presAssocID="{0D290D76-5AB6-4C15-8801-2D1B62137040}" presName="rect1" presStyleLbl="lnNode1" presStyleIdx="1" presStyleCnt="3"/>
      <dgm:spPr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>
          <a:noFill/>
        </a:ln>
      </dgm:spPr>
    </dgm:pt>
    <dgm:pt modelId="{CC9F5CE3-9871-4806-AC76-3973827B308A}" type="pres">
      <dgm:prSet presAssocID="{547D0422-8F30-4BCE-9F2B-EC60EC20704D}" presName="sibTrans" presStyleCnt="0"/>
      <dgm:spPr/>
    </dgm:pt>
    <dgm:pt modelId="{29DBDD5A-C21D-4B21-98CD-4C4AB4D38D92}" type="pres">
      <dgm:prSet presAssocID="{4DECE863-919F-4A00-A35B-A99063EB0237}" presName="comp" presStyleCnt="0"/>
      <dgm:spPr/>
    </dgm:pt>
    <dgm:pt modelId="{48C62D39-B667-45EF-890D-C553AAE3E759}" type="pres">
      <dgm:prSet presAssocID="{4DECE863-919F-4A00-A35B-A99063EB0237}" presName="rect2" presStyleLbl="node1" presStyleIdx="2" presStyleCnt="3">
        <dgm:presLayoutVars>
          <dgm:bulletEnabled val="1"/>
        </dgm:presLayoutVars>
      </dgm:prSet>
      <dgm:spPr/>
    </dgm:pt>
    <dgm:pt modelId="{EE514730-21EA-48B8-8B27-1C6DB6527895}" type="pres">
      <dgm:prSet presAssocID="{4DECE863-919F-4A00-A35B-A99063EB0237}" presName="rect1" presStyleLbl="lnNode1" presStyleIdx="2" presStyleCnt="3"/>
      <dgm:spPr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>
          <a:noFill/>
        </a:ln>
      </dgm:spPr>
    </dgm:pt>
  </dgm:ptLst>
  <dgm:cxnLst>
    <dgm:cxn modelId="{1EB34067-AC9E-4C71-A6D9-76E87708E3B3}" type="presOf" srcId="{10F7CEC9-4C76-46BF-AA51-CD638DF668E5}" destId="{663A8030-65BE-4BEE-BBFB-C1336DAE56F3}" srcOrd="0" destOrd="0" presId="urn:microsoft.com/office/officeart/2008/layout/AlternatingPictureBlocks"/>
    <dgm:cxn modelId="{E5959369-5B1E-41F0-A015-3B8E3702D471}" type="presOf" srcId="{0D290D76-5AB6-4C15-8801-2D1B62137040}" destId="{E73E4430-0D39-45FA-996C-CCCFCC11A33E}" srcOrd="0" destOrd="0" presId="urn:microsoft.com/office/officeart/2008/layout/AlternatingPictureBlocks"/>
    <dgm:cxn modelId="{B6E39C84-3A4E-44FF-8CF6-B203475F67D9}" type="presOf" srcId="{D8F8E419-0232-4721-AA14-58E1EE5E18CB}" destId="{AD9B3A36-48AB-433E-8801-2AEC04B0151D}" srcOrd="0" destOrd="0" presId="urn:microsoft.com/office/officeart/2008/layout/AlternatingPictureBlocks"/>
    <dgm:cxn modelId="{7D14A190-1AE0-495E-970F-82D466536FFA}" type="presOf" srcId="{4DECE863-919F-4A00-A35B-A99063EB0237}" destId="{48C62D39-B667-45EF-890D-C553AAE3E759}" srcOrd="0" destOrd="0" presId="urn:microsoft.com/office/officeart/2008/layout/AlternatingPictureBlocks"/>
    <dgm:cxn modelId="{7A8F1297-0FE2-41BC-9747-2E4D9515D765}" srcId="{D8F8E419-0232-4721-AA14-58E1EE5E18CB}" destId="{0D290D76-5AB6-4C15-8801-2D1B62137040}" srcOrd="1" destOrd="0" parTransId="{B3A6DC7D-D38A-4ED1-8B91-C488BBDE2D69}" sibTransId="{547D0422-8F30-4BCE-9F2B-EC60EC20704D}"/>
    <dgm:cxn modelId="{7DC91AB6-7AF6-4892-B8F5-C451152C23FF}" srcId="{D8F8E419-0232-4721-AA14-58E1EE5E18CB}" destId="{4DECE863-919F-4A00-A35B-A99063EB0237}" srcOrd="2" destOrd="0" parTransId="{1E519B3D-1DAD-49FF-93B7-947E3E990C03}" sibTransId="{54783CF0-58C1-49A5-A522-160188970971}"/>
    <dgm:cxn modelId="{40072ABD-39B0-4B62-ACC7-377A1EC392F9}" srcId="{D8F8E419-0232-4721-AA14-58E1EE5E18CB}" destId="{10F7CEC9-4C76-46BF-AA51-CD638DF668E5}" srcOrd="0" destOrd="0" parTransId="{8C425B7B-009D-42A2-A65E-18FA2A556FAC}" sibTransId="{7E7DE6A8-2430-4ADF-BADE-E2366EFB279C}"/>
    <dgm:cxn modelId="{AE27F2FD-7D91-4024-85A3-EEE2EA9FCDBE}" type="presParOf" srcId="{AD9B3A36-48AB-433E-8801-2AEC04B0151D}" destId="{ED60B836-2C59-4A62-AB40-559CD0864108}" srcOrd="0" destOrd="0" presId="urn:microsoft.com/office/officeart/2008/layout/AlternatingPictureBlocks"/>
    <dgm:cxn modelId="{ED147568-C235-4941-9F6A-A983B3A07F25}" type="presParOf" srcId="{ED60B836-2C59-4A62-AB40-559CD0864108}" destId="{663A8030-65BE-4BEE-BBFB-C1336DAE56F3}" srcOrd="0" destOrd="0" presId="urn:microsoft.com/office/officeart/2008/layout/AlternatingPictureBlocks"/>
    <dgm:cxn modelId="{FB4DB0F4-3499-4588-A61E-C79DD4E38643}" type="presParOf" srcId="{ED60B836-2C59-4A62-AB40-559CD0864108}" destId="{3E94FAA5-F4FB-4DAD-AAD6-99910AFE1D2B}" srcOrd="1" destOrd="0" presId="urn:microsoft.com/office/officeart/2008/layout/AlternatingPictureBlocks"/>
    <dgm:cxn modelId="{9468683C-B083-4A35-B6D0-0420F44A5661}" type="presParOf" srcId="{AD9B3A36-48AB-433E-8801-2AEC04B0151D}" destId="{241EFBDC-8D56-4AED-830F-06BF77E71C2F}" srcOrd="1" destOrd="0" presId="urn:microsoft.com/office/officeart/2008/layout/AlternatingPictureBlocks"/>
    <dgm:cxn modelId="{5CBB24B6-075D-40DC-B15A-BE43A4BBEE65}" type="presParOf" srcId="{AD9B3A36-48AB-433E-8801-2AEC04B0151D}" destId="{369F9CE6-5100-49A8-86D3-10BC8A32F78E}" srcOrd="2" destOrd="0" presId="urn:microsoft.com/office/officeart/2008/layout/AlternatingPictureBlocks"/>
    <dgm:cxn modelId="{A0AA608A-2D11-4AE8-A423-EC3E5D44BA6C}" type="presParOf" srcId="{369F9CE6-5100-49A8-86D3-10BC8A32F78E}" destId="{E73E4430-0D39-45FA-996C-CCCFCC11A33E}" srcOrd="0" destOrd="0" presId="urn:microsoft.com/office/officeart/2008/layout/AlternatingPictureBlocks"/>
    <dgm:cxn modelId="{77F395FE-9705-468C-9088-8774D377C28A}" type="presParOf" srcId="{369F9CE6-5100-49A8-86D3-10BC8A32F78E}" destId="{802EA831-86F6-4D08-B7AF-FA1F28B136C9}" srcOrd="1" destOrd="0" presId="urn:microsoft.com/office/officeart/2008/layout/AlternatingPictureBlocks"/>
    <dgm:cxn modelId="{B3E4AB48-E9A5-4287-9051-653C86FBBBB3}" type="presParOf" srcId="{AD9B3A36-48AB-433E-8801-2AEC04B0151D}" destId="{CC9F5CE3-9871-4806-AC76-3973827B308A}" srcOrd="3" destOrd="0" presId="urn:microsoft.com/office/officeart/2008/layout/AlternatingPictureBlocks"/>
    <dgm:cxn modelId="{152F7F65-77B3-4618-994B-9A97CB98942A}" type="presParOf" srcId="{AD9B3A36-48AB-433E-8801-2AEC04B0151D}" destId="{29DBDD5A-C21D-4B21-98CD-4C4AB4D38D92}" srcOrd="4" destOrd="0" presId="urn:microsoft.com/office/officeart/2008/layout/AlternatingPictureBlocks"/>
    <dgm:cxn modelId="{B37EFB05-48D6-41FC-B698-010D135254AC}" type="presParOf" srcId="{29DBDD5A-C21D-4B21-98CD-4C4AB4D38D92}" destId="{48C62D39-B667-45EF-890D-C553AAE3E759}" srcOrd="0" destOrd="0" presId="urn:microsoft.com/office/officeart/2008/layout/AlternatingPictureBlocks"/>
    <dgm:cxn modelId="{88DAB89E-CCEC-4529-8DB4-568DE9A2DD3E}" type="presParOf" srcId="{29DBDD5A-C21D-4B21-98CD-4C4AB4D38D92}" destId="{EE514730-21EA-48B8-8B27-1C6DB6527895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F8E419-0232-4721-AA14-58E1EE5E18CB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10F7CEC9-4C76-46BF-AA51-CD638DF668E5}">
      <dgm:prSet phldrT="[Text]" custT="1"/>
      <dgm:spPr>
        <a:solidFill>
          <a:srgbClr val="00224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Fuel greening </a:t>
          </a:r>
          <a:endParaRPr lang="en-ZA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25B7B-009D-42A2-A65E-18FA2A556FAC}" type="parTrans" cxnId="{40072ABD-39B0-4B62-ACC7-377A1EC392F9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DE6A8-2430-4ADF-BADE-E2366EFB279C}" type="sibTrans" cxnId="{40072ABD-39B0-4B62-ACC7-377A1EC392F9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90D76-5AB6-4C15-8801-2D1B62137040}">
      <dgm:prSet phldrT="[Text]" custT="1"/>
      <dgm:spPr>
        <a:solidFill>
          <a:srgbClr val="00224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Technology shift </a:t>
          </a:r>
          <a:endParaRPr lang="en-ZA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A6DC7D-D38A-4ED1-8B91-C488BBDE2D69}" type="parTrans" cxnId="{7A8F1297-0FE2-41BC-9747-2E4D9515D765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7D0422-8F30-4BCE-9F2B-EC60EC20704D}" type="sibTrans" cxnId="{7A8F1297-0FE2-41BC-9747-2E4D9515D765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CE863-919F-4A00-A35B-A99063EB0237}">
      <dgm:prSet phldrT="[Text]" custT="1"/>
      <dgm:spPr>
        <a:solidFill>
          <a:srgbClr val="00224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Modal shift models  </a:t>
          </a:r>
          <a:endParaRPr lang="en-ZA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783CF0-58C1-49A5-A522-160188970971}" type="sibTrans" cxnId="{7DC91AB6-7AF6-4892-B8F5-C451152C23FF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519B3D-1DAD-49FF-93B7-947E3E990C03}" type="parTrans" cxnId="{7DC91AB6-7AF6-4892-B8F5-C451152C23FF}">
      <dgm:prSet/>
      <dgm:spPr/>
      <dgm:t>
        <a:bodyPr/>
        <a:lstStyle/>
        <a:p>
          <a:endParaRPr lang="en-ZA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9B3A36-48AB-433E-8801-2AEC04B0151D}" type="pres">
      <dgm:prSet presAssocID="{D8F8E419-0232-4721-AA14-58E1EE5E18CB}" presName="linearFlow" presStyleCnt="0">
        <dgm:presLayoutVars>
          <dgm:dir/>
          <dgm:resizeHandles val="exact"/>
        </dgm:presLayoutVars>
      </dgm:prSet>
      <dgm:spPr/>
    </dgm:pt>
    <dgm:pt modelId="{ED60B836-2C59-4A62-AB40-559CD0864108}" type="pres">
      <dgm:prSet presAssocID="{10F7CEC9-4C76-46BF-AA51-CD638DF668E5}" presName="comp" presStyleCnt="0"/>
      <dgm:spPr/>
    </dgm:pt>
    <dgm:pt modelId="{663A8030-65BE-4BEE-BBFB-C1336DAE56F3}" type="pres">
      <dgm:prSet presAssocID="{10F7CEC9-4C76-46BF-AA51-CD638DF668E5}" presName="rect2" presStyleLbl="node1" presStyleIdx="0" presStyleCnt="3" custLinFactNeighborX="-1392" custLinFactNeighborY="6231">
        <dgm:presLayoutVars>
          <dgm:bulletEnabled val="1"/>
        </dgm:presLayoutVars>
      </dgm:prSet>
      <dgm:spPr/>
    </dgm:pt>
    <dgm:pt modelId="{3E94FAA5-F4FB-4DAD-AAD6-99910AFE1D2B}" type="pres">
      <dgm:prSet presAssocID="{10F7CEC9-4C76-46BF-AA51-CD638DF668E5}" presName="rect1" presStyleLbl="lnNode1" presStyleIdx="0" presStyleCnt="3"/>
      <dgm:spPr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>
          <a:noFill/>
        </a:ln>
      </dgm:spPr>
    </dgm:pt>
    <dgm:pt modelId="{241EFBDC-8D56-4AED-830F-06BF77E71C2F}" type="pres">
      <dgm:prSet presAssocID="{7E7DE6A8-2430-4ADF-BADE-E2366EFB279C}" presName="sibTrans" presStyleCnt="0"/>
      <dgm:spPr/>
    </dgm:pt>
    <dgm:pt modelId="{369F9CE6-5100-49A8-86D3-10BC8A32F78E}" type="pres">
      <dgm:prSet presAssocID="{0D290D76-5AB6-4C15-8801-2D1B62137040}" presName="comp" presStyleCnt="0"/>
      <dgm:spPr/>
    </dgm:pt>
    <dgm:pt modelId="{E73E4430-0D39-45FA-996C-CCCFCC11A33E}" type="pres">
      <dgm:prSet presAssocID="{0D290D76-5AB6-4C15-8801-2D1B62137040}" presName="rect2" presStyleLbl="node1" presStyleIdx="1" presStyleCnt="3">
        <dgm:presLayoutVars>
          <dgm:bulletEnabled val="1"/>
        </dgm:presLayoutVars>
      </dgm:prSet>
      <dgm:spPr/>
    </dgm:pt>
    <dgm:pt modelId="{802EA831-86F6-4D08-B7AF-FA1F28B136C9}" type="pres">
      <dgm:prSet presAssocID="{0D290D76-5AB6-4C15-8801-2D1B62137040}" presName="rect1" presStyleLbl="lnNode1" presStyleIdx="1" presStyleCnt="3"/>
      <dgm:spPr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>
          <a:noFill/>
        </a:ln>
      </dgm:spPr>
    </dgm:pt>
    <dgm:pt modelId="{CC9F5CE3-9871-4806-AC76-3973827B308A}" type="pres">
      <dgm:prSet presAssocID="{547D0422-8F30-4BCE-9F2B-EC60EC20704D}" presName="sibTrans" presStyleCnt="0"/>
      <dgm:spPr/>
    </dgm:pt>
    <dgm:pt modelId="{29DBDD5A-C21D-4B21-98CD-4C4AB4D38D92}" type="pres">
      <dgm:prSet presAssocID="{4DECE863-919F-4A00-A35B-A99063EB0237}" presName="comp" presStyleCnt="0"/>
      <dgm:spPr/>
    </dgm:pt>
    <dgm:pt modelId="{48C62D39-B667-45EF-890D-C553AAE3E759}" type="pres">
      <dgm:prSet presAssocID="{4DECE863-919F-4A00-A35B-A99063EB0237}" presName="rect2" presStyleLbl="node1" presStyleIdx="2" presStyleCnt="3">
        <dgm:presLayoutVars>
          <dgm:bulletEnabled val="1"/>
        </dgm:presLayoutVars>
      </dgm:prSet>
      <dgm:spPr/>
    </dgm:pt>
    <dgm:pt modelId="{EE514730-21EA-48B8-8B27-1C6DB6527895}" type="pres">
      <dgm:prSet presAssocID="{4DECE863-919F-4A00-A35B-A99063EB0237}" presName="rect1" presStyleLbl="lnNode1" presStyleIdx="2" presStyleCnt="3"/>
      <dgm:spPr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>
          <a:noFill/>
        </a:ln>
      </dgm:spPr>
    </dgm:pt>
  </dgm:ptLst>
  <dgm:cxnLst>
    <dgm:cxn modelId="{1EB34067-AC9E-4C71-A6D9-76E87708E3B3}" type="presOf" srcId="{10F7CEC9-4C76-46BF-AA51-CD638DF668E5}" destId="{663A8030-65BE-4BEE-BBFB-C1336DAE56F3}" srcOrd="0" destOrd="0" presId="urn:microsoft.com/office/officeart/2008/layout/AlternatingPictureBlocks"/>
    <dgm:cxn modelId="{E5959369-5B1E-41F0-A015-3B8E3702D471}" type="presOf" srcId="{0D290D76-5AB6-4C15-8801-2D1B62137040}" destId="{E73E4430-0D39-45FA-996C-CCCFCC11A33E}" srcOrd="0" destOrd="0" presId="urn:microsoft.com/office/officeart/2008/layout/AlternatingPictureBlocks"/>
    <dgm:cxn modelId="{B6E39C84-3A4E-44FF-8CF6-B203475F67D9}" type="presOf" srcId="{D8F8E419-0232-4721-AA14-58E1EE5E18CB}" destId="{AD9B3A36-48AB-433E-8801-2AEC04B0151D}" srcOrd="0" destOrd="0" presId="urn:microsoft.com/office/officeart/2008/layout/AlternatingPictureBlocks"/>
    <dgm:cxn modelId="{7D14A190-1AE0-495E-970F-82D466536FFA}" type="presOf" srcId="{4DECE863-919F-4A00-A35B-A99063EB0237}" destId="{48C62D39-B667-45EF-890D-C553AAE3E759}" srcOrd="0" destOrd="0" presId="urn:microsoft.com/office/officeart/2008/layout/AlternatingPictureBlocks"/>
    <dgm:cxn modelId="{7A8F1297-0FE2-41BC-9747-2E4D9515D765}" srcId="{D8F8E419-0232-4721-AA14-58E1EE5E18CB}" destId="{0D290D76-5AB6-4C15-8801-2D1B62137040}" srcOrd="1" destOrd="0" parTransId="{B3A6DC7D-D38A-4ED1-8B91-C488BBDE2D69}" sibTransId="{547D0422-8F30-4BCE-9F2B-EC60EC20704D}"/>
    <dgm:cxn modelId="{7DC91AB6-7AF6-4892-B8F5-C451152C23FF}" srcId="{D8F8E419-0232-4721-AA14-58E1EE5E18CB}" destId="{4DECE863-919F-4A00-A35B-A99063EB0237}" srcOrd="2" destOrd="0" parTransId="{1E519B3D-1DAD-49FF-93B7-947E3E990C03}" sibTransId="{54783CF0-58C1-49A5-A522-160188970971}"/>
    <dgm:cxn modelId="{40072ABD-39B0-4B62-ACC7-377A1EC392F9}" srcId="{D8F8E419-0232-4721-AA14-58E1EE5E18CB}" destId="{10F7CEC9-4C76-46BF-AA51-CD638DF668E5}" srcOrd="0" destOrd="0" parTransId="{8C425B7B-009D-42A2-A65E-18FA2A556FAC}" sibTransId="{7E7DE6A8-2430-4ADF-BADE-E2366EFB279C}"/>
    <dgm:cxn modelId="{AE27F2FD-7D91-4024-85A3-EEE2EA9FCDBE}" type="presParOf" srcId="{AD9B3A36-48AB-433E-8801-2AEC04B0151D}" destId="{ED60B836-2C59-4A62-AB40-559CD0864108}" srcOrd="0" destOrd="0" presId="urn:microsoft.com/office/officeart/2008/layout/AlternatingPictureBlocks"/>
    <dgm:cxn modelId="{ED147568-C235-4941-9F6A-A983B3A07F25}" type="presParOf" srcId="{ED60B836-2C59-4A62-AB40-559CD0864108}" destId="{663A8030-65BE-4BEE-BBFB-C1336DAE56F3}" srcOrd="0" destOrd="0" presId="urn:microsoft.com/office/officeart/2008/layout/AlternatingPictureBlocks"/>
    <dgm:cxn modelId="{FB4DB0F4-3499-4588-A61E-C79DD4E38643}" type="presParOf" srcId="{ED60B836-2C59-4A62-AB40-559CD0864108}" destId="{3E94FAA5-F4FB-4DAD-AAD6-99910AFE1D2B}" srcOrd="1" destOrd="0" presId="urn:microsoft.com/office/officeart/2008/layout/AlternatingPictureBlocks"/>
    <dgm:cxn modelId="{9468683C-B083-4A35-B6D0-0420F44A5661}" type="presParOf" srcId="{AD9B3A36-48AB-433E-8801-2AEC04B0151D}" destId="{241EFBDC-8D56-4AED-830F-06BF77E71C2F}" srcOrd="1" destOrd="0" presId="urn:microsoft.com/office/officeart/2008/layout/AlternatingPictureBlocks"/>
    <dgm:cxn modelId="{5CBB24B6-075D-40DC-B15A-BE43A4BBEE65}" type="presParOf" srcId="{AD9B3A36-48AB-433E-8801-2AEC04B0151D}" destId="{369F9CE6-5100-49A8-86D3-10BC8A32F78E}" srcOrd="2" destOrd="0" presId="urn:microsoft.com/office/officeart/2008/layout/AlternatingPictureBlocks"/>
    <dgm:cxn modelId="{A0AA608A-2D11-4AE8-A423-EC3E5D44BA6C}" type="presParOf" srcId="{369F9CE6-5100-49A8-86D3-10BC8A32F78E}" destId="{E73E4430-0D39-45FA-996C-CCCFCC11A33E}" srcOrd="0" destOrd="0" presId="urn:microsoft.com/office/officeart/2008/layout/AlternatingPictureBlocks"/>
    <dgm:cxn modelId="{77F395FE-9705-468C-9088-8774D377C28A}" type="presParOf" srcId="{369F9CE6-5100-49A8-86D3-10BC8A32F78E}" destId="{802EA831-86F6-4D08-B7AF-FA1F28B136C9}" srcOrd="1" destOrd="0" presId="urn:microsoft.com/office/officeart/2008/layout/AlternatingPictureBlocks"/>
    <dgm:cxn modelId="{B3E4AB48-E9A5-4287-9051-653C86FBBBB3}" type="presParOf" srcId="{AD9B3A36-48AB-433E-8801-2AEC04B0151D}" destId="{CC9F5CE3-9871-4806-AC76-3973827B308A}" srcOrd="3" destOrd="0" presId="urn:microsoft.com/office/officeart/2008/layout/AlternatingPictureBlocks"/>
    <dgm:cxn modelId="{152F7F65-77B3-4618-994B-9A97CB98942A}" type="presParOf" srcId="{AD9B3A36-48AB-433E-8801-2AEC04B0151D}" destId="{29DBDD5A-C21D-4B21-98CD-4C4AB4D38D92}" srcOrd="4" destOrd="0" presId="urn:microsoft.com/office/officeart/2008/layout/AlternatingPictureBlocks"/>
    <dgm:cxn modelId="{B37EFB05-48D6-41FC-B698-010D135254AC}" type="presParOf" srcId="{29DBDD5A-C21D-4B21-98CD-4C4AB4D38D92}" destId="{48C62D39-B667-45EF-890D-C553AAE3E759}" srcOrd="0" destOrd="0" presId="urn:microsoft.com/office/officeart/2008/layout/AlternatingPictureBlocks"/>
    <dgm:cxn modelId="{88DAB89E-CCEC-4529-8DB4-568DE9A2DD3E}" type="presParOf" srcId="{29DBDD5A-C21D-4B21-98CD-4C4AB4D38D92}" destId="{EE514730-21EA-48B8-8B27-1C6DB6527895}" srcOrd="1" destOrd="0" presId="urn:microsoft.com/office/officeart/2008/layout/AlternatingPictureBlocks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A8030-65BE-4BEE-BBFB-C1336DAE56F3}">
      <dsp:nvSpPr>
        <dsp:cNvPr id="0" name=""/>
        <dsp:cNvSpPr/>
      </dsp:nvSpPr>
      <dsp:spPr>
        <a:xfrm>
          <a:off x="1554156" y="75595"/>
          <a:ext cx="2253244" cy="1019106"/>
        </a:xfrm>
        <a:prstGeom prst="rect">
          <a:avLst/>
        </a:prstGeom>
        <a:solidFill>
          <a:srgbClr val="0022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Vehicle &amp; trailer maintenance </a:t>
          </a:r>
          <a:endParaRPr lang="en-ZA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54156" y="75595"/>
        <a:ext cx="2253244" cy="1019106"/>
      </dsp:txXfrm>
    </dsp:sp>
    <dsp:sp modelId="{3E94FAA5-F4FB-4DAD-AAD6-99910AFE1D2B}">
      <dsp:nvSpPr>
        <dsp:cNvPr id="0" name=""/>
        <dsp:cNvSpPr/>
      </dsp:nvSpPr>
      <dsp:spPr>
        <a:xfrm>
          <a:off x="454804" y="99"/>
          <a:ext cx="1008915" cy="1019106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E4430-0D39-45FA-996C-CCCFCC11A33E}">
      <dsp:nvSpPr>
        <dsp:cNvPr id="0" name=""/>
        <dsp:cNvSpPr/>
      </dsp:nvSpPr>
      <dsp:spPr>
        <a:xfrm>
          <a:off x="454804" y="1187358"/>
          <a:ext cx="2253244" cy="1019106"/>
        </a:xfrm>
        <a:prstGeom prst="rect">
          <a:avLst/>
        </a:prstGeom>
        <a:solidFill>
          <a:srgbClr val="0022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Adherence to the road traffic act </a:t>
          </a:r>
          <a:endParaRPr lang="en-ZA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804" y="1187358"/>
        <a:ext cx="2253244" cy="1019106"/>
      </dsp:txXfrm>
    </dsp:sp>
    <dsp:sp modelId="{802EA831-86F6-4D08-B7AF-FA1F28B136C9}">
      <dsp:nvSpPr>
        <dsp:cNvPr id="0" name=""/>
        <dsp:cNvSpPr/>
      </dsp:nvSpPr>
      <dsp:spPr>
        <a:xfrm>
          <a:off x="2808940" y="1187358"/>
          <a:ext cx="1008915" cy="1019106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62D39-B667-45EF-890D-C553AAE3E759}">
      <dsp:nvSpPr>
        <dsp:cNvPr id="0" name=""/>
        <dsp:cNvSpPr/>
      </dsp:nvSpPr>
      <dsp:spPr>
        <a:xfrm>
          <a:off x="1564611" y="2374617"/>
          <a:ext cx="2253244" cy="1019106"/>
        </a:xfrm>
        <a:prstGeom prst="rect">
          <a:avLst/>
        </a:prstGeom>
        <a:solidFill>
          <a:srgbClr val="0022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Utilization of vehicle </a:t>
          </a:r>
          <a:endParaRPr lang="en-ZA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4611" y="2374617"/>
        <a:ext cx="2253244" cy="1019106"/>
      </dsp:txXfrm>
    </dsp:sp>
    <dsp:sp modelId="{EE514730-21EA-48B8-8B27-1C6DB6527895}">
      <dsp:nvSpPr>
        <dsp:cNvPr id="0" name=""/>
        <dsp:cNvSpPr/>
      </dsp:nvSpPr>
      <dsp:spPr>
        <a:xfrm>
          <a:off x="454804" y="2374617"/>
          <a:ext cx="1008915" cy="1019106"/>
        </a:xfrm>
        <a:prstGeom prst="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A8030-65BE-4BEE-BBFB-C1336DAE56F3}">
      <dsp:nvSpPr>
        <dsp:cNvPr id="0" name=""/>
        <dsp:cNvSpPr/>
      </dsp:nvSpPr>
      <dsp:spPr>
        <a:xfrm>
          <a:off x="1446841" y="60288"/>
          <a:ext cx="2115253" cy="956695"/>
        </a:xfrm>
        <a:prstGeom prst="rect">
          <a:avLst/>
        </a:prstGeom>
        <a:solidFill>
          <a:srgbClr val="0022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Fuel greening </a:t>
          </a:r>
          <a:endParaRPr lang="en-ZA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6841" y="60288"/>
        <a:ext cx="2115253" cy="956695"/>
      </dsp:txXfrm>
    </dsp:sp>
    <dsp:sp modelId="{3E94FAA5-F4FB-4DAD-AAD6-99910AFE1D2B}">
      <dsp:nvSpPr>
        <dsp:cNvPr id="0" name=""/>
        <dsp:cNvSpPr/>
      </dsp:nvSpPr>
      <dsp:spPr>
        <a:xfrm>
          <a:off x="434444" y="676"/>
          <a:ext cx="947128" cy="956695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E4430-0D39-45FA-996C-CCCFCC11A33E}">
      <dsp:nvSpPr>
        <dsp:cNvPr id="0" name=""/>
        <dsp:cNvSpPr/>
      </dsp:nvSpPr>
      <dsp:spPr>
        <a:xfrm>
          <a:off x="434444" y="1115226"/>
          <a:ext cx="2115253" cy="956695"/>
        </a:xfrm>
        <a:prstGeom prst="rect">
          <a:avLst/>
        </a:prstGeom>
        <a:solidFill>
          <a:srgbClr val="0022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Technology shift </a:t>
          </a:r>
          <a:endParaRPr lang="en-ZA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444" y="1115226"/>
        <a:ext cx="2115253" cy="956695"/>
      </dsp:txXfrm>
    </dsp:sp>
    <dsp:sp modelId="{802EA831-86F6-4D08-B7AF-FA1F28B136C9}">
      <dsp:nvSpPr>
        <dsp:cNvPr id="0" name=""/>
        <dsp:cNvSpPr/>
      </dsp:nvSpPr>
      <dsp:spPr>
        <a:xfrm>
          <a:off x="2644410" y="1115226"/>
          <a:ext cx="947128" cy="956695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62D39-B667-45EF-890D-C553AAE3E759}">
      <dsp:nvSpPr>
        <dsp:cNvPr id="0" name=""/>
        <dsp:cNvSpPr/>
      </dsp:nvSpPr>
      <dsp:spPr>
        <a:xfrm>
          <a:off x="1476285" y="2229776"/>
          <a:ext cx="2115253" cy="956695"/>
        </a:xfrm>
        <a:prstGeom prst="rect">
          <a:avLst/>
        </a:prstGeom>
        <a:solidFill>
          <a:srgbClr val="0022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Modal shift models  </a:t>
          </a:r>
          <a:endParaRPr lang="en-ZA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76285" y="2229776"/>
        <a:ext cx="2115253" cy="956695"/>
      </dsp:txXfrm>
    </dsp:sp>
    <dsp:sp modelId="{EE514730-21EA-48B8-8B27-1C6DB6527895}">
      <dsp:nvSpPr>
        <dsp:cNvPr id="0" name=""/>
        <dsp:cNvSpPr/>
      </dsp:nvSpPr>
      <dsp:spPr>
        <a:xfrm>
          <a:off x="434444" y="2229776"/>
          <a:ext cx="947128" cy="956695"/>
        </a:xfrm>
        <a:prstGeom prst="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8C33B-6AC6-4A40-9BE2-4D8471FBEACD}" type="datetimeFigureOut">
              <a:rPr lang="en-ZA" smtClean="0"/>
              <a:t>2026/05/30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6A3E0-F793-4A09-AC2E-97DA415A8B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20188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g.co.za/environment/2021-04-19-sas-planned-harmful-gas-limits-off-target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mg.co.za/business/2021-05-10-rising-temperatures-will-shrink-global-gdp-by-mid-century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g.co.za/environment/2021-04-19-sas-planned-harmful-gas-limits-off-target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mg.co.za/business/2021-05-10-rising-temperatures-will-shrink-global-gdp-by-mid-century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g.co.za/environment/2021-04-19-sas-planned-harmful-gas-limits-off-target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mg.co.za/business/2021-05-10-rising-temperatures-will-shrink-global-gdp-by-mid-century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g.co.za/environment/2021-04-19-sas-planned-harmful-gas-limits-off-targ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mg.co.za/business/2021-05-10-rising-temperatures-will-shrink-global-gdp-by-mid-century/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g.co.za/environment/2021-04-19-sas-planned-harmful-gas-limits-off-target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mg.co.za/business/2021-05-10-rising-temperatures-will-shrink-global-gdp-by-mid-century/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1838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48303-56E9-46AD-0B16-67B13406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C54AFC-9915-B85B-9472-6E3979ED9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216539-1D84-BC34-82F6-AEBB52B176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i="1" dirty="0"/>
              <a:t>South Africa is the largest emitter in Africa, accounting for half the continent’s collective emissions, </a:t>
            </a:r>
            <a:r>
              <a:rPr lang="en-US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 rights groups</a:t>
            </a:r>
            <a:r>
              <a:rPr lang="en-US" i="1" dirty="0"/>
              <a:t> have argued that </a:t>
            </a:r>
            <a:r>
              <a:rPr lang="en-US" b="1" i="1" dirty="0"/>
              <a:t>South Africa’s fair share of responsibility towards the climate crisis should be much higher than other emerging markets</a:t>
            </a:r>
            <a:r>
              <a:rPr lang="en-US" i="1" dirty="0"/>
              <a:t>, which are less responsible for greenhouse gas emissions. </a:t>
            </a:r>
            <a:endParaRPr lang="en-GB" i="1" dirty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Business is trying to unpack </a:t>
            </a:r>
            <a:r>
              <a:rPr lang="en-GB" dirty="0"/>
              <a:t>what this means exactly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NBI have launched with other government partners a transport just transition working group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South 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Africa’s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transition risks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are relatively </a:t>
            </a: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big compared to other developing countries as a result of its over-reliance on fossil fuel energy, like coal. 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According to economists, the risks include stranded fossil assets, job losses in fossil fuel sectors as well as a drop in global demand for coal. </a:t>
            </a: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BBAFB-E3A9-4205-5F0C-BA21A93ECF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481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BE314-456C-49CD-5E7D-5AA663419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584E99-12CD-9DEC-AB9A-EEDCD2A924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90524E-E72C-3CCC-45AF-B3A45486E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i="1" dirty="0"/>
              <a:t>South Africa is the largest emitter in Africa, accounting for half the continent’s collective emissions, </a:t>
            </a:r>
            <a:r>
              <a:rPr lang="en-US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 rights groups</a:t>
            </a:r>
            <a:r>
              <a:rPr lang="en-US" i="1" dirty="0"/>
              <a:t> have argued that </a:t>
            </a:r>
            <a:r>
              <a:rPr lang="en-US" b="1" i="1" dirty="0"/>
              <a:t>South Africa’s fair share of responsibility towards the climate crisis should be much higher than other emerging markets</a:t>
            </a:r>
            <a:r>
              <a:rPr lang="en-US" i="1" dirty="0"/>
              <a:t>, which are less responsible for greenhouse gas emissions. </a:t>
            </a:r>
            <a:endParaRPr lang="en-GB" i="1" dirty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Business is trying to unpack </a:t>
            </a:r>
            <a:r>
              <a:rPr lang="en-GB" dirty="0"/>
              <a:t>what this means exactly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NBI have launched with other government partners a transport just transition working group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South 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Africa’s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transition risks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are relatively </a:t>
            </a: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big compared to other developing countries as a result of its over-reliance on fossil fuel energy, like coal. 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According to economists, the risks include stranded fossil assets, job losses in fossil fuel sectors as well as a drop in global demand for coal. </a:t>
            </a: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77949-B512-A666-13D5-65844DB77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0037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ECD16-2AF6-F5BA-0D02-4BB35CEE3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7A9210-D220-C957-F3C8-58C4391FD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8AD180-8ED7-7D69-1331-1FB831D18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i="1" dirty="0"/>
              <a:t>South Africa is the largest emitter in Africa, accounting for half the continent’s collective emissions, </a:t>
            </a:r>
            <a:r>
              <a:rPr lang="en-US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 rights groups</a:t>
            </a:r>
            <a:r>
              <a:rPr lang="en-US" i="1" dirty="0"/>
              <a:t> have argued that </a:t>
            </a:r>
            <a:r>
              <a:rPr lang="en-US" b="1" i="1" dirty="0"/>
              <a:t>South Africa’s fair share of responsibility towards the climate crisis should be much higher than other emerging markets</a:t>
            </a:r>
            <a:r>
              <a:rPr lang="en-US" i="1" dirty="0"/>
              <a:t>, which are less responsible for greenhouse gas emissions. </a:t>
            </a:r>
            <a:endParaRPr lang="en-GB" i="1" dirty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Business is trying to unpack </a:t>
            </a:r>
            <a:r>
              <a:rPr lang="en-GB" dirty="0"/>
              <a:t>what this means exactly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NBI have launched with other government partners a transport just transition working group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South 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Africa’s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transition risks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are relatively </a:t>
            </a: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big compared to other developing countries as a result of its over-reliance on fossil fuel energy, like coal. 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According to economists, the risks include stranded fossil assets, job losses in fossil fuel sectors as well as a drop in global demand for coal. </a:t>
            </a: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E7B95-ACB9-3DA4-23F5-57FB12F93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83960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FC00D-47E9-43DC-3101-4477B2758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483921-C5BC-5948-E2A9-70D6FF313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99832F-A34C-6A75-568B-BDBC47DB79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i="1" dirty="0"/>
              <a:t>South Africa is the largest emitter in Africa, accounting for half the continent’s collective emissions, </a:t>
            </a:r>
            <a:r>
              <a:rPr lang="en-US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 rights groups</a:t>
            </a:r>
            <a:r>
              <a:rPr lang="en-US" i="1" dirty="0"/>
              <a:t> have argued that </a:t>
            </a:r>
            <a:r>
              <a:rPr lang="en-US" b="1" i="1" dirty="0"/>
              <a:t>South Africa’s fair share of responsibility towards the climate crisis should be much higher than other emerging markets</a:t>
            </a:r>
            <a:r>
              <a:rPr lang="en-US" i="1" dirty="0"/>
              <a:t>, which are less responsible for greenhouse gas emissions. </a:t>
            </a:r>
            <a:endParaRPr lang="en-GB" i="1" dirty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Business is trying to unpack </a:t>
            </a:r>
            <a:r>
              <a:rPr lang="en-GB" dirty="0"/>
              <a:t>what this means exactly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NBI have launched with other government partners a transport just transition working group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South 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Africa’s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transition risks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are relatively </a:t>
            </a: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big compared to other developing countries as a result of its over-reliance on fossil fuel energy, like coal. 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According to economists, the risks include stranded fossil assets, job losses in fossil fuel sectors as well as a drop in global demand for coal. </a:t>
            </a: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D9B8D-B8F3-0227-C5E9-0A4AF8E777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3575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Sustainability is not one big leap—it’s a series of smart gear changes.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30968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i="1" dirty="0"/>
          </a:p>
          <a:p>
            <a:pPr marL="0" indent="0">
              <a:lnSpc>
                <a:spcPct val="14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200" b="1" dirty="0"/>
              <a:t>Energy Insecurity Impact</a:t>
            </a:r>
            <a:r>
              <a:rPr lang="en-US" sz="1200" dirty="0"/>
              <a:t>: Loadshedding and unstable energy supply reduce electric vehicle infrastructure reliability and deter investments in South Africa.</a:t>
            </a:r>
          </a:p>
          <a:p>
            <a:pPr marL="0" indent="0">
              <a:lnSpc>
                <a:spcPct val="14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200" b="1" dirty="0"/>
              <a:t>High EV Costs: </a:t>
            </a:r>
            <a:r>
              <a:rPr lang="en-US" sz="1200" dirty="0"/>
              <a:t>The high upfront cost and absence of a strong second-hand market limit electric vehicle accessibility for consumers and small businesses.</a:t>
            </a:r>
          </a:p>
          <a:p>
            <a:pPr marL="0" indent="0">
              <a:lnSpc>
                <a:spcPct val="14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200" b="1" dirty="0"/>
              <a:t>Infrastructure Disparities: </a:t>
            </a:r>
            <a:r>
              <a:rPr lang="en-US" sz="1200" dirty="0"/>
              <a:t>Rural and secondary municipalities lack adequate charging infrastructure, creating unequal access to green mobility solutions.</a:t>
            </a:r>
          </a:p>
          <a:p>
            <a:pPr marL="0" indent="0">
              <a:lnSpc>
                <a:spcPct val="14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200" b="1" dirty="0"/>
              <a:t>Need for Policy Support: </a:t>
            </a:r>
            <a:r>
              <a:rPr lang="en-US" sz="1200" dirty="0"/>
              <a:t>Targeted policies, partnerships, and community involvement are crucial to overcome challenges and foster sustainable transport development.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endParaRPr lang="en-US" i="1" dirty="0"/>
          </a:p>
          <a:p>
            <a:pPr marL="174708" indent="-174708">
              <a:buFont typeface="Arial" panose="020B0604020202020204" pitchFamily="34" charset="0"/>
              <a:buChar char="•"/>
            </a:pPr>
            <a:endParaRPr lang="en-US" i="1" dirty="0"/>
          </a:p>
          <a:p>
            <a:pPr marL="174708" indent="-174708">
              <a:buFont typeface="Arial" panose="020B0604020202020204" pitchFamily="34" charset="0"/>
              <a:buChar char="•"/>
            </a:pPr>
            <a:endParaRPr lang="en-US" i="1" dirty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i="1" dirty="0"/>
              <a:t>South Africa is the largest emitter in Africa, accounting for half the continent’s collective emissions, </a:t>
            </a:r>
            <a:r>
              <a:rPr lang="en-US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 rights groups</a:t>
            </a:r>
            <a:r>
              <a:rPr lang="en-US" i="1" dirty="0"/>
              <a:t> have argued that </a:t>
            </a:r>
            <a:r>
              <a:rPr lang="en-US" b="1" i="1" dirty="0"/>
              <a:t>South Africa’s fair share of responsibility towards the climate crisis should be much higher than other emerging markets</a:t>
            </a:r>
            <a:r>
              <a:rPr lang="en-US" i="1" dirty="0"/>
              <a:t>, which are less responsible for greenhouse gas emissions. </a:t>
            </a:r>
            <a:endParaRPr lang="en-GB" i="1" dirty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Business is trying to unpack </a:t>
            </a:r>
            <a:r>
              <a:rPr lang="en-GB" dirty="0"/>
              <a:t>what this means exactly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GB" b="1" dirty="0"/>
              <a:t>NBI have launched with other government partners a transport just transition working group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South 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Africa’s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transition risks</a:t>
            </a:r>
            <a:r>
              <a:rPr lang="en-US" u="sng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are relatively </a:t>
            </a: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big compared to other developing countries as a result of its over-reliance on fossil fuel energy, like coal. 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According to economists, the risks include stranded fossil assets, job losses in fossil fuel sectors as well as a drop in global demand for coal. 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82671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Sustainability is not one big leap—it’s a series of smart gear changes.</a:t>
            </a:r>
            <a:endParaRPr lang="en-ZA" dirty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65337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/>
                </a:solidFill>
              </a:rPr>
              <a:t>The framework comprises 13 proposed course modules and 13 key roles linked to these modules.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/>
                </a:solidFill>
              </a:rPr>
              <a:t>Launching 2027</a:t>
            </a: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6A3E0-F793-4A09-AC2E-97DA415A8BAE}" type="slidenum">
              <a:rPr lang="en-ZA" smtClean="0"/>
              <a:t>14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62256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5D8BD7E-35E4-4E2D-938F-76C2ABCB8039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4CD001A-E32A-4323-9BC3-4A156DDBC3F2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DF29BC-F15C-4338-8E89-D879B889EA1A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88C174C-D021-442A-8108-E85B6EA9E4B4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96105C-2FD4-4F98-B8C4-D7B5D86E15E5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BEAE6F02-3A4C-4F12-B751-0F76FDAA6D46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786DAFE9-7C6D-4733-B354-ADEA4E19BB1B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7B19501B-925C-426C-AFF7-7416E9E290E2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186C9F6E-1A74-49D4-AA72-4EF99C7F3375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D61B52D-899C-4E0A-8985-2743D61A8CCE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48AC0C33-31E5-45AE-89D7-33839043BB7E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png"/><Relationship Id="rId7" Type="http://schemas.openxmlformats.org/officeDocument/2006/relationships/image" Target="../media/image2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www.youtube.com/watch?v=XALBGkjkUPQ&amp;list=PPS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Data" Target="../diagrams/data2.xml"/><Relationship Id="rId5" Type="http://schemas.openxmlformats.org/officeDocument/2006/relationships/diagramLayout" Target="../diagrams/layout1.xml"/><Relationship Id="rId15" Type="http://schemas.microsoft.com/office/2007/relationships/diagramDrawing" Target="../diagrams/drawing2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13.png"/><Relationship Id="rId14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81DA3D-53F8-89A1-E1DC-876C9B3BC23F}"/>
              </a:ext>
            </a:extLst>
          </p:cNvPr>
          <p:cNvSpPr txBox="1"/>
          <p:nvPr/>
        </p:nvSpPr>
        <p:spPr>
          <a:xfrm>
            <a:off x="3503712" y="5085185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>
                <a:solidFill>
                  <a:schemeClr val="bg1"/>
                </a:solidFill>
              </a:rPr>
              <a:t>Preparing your transport business for a sustainable smarter future – </a:t>
            </a:r>
            <a:r>
              <a:rPr lang="en-ZA" sz="2800" b="1" dirty="0">
                <a:solidFill>
                  <a:srgbClr val="00B050"/>
                </a:solidFill>
              </a:rPr>
              <a:t>Liesl De Wet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57EF6F-5BB5-B724-18BE-6F71F9DEB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706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0144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04871-6EF3-16F4-BDC2-7008CF42B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D17116F2-D138-1F63-119F-1D5C93AC5E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28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748DB7-AF6F-60DA-8A2F-B903293D6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5" y="620688"/>
            <a:ext cx="1868777" cy="61379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CDFF34-A2BF-3704-ED99-9A2D3326D8DF}"/>
              </a:ext>
            </a:extLst>
          </p:cNvPr>
          <p:cNvSpPr txBox="1"/>
          <p:nvPr/>
        </p:nvSpPr>
        <p:spPr>
          <a:xfrm>
            <a:off x="3431705" y="620688"/>
            <a:ext cx="771459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The 4 Gears of a Smarter Transport Business</a:t>
            </a:r>
          </a:p>
          <a:p>
            <a:endParaRPr lang="en-ZA" sz="28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2: Build momentum = Operational Efficiency 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C7AB0E-1A41-4B52-C28A-9334B38E18D6}"/>
              </a:ext>
            </a:extLst>
          </p:cNvPr>
          <p:cNvSpPr txBox="1"/>
          <p:nvPr/>
        </p:nvSpPr>
        <p:spPr>
          <a:xfrm>
            <a:off x="4412317" y="2558311"/>
            <a:ext cx="6198326" cy="2792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8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Executive support and leadership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8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Driver behaviour and training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8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Route optimisation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8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Preventative maintenance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8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Tyre and load optimisation</a:t>
            </a:r>
            <a:endParaRPr lang="en-ZA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05419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AFC0B-2BB0-B0EC-F915-61B0EC12A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756E09F7-1763-1C12-3803-DC3516018F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6712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9C165F-6A46-BB8E-DF9B-B6181A80C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13" y="692696"/>
            <a:ext cx="1929969" cy="60486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65BB8A-339B-6C5F-A75A-753C7AAF6D5E}"/>
              </a:ext>
            </a:extLst>
          </p:cNvPr>
          <p:cNvSpPr txBox="1"/>
          <p:nvPr/>
        </p:nvSpPr>
        <p:spPr>
          <a:xfrm>
            <a:off x="2009513" y="620689"/>
            <a:ext cx="7714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The 4 Gears of a Smarter Transport Business</a:t>
            </a:r>
          </a:p>
          <a:p>
            <a:endParaRPr lang="en-ZA" sz="28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3: Accelerate growth = Technology and Innovation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DBED20-6FD8-89ED-9C38-918EFE6CDCFB}"/>
              </a:ext>
            </a:extLst>
          </p:cNvPr>
          <p:cNvSpPr txBox="1"/>
          <p:nvPr/>
        </p:nvSpPr>
        <p:spPr>
          <a:xfrm>
            <a:off x="2991965" y="2527253"/>
            <a:ext cx="6198326" cy="2298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Telematics and data-driven decisions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Alternative fuels and transitional technologies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Digital fleet management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ZA" sz="20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08970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366E9-34D4-533C-13AA-C2E3DA0C8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C6495BB4-E3B5-84DE-23FB-A0FAD60165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76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26087A-0613-3D00-FB81-D9401E1DC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45" y="792088"/>
            <a:ext cx="1956393" cy="6065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F63A65-70AC-E75C-E812-045FE374977D}"/>
              </a:ext>
            </a:extLst>
          </p:cNvPr>
          <p:cNvSpPr txBox="1"/>
          <p:nvPr/>
        </p:nvSpPr>
        <p:spPr>
          <a:xfrm>
            <a:off x="2593465" y="792089"/>
            <a:ext cx="7714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The 4 Gears of a Smarter Transport Business</a:t>
            </a:r>
          </a:p>
          <a:p>
            <a:endParaRPr lang="en-ZA" sz="28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4: Maximise impact = Future proof and transition strategy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D010B8-DB05-9F4C-C54E-668862BD533E}"/>
              </a:ext>
            </a:extLst>
          </p:cNvPr>
          <p:cNvSpPr txBox="1"/>
          <p:nvPr/>
        </p:nvSpPr>
        <p:spPr>
          <a:xfrm>
            <a:off x="3500576" y="2780929"/>
            <a:ext cx="6156960" cy="3357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 future: are you ready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Skills required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about the charging stations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Battery technology 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Energy requirements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Hydrogen Fuel cell technology advancements </a:t>
            </a:r>
          </a:p>
        </p:txBody>
      </p:sp>
    </p:spTree>
    <p:extLst>
      <p:ext uri="{BB962C8B-B14F-4D97-AF65-F5344CB8AC3E}">
        <p14:creationId xmlns:p14="http://schemas.microsoft.com/office/powerpoint/2010/main" val="368387508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9C3A0-564D-C5C0-9C44-4C9F823FC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8FFFD8BA-E7C6-BF7F-885D-3705FCAA4CC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9B07FB-47FC-1D9D-8B6B-E6CC322C3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569" y="792088"/>
            <a:ext cx="1956393" cy="6065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9F4C5C-64C1-ACB0-A2D3-3E6F92546F56}"/>
              </a:ext>
            </a:extLst>
          </p:cNvPr>
          <p:cNvSpPr txBox="1"/>
          <p:nvPr/>
        </p:nvSpPr>
        <p:spPr>
          <a:xfrm>
            <a:off x="2592289" y="792089"/>
            <a:ext cx="77145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4: Maximise impact = Future proof and transition strategy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5AE862-914F-8450-DE5A-443F6F4B0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7761" y="1988840"/>
            <a:ext cx="9144000" cy="32264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FB8AEF-FA8C-B221-B128-FA1B323ABDEA}"/>
              </a:ext>
            </a:extLst>
          </p:cNvPr>
          <p:cNvSpPr txBox="1"/>
          <p:nvPr/>
        </p:nvSpPr>
        <p:spPr>
          <a:xfrm>
            <a:off x="2891785" y="5373217"/>
            <a:ext cx="7115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Stellenbosch University in partnership with TETA, the Transport Education and Training Authority in South Africa. </a:t>
            </a:r>
            <a:endParaRPr lang="en-ZA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developed an EV Skills training framework for South Africa.</a:t>
            </a:r>
          </a:p>
          <a:p>
            <a:r>
              <a:rPr lang="en-GB" dirty="0">
                <a:solidFill>
                  <a:schemeClr val="bg1"/>
                </a:solidFill>
              </a:rPr>
              <a:t>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2901294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25769-A552-1F5D-435C-2FB0583AD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A7BA3BF3-EBA6-8602-9239-988F09AF36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5D11F5-7931-4384-3232-6171B6951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69" y="792088"/>
            <a:ext cx="1956393" cy="6065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3E44E1-90F2-869D-229D-ADA8A57931E6}"/>
              </a:ext>
            </a:extLst>
          </p:cNvPr>
          <p:cNvSpPr txBox="1"/>
          <p:nvPr/>
        </p:nvSpPr>
        <p:spPr>
          <a:xfrm>
            <a:off x="2592289" y="792089"/>
            <a:ext cx="77145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4: Maximise impact = Future proof and transition strategy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1930E2-A4AD-6245-BF80-BDD086CF51F3}"/>
              </a:ext>
            </a:extLst>
          </p:cNvPr>
          <p:cNvSpPr txBox="1"/>
          <p:nvPr/>
        </p:nvSpPr>
        <p:spPr>
          <a:xfrm>
            <a:off x="3499400" y="2780928"/>
            <a:ext cx="61569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ZA" sz="24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CAF4E2-BE1B-5725-B599-F5F4A4BB2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93" y="2521836"/>
            <a:ext cx="3476160" cy="2780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2C4D39-36AC-4AC9-A5FB-EE85C61EF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288" y="2119930"/>
            <a:ext cx="3450622" cy="2587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8D22C2-3209-4C32-AF8E-E30AB4A961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349" y="1513186"/>
            <a:ext cx="2762497" cy="2234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18E402-29C8-B5D3-3C39-F448B379619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65"/>
          <a:stretch/>
        </p:blipFill>
        <p:spPr>
          <a:xfrm rot="5400000">
            <a:off x="5938694" y="4050792"/>
            <a:ext cx="2698972" cy="2273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501856-A418-2481-C8C8-076962EA82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2812" y="4680919"/>
            <a:ext cx="3001113" cy="2047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290799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A1DF1-BE5A-9DB8-AED6-FDCF53654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7523411C-231C-32F0-A44B-4357F5A812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6E52A9-6A4A-B8B3-EDCB-0DA8F0BF2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69" y="792088"/>
            <a:ext cx="1956393" cy="6065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359A51-F0AF-D224-EEE4-5805C5472AC8}"/>
              </a:ext>
            </a:extLst>
          </p:cNvPr>
          <p:cNvSpPr txBox="1"/>
          <p:nvPr/>
        </p:nvSpPr>
        <p:spPr>
          <a:xfrm>
            <a:off x="2592289" y="792089"/>
            <a:ext cx="7714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4: Maximise impact = Future proof and transition strategy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 RE-USE - ENERGY 4 HOPE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F7B9D-40B2-F1EB-8E71-ADB45F612743}"/>
              </a:ext>
            </a:extLst>
          </p:cNvPr>
          <p:cNvSpPr txBox="1"/>
          <p:nvPr/>
        </p:nvSpPr>
        <p:spPr>
          <a:xfrm>
            <a:off x="3499400" y="2780928"/>
            <a:ext cx="6156960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ZA" sz="24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D5B57B-F1F9-5843-E438-08337AA8C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470" y="1340768"/>
            <a:ext cx="3682303" cy="4541914"/>
          </a:xfrm>
          <a:prstGeom prst="rect">
            <a:avLst/>
          </a:prstGeom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9CFF9695-8FFD-8924-E590-36B15D821B91}"/>
              </a:ext>
            </a:extLst>
          </p:cNvPr>
          <p:cNvSpPr txBox="1"/>
          <p:nvPr/>
        </p:nvSpPr>
        <p:spPr>
          <a:xfrm>
            <a:off x="2583790" y="2981563"/>
            <a:ext cx="5049059" cy="371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Calibri (MS)" panose="020B0604020202020204" charset="0"/>
                <a:ea typeface="Aptos" panose="020B0004020202020204" pitchFamily="34" charset="0"/>
                <a:cs typeface="Calibri (MS)" panose="020B0604020202020204" charset="0"/>
              </a:rPr>
              <a:t>Energy 4 Hope is a non-profit company established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by Circular Energy dedicated to transforming lives by providing sustainable energy solutions to communities in need.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In South Africa, many solar farms are replacing solar PV modules and energy storage systems that no longer meet performance standards.</a:t>
            </a:r>
            <a:endParaRPr lang="en-ZA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Circular Energy is creating a safety and performance testing methodology for reused solar PV modules and EV batteries.</a:t>
            </a:r>
          </a:p>
          <a:p>
            <a:pPr lvl="0">
              <a:lnSpc>
                <a:spcPct val="115000"/>
              </a:lnSpc>
            </a:pPr>
            <a:endParaRPr lang="en-ZA" sz="900" dirty="0">
              <a:solidFill>
                <a:schemeClr val="bg1"/>
              </a:solidFill>
              <a:latin typeface="Calibri (MS)" panose="020B0604020202020204" charset="0"/>
              <a:ea typeface="Aptos" panose="020B0004020202020204" pitchFamily="34" charset="0"/>
              <a:cs typeface="Calibri (MS)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47470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2FF63-659E-9737-A01D-729D9B6EA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E49E4407-0DA0-F4BF-55EF-8EF0F46095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336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D06496-C62A-88B2-F527-926CF3C55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05" y="792088"/>
            <a:ext cx="1956393" cy="6065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E170B0-CB90-38F9-0909-1A1D4B30D62C}"/>
              </a:ext>
            </a:extLst>
          </p:cNvPr>
          <p:cNvSpPr txBox="1"/>
          <p:nvPr/>
        </p:nvSpPr>
        <p:spPr>
          <a:xfrm>
            <a:off x="2603625" y="792089"/>
            <a:ext cx="7714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The 4 Gears of a Smarter Transport Business</a:t>
            </a:r>
          </a:p>
          <a:p>
            <a:endParaRPr lang="en-ZA" sz="28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4: Maximise impact = Future proof and transition strategy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DB2DA8-1783-E75F-1E26-62AD167C4CA4}"/>
              </a:ext>
            </a:extLst>
          </p:cNvPr>
          <p:cNvSpPr txBox="1"/>
          <p:nvPr/>
        </p:nvSpPr>
        <p:spPr>
          <a:xfrm>
            <a:off x="3179688" y="2924944"/>
            <a:ext cx="6172200" cy="1864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Regulation readiness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Customer collaboration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Industry collaboration via RFA initiatives, be part of the conversation </a:t>
            </a:r>
          </a:p>
        </p:txBody>
      </p:sp>
    </p:spTree>
    <p:extLst>
      <p:ext uri="{BB962C8B-B14F-4D97-AF65-F5344CB8AC3E}">
        <p14:creationId xmlns:p14="http://schemas.microsoft.com/office/powerpoint/2010/main" val="220630807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-24680" y="-1032"/>
            <a:ext cx="12216680" cy="68399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6E0C0E-9EB1-D5DB-F102-9F13A106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331625"/>
            <a:ext cx="11005564" cy="616186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A9006-1C79-EE82-3E78-0CE9CDFEE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8B8BA223-E3BB-0F88-A429-67CE583677F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2079" y="-9719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592AFA3-06B7-E76E-2FBE-817DC2290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620688"/>
            <a:ext cx="8229600" cy="1152128"/>
          </a:xfrm>
        </p:spPr>
        <p:txBody>
          <a:bodyPr>
            <a:normAutofit fontScale="90000"/>
          </a:bodyPr>
          <a:lstStyle/>
          <a:p>
            <a:br>
              <a:rPr lang="en-ZA" dirty="0"/>
            </a:br>
            <a:endParaRPr lang="en-Z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AF01936-9A98-940B-F49D-4865220E9E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448" y="647401"/>
            <a:ext cx="8229600" cy="4525963"/>
          </a:xfrm>
        </p:spPr>
        <p:txBody>
          <a:bodyPr/>
          <a:lstStyle/>
          <a:p>
            <a:r>
              <a:rPr lang="en-US" dirty="0">
                <a:hlinkClick r:id="rId4"/>
              </a:rPr>
              <a:t>The Future in One Minute</a:t>
            </a:r>
            <a:endParaRPr lang="en-US" dirty="0"/>
          </a:p>
          <a:p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E3DB83-FDDD-8DE4-4677-26115C9DC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24" y="11967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186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6F204-0BD4-C315-49F0-8A3195EC0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D4A512DE-A69E-6D7F-0A12-F4BDFEFD8E4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50533DF-B9DB-899B-F514-1D10B3F10D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620688"/>
            <a:ext cx="9011344" cy="1152128"/>
          </a:xfrm>
        </p:spPr>
        <p:txBody>
          <a:bodyPr>
            <a:normAutofit fontScale="90000"/>
          </a:bodyPr>
          <a:lstStyle/>
          <a:p>
            <a:r>
              <a:rPr lang="en-ZA" dirty="0">
                <a:solidFill>
                  <a:schemeClr val="bg1"/>
                </a:solidFill>
              </a:rPr>
              <a:t>How sustainable transport business builds resilience in an ever changing world</a:t>
            </a:r>
            <a:endParaRPr lang="en-Z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080946E-4BE0-2D57-62CE-B0FC0FB97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4144" y="1844825"/>
            <a:ext cx="4652536" cy="4669979"/>
          </a:xfrm>
        </p:spPr>
        <p:txBody>
          <a:bodyPr>
            <a:normAutofit lnSpcReduction="10000"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Inaction is now the highest-risk strategy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Fuel costs are volatile  efficiency = survival</a:t>
            </a:r>
          </a:p>
          <a:p>
            <a:r>
              <a:rPr lang="en-US" sz="2800" dirty="0">
                <a:solidFill>
                  <a:schemeClr val="bg1"/>
                </a:solidFill>
              </a:rPr>
              <a:t>Geo political environment is unstable </a:t>
            </a:r>
            <a:endParaRPr lang="en-US" sz="2800" dirty="0"/>
          </a:p>
          <a:p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FBBBCF-6F27-B580-0D82-1D8F30B5A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4770" y="2276872"/>
            <a:ext cx="5566174" cy="370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1243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4134C-CF38-C2D5-6177-C5020839B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C7C03B0B-BE02-A5DE-164F-BCFBE199309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839753A-B711-FA20-A474-AC54D1FD6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448" y="620687"/>
            <a:ext cx="9011344" cy="1152128"/>
          </a:xfrm>
        </p:spPr>
        <p:txBody>
          <a:bodyPr>
            <a:normAutofit fontScale="90000"/>
          </a:bodyPr>
          <a:lstStyle/>
          <a:p>
            <a:r>
              <a:rPr lang="en-ZA" dirty="0">
                <a:solidFill>
                  <a:schemeClr val="bg1"/>
                </a:solidFill>
              </a:rPr>
              <a:t>How sustainable transport business builds resilience in an ever changing world</a:t>
            </a:r>
            <a:endParaRPr lang="en-Z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91CCE36-080E-AED2-8C5F-155580D1B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073" y="1711372"/>
            <a:ext cx="4652536" cy="4669979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Global Customers focus on low‑carbon logistics</a:t>
            </a:r>
          </a:p>
          <a:p>
            <a:r>
              <a:rPr lang="en-US" sz="2800" dirty="0">
                <a:solidFill>
                  <a:schemeClr val="bg1"/>
                </a:solidFill>
              </a:rPr>
              <a:t>Transport is a material impact in supply chains</a:t>
            </a:r>
          </a:p>
          <a:p>
            <a:r>
              <a:rPr lang="en-US" sz="2800" dirty="0">
                <a:solidFill>
                  <a:schemeClr val="bg1"/>
                </a:solidFill>
              </a:rPr>
              <a:t> Regulation as ESG pressure are increasing </a:t>
            </a:r>
          </a:p>
          <a:p>
            <a:endParaRPr lang="en-US" dirty="0"/>
          </a:p>
          <a:p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8D5ABF-CE27-2340-5983-5C348B5B8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32" y="2227568"/>
            <a:ext cx="5051884" cy="4179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066079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86064-9EAE-03C2-7C7B-39E95790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02975036-5252-0752-ED2C-71598A4DAC2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74AD1DD-127F-1648-140D-0E7FAB747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448" y="598769"/>
            <a:ext cx="9011344" cy="1152128"/>
          </a:xfrm>
        </p:spPr>
        <p:txBody>
          <a:bodyPr>
            <a:normAutofit fontScale="90000"/>
          </a:bodyPr>
          <a:lstStyle/>
          <a:p>
            <a:r>
              <a:rPr lang="en-ZA" dirty="0">
                <a:solidFill>
                  <a:schemeClr val="bg1"/>
                </a:solidFill>
              </a:rPr>
              <a:t>How sustainable transport business builds resilience in an ever changing world</a:t>
            </a:r>
            <a:endParaRPr lang="en-Z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D335719-6F63-E17E-867F-493F05B29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4144" y="1844825"/>
            <a:ext cx="4652536" cy="4669979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Climate risk is directly impacting operations 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Technology is rapidly reshaping the industry</a:t>
            </a:r>
          </a:p>
          <a:p>
            <a:endParaRPr lang="en-US" dirty="0"/>
          </a:p>
          <a:p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8298E9-2141-0355-FB70-0D54DE92B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5" y="2032682"/>
            <a:ext cx="6433351" cy="4294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133778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1261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7D252B-4F68-9397-5CC4-10FF910CC0F4}"/>
              </a:ext>
            </a:extLst>
          </p:cNvPr>
          <p:cNvSpPr txBox="1"/>
          <p:nvPr/>
        </p:nvSpPr>
        <p:spPr>
          <a:xfrm>
            <a:off x="1158584" y="954740"/>
            <a:ext cx="77145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200" b="1" dirty="0">
                <a:solidFill>
                  <a:schemeClr val="bg1">
                    <a:lumMod val="95000"/>
                  </a:schemeClr>
                </a:solidFill>
              </a:rPr>
              <a:t>Sustainability and ESG 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31A2EB-FC1D-A509-0939-1868645A3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2292" y="2874420"/>
            <a:ext cx="3639627" cy="5395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37D27-2AFE-AAA2-8A45-A42B315EF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1984" y="2797739"/>
            <a:ext cx="5544616" cy="2806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9F00BD-B7EF-FECD-9CCA-64592F7A3893}"/>
              </a:ext>
            </a:extLst>
          </p:cNvPr>
          <p:cNvSpPr txBox="1"/>
          <p:nvPr/>
        </p:nvSpPr>
        <p:spPr>
          <a:xfrm>
            <a:off x="1213553" y="1858757"/>
            <a:ext cx="6216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Sustainability is the Vision </a:t>
            </a:r>
            <a:endParaRPr lang="en-ZA" sz="2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705E35-ABC4-D014-9788-3B44A037E06D}"/>
              </a:ext>
            </a:extLst>
          </p:cNvPr>
          <p:cNvSpPr txBox="1"/>
          <p:nvPr/>
        </p:nvSpPr>
        <p:spPr>
          <a:xfrm>
            <a:off x="6708407" y="1583365"/>
            <a:ext cx="6216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ESG is the measurable </a:t>
            </a:r>
            <a:endParaRPr lang="en-Z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960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9014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984BBA4-65E9-3E0B-5005-8BAF912B4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734" y="620688"/>
            <a:ext cx="8229600" cy="1152128"/>
          </a:xfrm>
        </p:spPr>
        <p:txBody>
          <a:bodyPr>
            <a:normAutofit fontScale="90000"/>
          </a:bodyPr>
          <a:lstStyle/>
          <a:p>
            <a:br>
              <a:rPr lang="en-ZA" dirty="0"/>
            </a:br>
            <a:endParaRPr lang="en-ZA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3136379-5160-2808-9918-F4D7F203E71F}"/>
              </a:ext>
            </a:extLst>
          </p:cNvPr>
          <p:cNvGrpSpPr/>
          <p:nvPr/>
        </p:nvGrpSpPr>
        <p:grpSpPr>
          <a:xfrm>
            <a:off x="120927" y="801592"/>
            <a:ext cx="10629577" cy="5601065"/>
            <a:chOff x="1562423" y="1025510"/>
            <a:chExt cx="10629577" cy="5601065"/>
          </a:xfrm>
        </p:grpSpPr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2C46C5A9-B317-A882-00C4-BBE693E2B2A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34653511"/>
                </p:ext>
              </p:extLst>
            </p:nvPr>
          </p:nvGraphicFramePr>
          <p:xfrm>
            <a:off x="1562423" y="3232751"/>
            <a:ext cx="4272661" cy="339382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F6B2360-8908-10D6-A156-3754E457F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4385" l="9802" r="90824">
                          <a14:foregroundMark x1="14911" y1="36898" x2="29406" y2="16043"/>
                          <a14:foregroundMark x1="29406" y1="16043" x2="51929" y2="8021"/>
                          <a14:foregroundMark x1="51929" y1="8021" x2="72784" y2="14171"/>
                          <a14:foregroundMark x1="72784" y1="14171" x2="81126" y2="39305"/>
                          <a14:foregroundMark x1="81126" y1="39305" x2="82273" y2="67246"/>
                          <a14:foregroundMark x1="82273" y1="67246" x2="67153" y2="87299"/>
                          <a14:foregroundMark x1="67153" y1="87299" x2="46090" y2="90374"/>
                          <a14:foregroundMark x1="46090" y1="90374" x2="28363" y2="70588"/>
                          <a14:foregroundMark x1="28363" y1="70588" x2="41397" y2="93583"/>
                          <a14:foregroundMark x1="41397" y1="93583" x2="62565" y2="93048"/>
                          <a14:foregroundMark x1="62565" y1="93048" x2="81543" y2="78610"/>
                          <a14:foregroundMark x1="81543" y1="78610" x2="91658" y2="54679"/>
                          <a14:foregroundMark x1="91658" y1="54679" x2="87800" y2="26738"/>
                          <a14:foregroundMark x1="87800" y1="26738" x2="71846" y2="6417"/>
                          <a14:foregroundMark x1="71846" y1="6417" x2="50782" y2="0"/>
                          <a14:foregroundMark x1="50782" y1="0" x2="37122" y2="8957"/>
                          <a14:foregroundMark x1="21585" y1="23930" x2="15328" y2="51337"/>
                          <a14:foregroundMark x1="15328" y1="51337" x2="25026" y2="78342"/>
                          <a14:foregroundMark x1="25026" y1="78342" x2="42544" y2="91845"/>
                          <a14:foregroundMark x1="32117" y1="10963" x2="13452" y2="63770"/>
                          <a14:foregroundMark x1="13452" y1="63770" x2="28884" y2="82620"/>
                          <a14:foregroundMark x1="28884" y1="82620" x2="49635" y2="92380"/>
                          <a14:foregroundMark x1="49635" y1="92380" x2="70282" y2="84492"/>
                          <a14:foregroundMark x1="70282" y1="84492" x2="90824" y2="48396"/>
                          <a14:foregroundMark x1="32430" y1="10963" x2="16997" y2="32219"/>
                          <a14:foregroundMark x1="16997" y1="32219" x2="16163" y2="61765"/>
                          <a14:foregroundMark x1="16163" y1="61765" x2="27842" y2="84626"/>
                          <a14:foregroundMark x1="27842" y1="84626" x2="38686" y2="90909"/>
                          <a14:foregroundMark x1="82690" y1="76872" x2="64859" y2="92781"/>
                          <a14:foregroundMark x1="64859" y1="92781" x2="40667" y2="94385"/>
                          <a14:foregroundMark x1="39103" y1="23529" x2="55474" y2="51337"/>
                          <a14:foregroundMark x1="55474" y1="51337" x2="66319" y2="55481"/>
                          <a14:foregroundMark x1="37122" y1="31016" x2="41189" y2="66845"/>
                          <a14:foregroundMark x1="41189" y1="66845" x2="48071" y2="86898"/>
                          <a14:foregroundMark x1="47237" y1="38503" x2="56204" y2="79813"/>
                          <a14:foregroundMark x1="43379" y1="38904" x2="49635" y2="83422"/>
                          <a14:foregroundMark x1="51512" y1="51471" x2="57039" y2="80615"/>
                          <a14:foregroundMark x1="57039" y1="80615" x2="52346" y2="83824"/>
                          <a14:foregroundMark x1="32117" y1="90374" x2="43379" y2="9438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76747" y="1025510"/>
              <a:ext cx="2668140" cy="208109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BAC5316C-6746-3C87-7D1E-94D4E6572E0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62173282"/>
                </p:ext>
              </p:extLst>
            </p:nvPr>
          </p:nvGraphicFramePr>
          <p:xfrm>
            <a:off x="8166017" y="1513029"/>
            <a:ext cx="4025983" cy="31871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  <p:cxnSp>
          <p:nvCxnSpPr>
            <p:cNvPr id="9" name="Connector: Elbow 8">
              <a:extLst>
                <a:ext uri="{FF2B5EF4-FFF2-40B4-BE49-F238E27FC236}">
                  <a16:creationId xmlns:a16="http://schemas.microsoft.com/office/drawing/2014/main" id="{75728BEA-E766-C782-E897-13B3061758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81008" y="2603517"/>
              <a:ext cx="3066410" cy="1577866"/>
            </a:xfrm>
            <a:prstGeom prst="bentConnector3">
              <a:avLst>
                <a:gd name="adj1" fmla="val 50000"/>
              </a:avLst>
            </a:prstGeom>
            <a:ln w="95250">
              <a:solidFill>
                <a:schemeClr val="tx2">
                  <a:lumMod val="20000"/>
                  <a:lumOff val="8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2EAABF-FFED-B729-DB68-93B51DF13E05}"/>
                </a:ext>
              </a:extLst>
            </p:cNvPr>
            <p:cNvSpPr txBox="1"/>
            <p:nvPr/>
          </p:nvSpPr>
          <p:spPr>
            <a:xfrm rot="16200000">
              <a:off x="5968360" y="3168171"/>
              <a:ext cx="1481265" cy="351956"/>
            </a:xfrm>
            <a:prstGeom prst="rect">
              <a:avLst/>
            </a:prstGeom>
            <a:solidFill>
              <a:srgbClr val="002244"/>
            </a:solidFill>
          </p:spPr>
          <p:txBody>
            <a:bodyPr wrap="square" rtlCol="0">
              <a:spAutoFit/>
            </a:bodyPr>
            <a:lstStyle/>
            <a:p>
              <a:r>
                <a:rPr lang="en-US" sz="1687" b="1" dirty="0">
                  <a:solidFill>
                    <a:schemeClr val="bg1"/>
                  </a:solidFill>
                </a:rPr>
                <a:t>Just transition</a:t>
              </a:r>
              <a:endParaRPr lang="en-ZA" sz="1687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Frame 10">
              <a:extLst>
                <a:ext uri="{FF2B5EF4-FFF2-40B4-BE49-F238E27FC236}">
                  <a16:creationId xmlns:a16="http://schemas.microsoft.com/office/drawing/2014/main" id="{7002DFEC-3370-C228-9060-4BF340CDF5A1}"/>
                </a:ext>
              </a:extLst>
            </p:cNvPr>
            <p:cNvSpPr/>
            <p:nvPr/>
          </p:nvSpPr>
          <p:spPr>
            <a:xfrm>
              <a:off x="8512249" y="1454914"/>
              <a:ext cx="3333518" cy="1136948"/>
            </a:xfrm>
            <a:prstGeom prst="frame">
              <a:avLst>
                <a:gd name="adj1" fmla="val 0"/>
              </a:avLst>
            </a:prstGeom>
            <a:noFill/>
            <a:ln w="60325">
              <a:gradFill flip="none" rotWithShape="1"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46000">
                    <a:schemeClr val="accent5">
                      <a:lumMod val="95000"/>
                      <a:lumOff val="5000"/>
                    </a:schemeClr>
                  </a:gs>
                  <a:gs pos="100000">
                    <a:schemeClr val="accent5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2" name="Frame 11">
              <a:extLst>
                <a:ext uri="{FF2B5EF4-FFF2-40B4-BE49-F238E27FC236}">
                  <a16:creationId xmlns:a16="http://schemas.microsoft.com/office/drawing/2014/main" id="{A81F2B1B-6602-D842-81DE-D4B178D771AE}"/>
                </a:ext>
              </a:extLst>
            </p:cNvPr>
            <p:cNvSpPr/>
            <p:nvPr/>
          </p:nvSpPr>
          <p:spPr>
            <a:xfrm>
              <a:off x="8512249" y="2603516"/>
              <a:ext cx="3333518" cy="1136948"/>
            </a:xfrm>
            <a:prstGeom prst="frame">
              <a:avLst>
                <a:gd name="adj1" fmla="val 0"/>
              </a:avLst>
            </a:prstGeom>
            <a:noFill/>
            <a:ln w="60325">
              <a:gradFill flip="none" rotWithShape="1">
                <a:gsLst>
                  <a:gs pos="0">
                    <a:schemeClr val="accent3">
                      <a:lumMod val="89000"/>
                    </a:schemeClr>
                  </a:gs>
                  <a:gs pos="23000">
                    <a:schemeClr val="accent3">
                      <a:lumMod val="89000"/>
                    </a:schemeClr>
                  </a:gs>
                  <a:gs pos="69000">
                    <a:schemeClr val="accent3">
                      <a:lumMod val="75000"/>
                    </a:schemeClr>
                  </a:gs>
                  <a:gs pos="97000">
                    <a:schemeClr val="accent3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89155FB-ED35-1387-ACDC-B41C6112CE41}"/>
              </a:ext>
            </a:extLst>
          </p:cNvPr>
          <p:cNvSpPr/>
          <p:nvPr/>
        </p:nvSpPr>
        <p:spPr>
          <a:xfrm>
            <a:off x="3553906" y="172011"/>
            <a:ext cx="8184124" cy="1136948"/>
          </a:xfrm>
          <a:prstGeom prst="rect">
            <a:avLst/>
          </a:prstGeom>
        </p:spPr>
        <p:txBody>
          <a:bodyPr spcFirstLastPara="0" lIns="89253" tIns="89253" rIns="89253" bIns="0" anchor="t"/>
          <a:lstStyle/>
          <a:p>
            <a:pPr hangingPunct="0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Industry needs a step change to reach NetZero ambition targets by 2050….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03EFCB-0072-B770-6B43-0887BDF135F8}"/>
              </a:ext>
            </a:extLst>
          </p:cNvPr>
          <p:cNvSpPr txBox="1"/>
          <p:nvPr/>
        </p:nvSpPr>
        <p:spPr>
          <a:xfrm>
            <a:off x="5060357" y="4828240"/>
            <a:ext cx="3741355" cy="1650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8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Transition challenges include: </a:t>
            </a:r>
          </a:p>
          <a:p>
            <a:pPr marL="267748" indent="-267748">
              <a:buFont typeface="Arial" panose="020B0604020202020204" pitchFamily="34" charset="0"/>
              <a:buChar char="•"/>
            </a:pPr>
            <a:r>
              <a:rPr lang="en-US" sz="168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for policy support</a:t>
            </a:r>
          </a:p>
          <a:p>
            <a:pPr marL="267748" indent="-267748">
              <a:buFont typeface="Arial" panose="020B0604020202020204" pitchFamily="34" charset="0"/>
              <a:buChar char="•"/>
            </a:pPr>
            <a:r>
              <a:rPr lang="en-US" sz="168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EV costs (commercialization) </a:t>
            </a:r>
          </a:p>
          <a:p>
            <a:pPr marL="267748" indent="-267748">
              <a:buFont typeface="Arial" panose="020B0604020202020204" pitchFamily="34" charset="0"/>
              <a:buChar char="•"/>
            </a:pPr>
            <a:r>
              <a:rPr lang="en-US" sz="168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Infrastructure disparities</a:t>
            </a:r>
          </a:p>
          <a:p>
            <a:pPr marL="267748" indent="-267748">
              <a:buFont typeface="Arial" panose="020B0604020202020204" pitchFamily="34" charset="0"/>
              <a:buChar char="•"/>
            </a:pPr>
            <a:r>
              <a:rPr lang="en-US" sz="168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insecurity impact </a:t>
            </a:r>
            <a:r>
              <a:rPr lang="en-US" sz="1687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ZA" sz="1687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26F74-CC71-C416-0C18-D64FE3855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FFDDE5EE-362F-8E1D-1E76-5456DC7AF57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4CC44E-8431-62EA-3A1A-2796F36FE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153" y="698252"/>
            <a:ext cx="10106895" cy="572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57454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5B7D3-FB22-33FE-3607-217D2F46B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>
            <a:extLst>
              <a:ext uri="{FF2B5EF4-FFF2-40B4-BE49-F238E27FC236}">
                <a16:creationId xmlns:a16="http://schemas.microsoft.com/office/drawing/2014/main" id="{E1CC3270-6391-4C61-C846-819A2469CE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E04F29-D778-2598-83E3-7FAAF4B78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61178"/>
            <a:ext cx="1800200" cy="62801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56161F-9AD9-93D7-9350-646F6DA2FF17}"/>
              </a:ext>
            </a:extLst>
          </p:cNvPr>
          <p:cNvSpPr txBox="1"/>
          <p:nvPr/>
        </p:nvSpPr>
        <p:spPr>
          <a:xfrm>
            <a:off x="1907705" y="620688"/>
            <a:ext cx="771459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The 4 Gears of a Smarter Transport Business</a:t>
            </a:r>
          </a:p>
          <a:p>
            <a:endParaRPr lang="en-ZA" sz="28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</a:rPr>
              <a:t>Gear 1: Foundation: Visibility &amp; Measurement</a:t>
            </a:r>
          </a:p>
          <a:p>
            <a:endParaRPr lang="en-ZA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84B2E4-EE4D-B5FE-18C4-E5CF3FC6D6ED}"/>
              </a:ext>
            </a:extLst>
          </p:cNvPr>
          <p:cNvSpPr txBox="1"/>
          <p:nvPr/>
        </p:nvSpPr>
        <p:spPr>
          <a:xfrm>
            <a:off x="2838170" y="2348880"/>
            <a:ext cx="6198326" cy="3152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Data, data everywhere…..but what is it telling you, and are you paying attention?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Fuel, emissions, maintenance, route efficiency, getting the fundamentals right….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ZA" sz="24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ZA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“You can’t manage what you don’t measure”</a:t>
            </a:r>
          </a:p>
        </p:txBody>
      </p:sp>
    </p:spTree>
    <p:extLst>
      <p:ext uri="{BB962C8B-B14F-4D97-AF65-F5344CB8AC3E}">
        <p14:creationId xmlns:p14="http://schemas.microsoft.com/office/powerpoint/2010/main" val="167778664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5.14 unknown"/>
  <p:tag name="AS_RELEASE_DATE" val="2024.07.31"/>
  <p:tag name="AS_TITLE" val="Aspose.Slides for Java"/>
  <p:tag name="AS_VERSION" val="24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</TotalTime>
  <Words>1280</Words>
  <Application>Microsoft Office PowerPoint</Application>
  <PresentationFormat>Widescreen</PresentationFormat>
  <Paragraphs>131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Calibri</vt:lpstr>
      <vt:lpstr>Calibri (MS)</vt:lpstr>
      <vt:lpstr>Calibri (MS) Bold</vt:lpstr>
      <vt:lpstr>Georgia</vt:lpstr>
      <vt:lpstr>Symbol</vt:lpstr>
      <vt:lpstr>Office Theme</vt:lpstr>
      <vt:lpstr>PowerPoint Presentation</vt:lpstr>
      <vt:lpstr> </vt:lpstr>
      <vt:lpstr>How sustainable transport business builds resilience in an ever changing world</vt:lpstr>
      <vt:lpstr>How sustainable transport business builds resilience in an ever changing world</vt:lpstr>
      <vt:lpstr>How sustainable transport business builds resilience in an ever changing world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Liesl De Wet</dc:creator>
  <cp:lastModifiedBy>VT Office 5</cp:lastModifiedBy>
  <cp:revision>6</cp:revision>
  <cp:lastPrinted>2026-05-05T09:27:40Z</cp:lastPrinted>
  <dcterms:created xsi:type="dcterms:W3CDTF">2026-05-05T07:27:40Z</dcterms:created>
  <dcterms:modified xsi:type="dcterms:W3CDTF">2026-05-30T06:09:09Z</dcterms:modified>
</cp:coreProperties>
</file>