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8"/>
  </p:notesMasterIdLst>
  <p:sldIdLst>
    <p:sldId id="256" r:id="rId2"/>
    <p:sldId id="285" r:id="rId3"/>
    <p:sldId id="378" r:id="rId4"/>
    <p:sldId id="348" r:id="rId5"/>
    <p:sldId id="349" r:id="rId6"/>
    <p:sldId id="360" r:id="rId7"/>
    <p:sldId id="361" r:id="rId8"/>
    <p:sldId id="342" r:id="rId9"/>
    <p:sldId id="284" r:id="rId10"/>
    <p:sldId id="272" r:id="rId11"/>
    <p:sldId id="273" r:id="rId12"/>
    <p:sldId id="274" r:id="rId13"/>
    <p:sldId id="275" r:id="rId14"/>
    <p:sldId id="276" r:id="rId15"/>
    <p:sldId id="270" r:id="rId16"/>
    <p:sldId id="278" r:id="rId17"/>
    <p:sldId id="279" r:id="rId18"/>
    <p:sldId id="282" r:id="rId19"/>
    <p:sldId id="379" r:id="rId20"/>
    <p:sldId id="280" r:id="rId21"/>
    <p:sldId id="281" r:id="rId22"/>
    <p:sldId id="283" r:id="rId23"/>
    <p:sldId id="261" r:id="rId24"/>
    <p:sldId id="353" r:id="rId25"/>
    <p:sldId id="328" r:id="rId26"/>
    <p:sldId id="268" r:id="rId27"/>
  </p:sldIdLst>
  <p:sldSz cx="18288000" cy="10287000"/>
  <p:notesSz cx="6858000" cy="9144000"/>
  <p:embeddedFontLst>
    <p:embeddedFont>
      <p:font typeface="Garet" panose="020B0604020202020204" charset="0"/>
      <p:regular r:id="rId29"/>
    </p:embeddedFont>
    <p:embeddedFont>
      <p:font typeface="Garet Bold" panose="020B0604020202020204" charset="0"/>
      <p:regular r:id="rId30"/>
    </p:embeddedFont>
    <p:embeddedFont>
      <p:font typeface="Tahoma" panose="020B0604030504040204" pitchFamily="34" charset="0"/>
      <p:regular r:id="rId31"/>
      <p:bold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07FCA9-0049-E28C-4145-D689386A1786}" v="5" dt="2026-05-29T09:16:59.223"/>
    <p1510:client id="{D788815B-1456-4D8E-B361-8362586335FC}" v="57" dt="2026-05-27T11:57:05.7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7" d="100"/>
          <a:sy n="57" d="100"/>
        </p:scale>
        <p:origin x="192"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2E1B92-1914-4BA3-AD35-DA6D85AD6E91}" type="datetimeFigureOut">
              <a:rPr lang="en-ZA" smtClean="0"/>
              <a:t>2026/05/29</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264C59-DE1C-4716-ABBE-282E8043FCD7}" type="slidenum">
              <a:rPr lang="en-ZA" smtClean="0"/>
              <a:t>‹#›</a:t>
            </a:fld>
            <a:endParaRPr lang="en-ZA"/>
          </a:p>
        </p:txBody>
      </p:sp>
    </p:spTree>
    <p:extLst>
      <p:ext uri="{BB962C8B-B14F-4D97-AF65-F5344CB8AC3E}">
        <p14:creationId xmlns:p14="http://schemas.microsoft.com/office/powerpoint/2010/main" val="2535305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6264C59-DE1C-4716-ABBE-282E8043FCD7}" type="slidenum">
              <a:rPr lang="en-ZA" smtClean="0"/>
              <a:t>23</a:t>
            </a:fld>
            <a:endParaRPr lang="en-ZA"/>
          </a:p>
        </p:txBody>
      </p:sp>
    </p:spTree>
    <p:extLst>
      <p:ext uri="{BB962C8B-B14F-4D97-AF65-F5344CB8AC3E}">
        <p14:creationId xmlns:p14="http://schemas.microsoft.com/office/powerpoint/2010/main" val="821738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hyperlink" Target="https://rfa.co.za/convention/"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svg"/><Relationship Id="rId7" Type="http://schemas.openxmlformats.org/officeDocument/2006/relationships/image" Target="../media/image14.png"/><Relationship Id="rId2" Type="http://schemas.openxmlformats.org/officeDocument/2006/relationships/image" Target="../media/image12.sv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6.pn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18.png"/><Relationship Id="rId2" Type="http://schemas.openxmlformats.org/officeDocument/2006/relationships/image" Target="../media/image12.sv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4.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svg"/><Relationship Id="rId7" Type="http://schemas.openxmlformats.org/officeDocument/2006/relationships/image" Target="../media/image20.png"/><Relationship Id="rId2" Type="http://schemas.openxmlformats.org/officeDocument/2006/relationships/image" Target="../media/image12.sv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4.png"/><Relationship Id="rId10" Type="http://schemas.openxmlformats.org/officeDocument/2006/relationships/image" Target="../media/image23.png"/><Relationship Id="rId4" Type="http://schemas.openxmlformats.org/officeDocument/2006/relationships/image" Target="../media/image6.png"/><Relationship Id="rId9" Type="http://schemas.openxmlformats.org/officeDocument/2006/relationships/image" Target="../media/image22.png"/></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svg"/><Relationship Id="rId7" Type="http://schemas.openxmlformats.org/officeDocument/2006/relationships/image" Target="../media/image26.png"/><Relationship Id="rId2" Type="http://schemas.openxmlformats.org/officeDocument/2006/relationships/image" Target="../media/image12.sv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svg"/><Relationship Id="rId7" Type="http://schemas.openxmlformats.org/officeDocument/2006/relationships/image" Target="../media/image29.png"/><Relationship Id="rId2" Type="http://schemas.openxmlformats.org/officeDocument/2006/relationships/image" Target="../media/image12.sv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4.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2.sv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4.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2.sv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4.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sv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2.sv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4.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2.sv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7.svg"/><Relationship Id="rId4" Type="http://schemas.openxmlformats.org/officeDocument/2006/relationships/image" Target="../media/image36.sv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0.png"/><Relationship Id="rId2" Type="http://schemas.openxmlformats.org/officeDocument/2006/relationships/hyperlink" Target="https://rfa.co.za/SA/events/" TargetMode="Externa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4.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sv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43.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18000" y="3511988"/>
            <a:ext cx="9957667" cy="1754076"/>
          </a:xfrm>
          <a:custGeom>
            <a:avLst/>
            <a:gdLst/>
            <a:ahLst/>
            <a:cxnLst/>
            <a:rect l="l" t="t" r="r" b="b"/>
            <a:pathLst>
              <a:path w="18288000" h="10287000">
                <a:moveTo>
                  <a:pt x="0" y="0"/>
                </a:moveTo>
                <a:lnTo>
                  <a:pt x="18288000" y="0"/>
                </a:lnTo>
                <a:lnTo>
                  <a:pt x="18288000" y="10287000"/>
                </a:lnTo>
                <a:lnTo>
                  <a:pt x="0" y="10287000"/>
                </a:lnTo>
                <a:lnTo>
                  <a:pt x="0" y="0"/>
                </a:lnTo>
                <a:close/>
              </a:path>
            </a:pathLst>
          </a:custGeom>
          <a:noFill/>
          <a:effectLst/>
        </p:spPr>
        <p:txBody>
          <a:bodyPr/>
          <a:lstStyle/>
          <a:p>
            <a:pPr marL="0" marR="0" lvl="0" indent="0" defTabSz="914400" rtl="0" eaLnBrk="1" fontAlgn="auto" latinLnBrk="0" hangingPunct="1">
              <a:lnSpc>
                <a:spcPct val="100000"/>
              </a:lnSpc>
              <a:spcBef>
                <a:spcPct val="50000"/>
              </a:spcBef>
              <a:spcAft>
                <a:spcPts val="0"/>
              </a:spcAft>
              <a:buClrTx/>
              <a:buSzTx/>
              <a:buFontTx/>
              <a:buNone/>
              <a:tabLst/>
              <a:defRPr/>
            </a:pPr>
            <a:r>
              <a:rPr kumimoji="0" lang="en-US" sz="8800" b="1"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Convention 2026</a:t>
            </a:r>
          </a:p>
        </p:txBody>
      </p:sp>
      <p:grpSp>
        <p:nvGrpSpPr>
          <p:cNvPr id="6" name="Group 6"/>
          <p:cNvGrpSpPr/>
          <p:nvPr/>
        </p:nvGrpSpPr>
        <p:grpSpPr>
          <a:xfrm>
            <a:off x="10596188" y="-251375"/>
            <a:ext cx="8091523" cy="10923738"/>
            <a:chOff x="0" y="0"/>
            <a:chExt cx="2131101" cy="2877034"/>
          </a:xfrm>
        </p:grpSpPr>
        <p:sp>
          <p:nvSpPr>
            <p:cNvPr id="7" name="Freeform 7"/>
            <p:cNvSpPr/>
            <p:nvPr/>
          </p:nvSpPr>
          <p:spPr>
            <a:xfrm>
              <a:off x="0" y="0"/>
              <a:ext cx="2131101" cy="2877034"/>
            </a:xfrm>
            <a:custGeom>
              <a:avLst/>
              <a:gdLst/>
              <a:ahLst/>
              <a:cxnLst/>
              <a:rect l="l" t="t" r="r" b="b"/>
              <a:pathLst>
                <a:path w="2131101" h="2877034">
                  <a:moveTo>
                    <a:pt x="0" y="0"/>
                  </a:moveTo>
                  <a:lnTo>
                    <a:pt x="2131101" y="0"/>
                  </a:lnTo>
                  <a:lnTo>
                    <a:pt x="2131101" y="2877034"/>
                  </a:lnTo>
                  <a:lnTo>
                    <a:pt x="0" y="2877034"/>
                  </a:lnTo>
                  <a:close/>
                </a:path>
              </a:pathLst>
            </a:custGeom>
            <a:gradFill rotWithShape="1">
              <a:gsLst>
                <a:gs pos="0">
                  <a:srgbClr val="003060">
                    <a:alpha val="0"/>
                  </a:srgbClr>
                </a:gs>
                <a:gs pos="50000">
                  <a:srgbClr val="003060">
                    <a:alpha val="100000"/>
                  </a:srgbClr>
                </a:gs>
                <a:gs pos="100000">
                  <a:srgbClr val="003060">
                    <a:alpha val="100000"/>
                  </a:srgbClr>
                </a:gs>
              </a:gsLst>
              <a:lin ang="0"/>
            </a:gradFill>
          </p:spPr>
          <p:txBody>
            <a:bodyPr/>
            <a:lstStyle/>
            <a:p>
              <a:endParaRPr lang="en-ZA"/>
            </a:p>
          </p:txBody>
        </p:sp>
        <p:sp>
          <p:nvSpPr>
            <p:cNvPr id="8" name="TextBox 8"/>
            <p:cNvSpPr txBox="1"/>
            <p:nvPr/>
          </p:nvSpPr>
          <p:spPr>
            <a:xfrm>
              <a:off x="0" y="-38100"/>
              <a:ext cx="2131101" cy="2915134"/>
            </a:xfrm>
            <a:prstGeom prst="rect">
              <a:avLst/>
            </a:prstGeom>
          </p:spPr>
          <p:txBody>
            <a:bodyPr lIns="50800" tIns="50800" rIns="50800" bIns="50800" rtlCol="0" anchor="ctr"/>
            <a:lstStyle/>
            <a:p>
              <a:pPr algn="ctr">
                <a:lnSpc>
                  <a:spcPts val="3360"/>
                </a:lnSpc>
              </a:pPr>
              <a:endParaRPr/>
            </a:p>
          </p:txBody>
        </p:sp>
      </p:grpSp>
      <p:sp>
        <p:nvSpPr>
          <p:cNvPr id="11" name="Freeform 11"/>
          <p:cNvSpPr/>
          <p:nvPr/>
        </p:nvSpPr>
        <p:spPr>
          <a:xfrm flipH="1">
            <a:off x="11582400" y="1101289"/>
            <a:ext cx="1689934" cy="805023"/>
          </a:xfrm>
          <a:custGeom>
            <a:avLst/>
            <a:gdLst/>
            <a:ahLst/>
            <a:cxnLst/>
            <a:rect l="l" t="t" r="r" b="b"/>
            <a:pathLst>
              <a:path w="1689934" h="805023">
                <a:moveTo>
                  <a:pt x="1689934" y="0"/>
                </a:moveTo>
                <a:lnTo>
                  <a:pt x="0" y="0"/>
                </a:lnTo>
                <a:lnTo>
                  <a:pt x="0" y="805023"/>
                </a:lnTo>
                <a:lnTo>
                  <a:pt x="1689934" y="805023"/>
                </a:lnTo>
                <a:lnTo>
                  <a:pt x="1689934"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ZA"/>
          </a:p>
        </p:txBody>
      </p:sp>
      <p:grpSp>
        <p:nvGrpSpPr>
          <p:cNvPr id="20" name="Group 20"/>
          <p:cNvGrpSpPr/>
          <p:nvPr/>
        </p:nvGrpSpPr>
        <p:grpSpPr>
          <a:xfrm>
            <a:off x="12344400" y="190500"/>
            <a:ext cx="5792061" cy="5785528"/>
            <a:chOff x="0" y="0"/>
            <a:chExt cx="798896" cy="812800"/>
          </a:xfrm>
        </p:grpSpPr>
        <p:sp>
          <p:nvSpPr>
            <p:cNvPr id="21" name="Freeform 21"/>
            <p:cNvSpPr/>
            <p:nvPr/>
          </p:nvSpPr>
          <p:spPr>
            <a:xfrm>
              <a:off x="0" y="0"/>
              <a:ext cx="798896" cy="812800"/>
            </a:xfrm>
            <a:custGeom>
              <a:avLst/>
              <a:gdLst/>
              <a:ahLst/>
              <a:cxnLst/>
              <a:rect l="l" t="t" r="r" b="b"/>
              <a:pathLst>
                <a:path w="798896" h="812800">
                  <a:moveTo>
                    <a:pt x="399448" y="0"/>
                  </a:moveTo>
                  <a:lnTo>
                    <a:pt x="798896" y="406400"/>
                  </a:lnTo>
                  <a:lnTo>
                    <a:pt x="399448" y="812800"/>
                  </a:lnTo>
                  <a:lnTo>
                    <a:pt x="0" y="406400"/>
                  </a:lnTo>
                  <a:lnTo>
                    <a:pt x="399448" y="0"/>
                  </a:lnTo>
                  <a:close/>
                </a:path>
              </a:pathLst>
            </a:custGeom>
            <a:blipFill>
              <a:blip r:embed="rId3"/>
              <a:stretch>
                <a:fillRect l="-13587" r="-13587"/>
              </a:stretch>
            </a:blipFill>
            <a:ln w="76200" cap="sq">
              <a:solidFill>
                <a:srgbClr val="FFFFFF"/>
              </a:solidFill>
              <a:prstDash val="solid"/>
              <a:miter/>
            </a:ln>
          </p:spPr>
          <p:txBody>
            <a:bodyPr/>
            <a:lstStyle/>
            <a:p>
              <a:endParaRPr lang="en-ZA"/>
            </a:p>
          </p:txBody>
        </p:sp>
      </p:grpSp>
      <p:sp>
        <p:nvSpPr>
          <p:cNvPr id="23" name="TextBox 23"/>
          <p:cNvSpPr txBox="1"/>
          <p:nvPr/>
        </p:nvSpPr>
        <p:spPr>
          <a:xfrm>
            <a:off x="678244" y="1354301"/>
            <a:ext cx="9917944" cy="552011"/>
          </a:xfrm>
          <a:prstGeom prst="rect">
            <a:avLst/>
          </a:prstGeom>
        </p:spPr>
        <p:txBody>
          <a:bodyPr wrap="square" lIns="0" tIns="0" rIns="0" bIns="0" rtlCol="0" anchor="t">
            <a:spAutoFit/>
          </a:bodyPr>
          <a:lstStyle/>
          <a:p>
            <a:pPr algn="l">
              <a:lnSpc>
                <a:spcPts val="4060"/>
              </a:lnSpc>
            </a:pPr>
            <a:r>
              <a:rPr lang="en-US" sz="5400" b="1" dirty="0">
                <a:solidFill>
                  <a:srgbClr val="003366"/>
                </a:solidFill>
                <a:latin typeface="Arial" panose="020B0604020202020204" pitchFamily="34" charset="0"/>
                <a:ea typeface="Garet Bold"/>
                <a:cs typeface="Arial" panose="020B0604020202020204" pitchFamily="34" charset="0"/>
                <a:sym typeface="Garet Bold"/>
              </a:rPr>
              <a:t>The Road Freight Association</a:t>
            </a:r>
          </a:p>
        </p:txBody>
      </p:sp>
      <p:pic>
        <p:nvPicPr>
          <p:cNvPr id="1026" name="Picture 2">
            <a:hlinkClick r:id="rId4" tooltip="&quot;https://rfa.co.za/convention/&quot;"/>
            <a:extLst>
              <a:ext uri="{FF2B5EF4-FFF2-40B4-BE49-F238E27FC236}">
                <a16:creationId xmlns:a16="http://schemas.microsoft.com/office/drawing/2014/main" id="{770C1E04-E451-7176-F153-AB0464D00C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4166" y="6871739"/>
            <a:ext cx="7716312" cy="2306288"/>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4D29E693-2BBF-5AFD-0930-4EC670E9219C}"/>
              </a:ext>
            </a:extLst>
          </p:cNvPr>
          <p:cNvSpPr txBox="1">
            <a:spLocks/>
          </p:cNvSpPr>
          <p:nvPr/>
        </p:nvSpPr>
        <p:spPr>
          <a:xfrm>
            <a:off x="11734800" y="7036197"/>
            <a:ext cx="6736154" cy="270319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ct val="50000"/>
              </a:spcBef>
            </a:pPr>
            <a:r>
              <a:rPr lang="en-US" sz="4800" b="1" dirty="0">
                <a:solidFill>
                  <a:schemeClr val="bg1"/>
                </a:solidFill>
                <a:latin typeface="Tahoma" panose="020B0604030504040204" pitchFamily="34" charset="0"/>
                <a:cs typeface="Tahoma" panose="020B0604030504040204" pitchFamily="34" charset="0"/>
              </a:rPr>
              <a:t>CEO Address</a:t>
            </a:r>
          </a:p>
          <a:p>
            <a:pPr algn="ctr">
              <a:lnSpc>
                <a:spcPct val="100000"/>
              </a:lnSpc>
              <a:spcBef>
                <a:spcPct val="50000"/>
              </a:spcBef>
            </a:pPr>
            <a:r>
              <a:rPr lang="en-US" sz="4800" b="1" dirty="0">
                <a:solidFill>
                  <a:schemeClr val="bg1"/>
                </a:solidFill>
                <a:latin typeface="Tahoma" panose="020B0604030504040204" pitchFamily="34" charset="0"/>
                <a:cs typeface="Tahoma" panose="020B0604030504040204" pitchFamily="34" charset="0"/>
              </a:rPr>
              <a:t>29 May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6CB21-ACD7-5475-5D1C-C21DA3357686}"/>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24597198-22EF-E7D6-CB3A-E2D39E7B7191}"/>
              </a:ext>
            </a:extLst>
          </p:cNvPr>
          <p:cNvSpPr/>
          <p:nvPr/>
        </p:nvSpPr>
        <p:spPr>
          <a:xfrm>
            <a:off x="15032066" y="151080"/>
            <a:ext cx="3245780" cy="3245780"/>
          </a:xfrm>
          <a:custGeom>
            <a:avLst/>
            <a:gdLst/>
            <a:ahLst/>
            <a:cxnLst/>
            <a:rect l="l" t="t" r="r" b="b"/>
            <a:pathLst>
              <a:path w="3245780" h="3245780">
                <a:moveTo>
                  <a:pt x="0" y="0"/>
                </a:moveTo>
                <a:lnTo>
                  <a:pt x="3245779" y="0"/>
                </a:lnTo>
                <a:lnTo>
                  <a:pt x="3245779" y="3245780"/>
                </a:lnTo>
                <a:lnTo>
                  <a:pt x="0" y="324578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ZA"/>
          </a:p>
        </p:txBody>
      </p:sp>
      <p:grpSp>
        <p:nvGrpSpPr>
          <p:cNvPr id="7" name="Group 7">
            <a:extLst>
              <a:ext uri="{FF2B5EF4-FFF2-40B4-BE49-F238E27FC236}">
                <a16:creationId xmlns:a16="http://schemas.microsoft.com/office/drawing/2014/main" id="{4BE9DB0B-2365-C00C-57E7-70B39CF8F9D6}"/>
              </a:ext>
            </a:extLst>
          </p:cNvPr>
          <p:cNvGrpSpPr/>
          <p:nvPr/>
        </p:nvGrpSpPr>
        <p:grpSpPr>
          <a:xfrm>
            <a:off x="13995220" y="9535321"/>
            <a:ext cx="4324260" cy="751679"/>
            <a:chOff x="0" y="0"/>
            <a:chExt cx="1138900" cy="197973"/>
          </a:xfrm>
        </p:grpSpPr>
        <p:sp>
          <p:nvSpPr>
            <p:cNvPr id="8" name="Freeform 8">
              <a:extLst>
                <a:ext uri="{FF2B5EF4-FFF2-40B4-BE49-F238E27FC236}">
                  <a16:creationId xmlns:a16="http://schemas.microsoft.com/office/drawing/2014/main" id="{66EE9E84-3B2E-4C3F-0558-DB6EB22A909C}"/>
                </a:ext>
              </a:extLst>
            </p:cNvPr>
            <p:cNvSpPr/>
            <p:nvPr/>
          </p:nvSpPr>
          <p:spPr>
            <a:xfrm>
              <a:off x="0" y="0"/>
              <a:ext cx="1138900" cy="197973"/>
            </a:xfrm>
            <a:custGeom>
              <a:avLst/>
              <a:gdLst/>
              <a:ahLst/>
              <a:cxnLst/>
              <a:rect l="l" t="t" r="r" b="b"/>
              <a:pathLst>
                <a:path w="1138900" h="197973">
                  <a:moveTo>
                    <a:pt x="34017" y="0"/>
                  </a:moveTo>
                  <a:lnTo>
                    <a:pt x="1104883" y="0"/>
                  </a:lnTo>
                  <a:cubicBezTo>
                    <a:pt x="1113905" y="0"/>
                    <a:pt x="1122557" y="3584"/>
                    <a:pt x="1128937" y="9963"/>
                  </a:cubicBezTo>
                  <a:cubicBezTo>
                    <a:pt x="1135316" y="16343"/>
                    <a:pt x="1138900" y="24995"/>
                    <a:pt x="1138900" y="34017"/>
                  </a:cubicBezTo>
                  <a:lnTo>
                    <a:pt x="1138900" y="163956"/>
                  </a:lnTo>
                  <a:cubicBezTo>
                    <a:pt x="1138900" y="172978"/>
                    <a:pt x="1135316" y="181630"/>
                    <a:pt x="1128937" y="188010"/>
                  </a:cubicBezTo>
                  <a:cubicBezTo>
                    <a:pt x="1122557" y="194389"/>
                    <a:pt x="1113905" y="197973"/>
                    <a:pt x="1104883" y="197973"/>
                  </a:cubicBezTo>
                  <a:lnTo>
                    <a:pt x="34017" y="197973"/>
                  </a:lnTo>
                  <a:cubicBezTo>
                    <a:pt x="24995" y="197973"/>
                    <a:pt x="16343" y="194389"/>
                    <a:pt x="9963" y="188010"/>
                  </a:cubicBezTo>
                  <a:cubicBezTo>
                    <a:pt x="3584" y="181630"/>
                    <a:pt x="0" y="172978"/>
                    <a:pt x="0" y="163956"/>
                  </a:cubicBezTo>
                  <a:lnTo>
                    <a:pt x="0" y="34017"/>
                  </a:lnTo>
                  <a:cubicBezTo>
                    <a:pt x="0" y="24995"/>
                    <a:pt x="3584" y="16343"/>
                    <a:pt x="9963" y="9963"/>
                  </a:cubicBezTo>
                  <a:cubicBezTo>
                    <a:pt x="16343" y="3584"/>
                    <a:pt x="24995" y="0"/>
                    <a:pt x="34017"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a:ln cap="sq">
              <a:noFill/>
              <a:prstDash val="solid"/>
              <a:miter/>
            </a:ln>
          </p:spPr>
          <p:txBody>
            <a:bodyPr/>
            <a:lstStyle/>
            <a:p>
              <a:endParaRPr lang="en-ZA"/>
            </a:p>
          </p:txBody>
        </p:sp>
        <p:sp>
          <p:nvSpPr>
            <p:cNvPr id="9" name="TextBox 9">
              <a:extLst>
                <a:ext uri="{FF2B5EF4-FFF2-40B4-BE49-F238E27FC236}">
                  <a16:creationId xmlns:a16="http://schemas.microsoft.com/office/drawing/2014/main" id="{1A4322A4-235B-5389-3648-8377033707E2}"/>
                </a:ext>
              </a:extLst>
            </p:cNvPr>
            <p:cNvSpPr txBox="1"/>
            <p:nvPr/>
          </p:nvSpPr>
          <p:spPr>
            <a:xfrm>
              <a:off x="0" y="-57150"/>
              <a:ext cx="1138900" cy="255123"/>
            </a:xfrm>
            <a:prstGeom prst="rect">
              <a:avLst/>
            </a:prstGeom>
          </p:spPr>
          <p:txBody>
            <a:bodyPr lIns="50800" tIns="50800" rIns="50800" bIns="50800" rtlCol="0" anchor="ctr"/>
            <a:lstStyle/>
            <a:p>
              <a:pPr marL="0" lvl="0" indent="0" algn="ctr">
                <a:lnSpc>
                  <a:spcPts val="3500"/>
                </a:lnSpc>
                <a:spcBef>
                  <a:spcPct val="0"/>
                </a:spcBef>
              </a:pPr>
              <a:endParaRPr/>
            </a:p>
          </p:txBody>
        </p:sp>
      </p:grpSp>
      <p:grpSp>
        <p:nvGrpSpPr>
          <p:cNvPr id="10" name="Group 10">
            <a:extLst>
              <a:ext uri="{FF2B5EF4-FFF2-40B4-BE49-F238E27FC236}">
                <a16:creationId xmlns:a16="http://schemas.microsoft.com/office/drawing/2014/main" id="{F1341199-7963-D530-F003-3CD74215FEDB}"/>
              </a:ext>
            </a:extLst>
          </p:cNvPr>
          <p:cNvGrpSpPr/>
          <p:nvPr/>
        </p:nvGrpSpPr>
        <p:grpSpPr>
          <a:xfrm>
            <a:off x="9497777" y="0"/>
            <a:ext cx="8790223" cy="1028700"/>
            <a:chOff x="0" y="0"/>
            <a:chExt cx="2315120" cy="270933"/>
          </a:xfrm>
        </p:grpSpPr>
        <p:sp>
          <p:nvSpPr>
            <p:cNvPr id="11" name="Freeform 11">
              <a:extLst>
                <a:ext uri="{FF2B5EF4-FFF2-40B4-BE49-F238E27FC236}">
                  <a16:creationId xmlns:a16="http://schemas.microsoft.com/office/drawing/2014/main" id="{AB626B95-9307-A5E7-BB26-6CE9ACF144FD}"/>
                </a:ext>
              </a:extLst>
            </p:cNvPr>
            <p:cNvSpPr/>
            <p:nvPr/>
          </p:nvSpPr>
          <p:spPr>
            <a:xfrm>
              <a:off x="0" y="0"/>
              <a:ext cx="2315120" cy="270933"/>
            </a:xfrm>
            <a:custGeom>
              <a:avLst/>
              <a:gdLst/>
              <a:ahLst/>
              <a:cxnLst/>
              <a:rect l="l" t="t" r="r" b="b"/>
              <a:pathLst>
                <a:path w="2315120" h="270933">
                  <a:moveTo>
                    <a:pt x="16734" y="0"/>
                  </a:moveTo>
                  <a:lnTo>
                    <a:pt x="2298386" y="0"/>
                  </a:lnTo>
                  <a:cubicBezTo>
                    <a:pt x="2307628" y="0"/>
                    <a:pt x="2315120" y="7492"/>
                    <a:pt x="2315120" y="16734"/>
                  </a:cubicBezTo>
                  <a:lnTo>
                    <a:pt x="2315120" y="254199"/>
                  </a:lnTo>
                  <a:cubicBezTo>
                    <a:pt x="2315120" y="258637"/>
                    <a:pt x="2313357" y="262894"/>
                    <a:pt x="2310219" y="266032"/>
                  </a:cubicBezTo>
                  <a:cubicBezTo>
                    <a:pt x="2307081" y="269170"/>
                    <a:pt x="2302824" y="270933"/>
                    <a:pt x="2298386" y="270933"/>
                  </a:cubicBezTo>
                  <a:lnTo>
                    <a:pt x="16734" y="270933"/>
                  </a:lnTo>
                  <a:cubicBezTo>
                    <a:pt x="7492" y="270933"/>
                    <a:pt x="0" y="263441"/>
                    <a:pt x="0" y="254199"/>
                  </a:cubicBezTo>
                  <a:lnTo>
                    <a:pt x="0" y="16734"/>
                  </a:lnTo>
                  <a:cubicBezTo>
                    <a:pt x="0" y="7492"/>
                    <a:pt x="7492" y="0"/>
                    <a:pt x="16734"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p:spPr>
          <p:txBody>
            <a:bodyPr/>
            <a:lstStyle/>
            <a:p>
              <a:endParaRPr lang="en-ZA"/>
            </a:p>
          </p:txBody>
        </p:sp>
        <p:sp>
          <p:nvSpPr>
            <p:cNvPr id="12" name="TextBox 12">
              <a:extLst>
                <a:ext uri="{FF2B5EF4-FFF2-40B4-BE49-F238E27FC236}">
                  <a16:creationId xmlns:a16="http://schemas.microsoft.com/office/drawing/2014/main" id="{2B640E43-5FCF-78DF-7DDA-36B02484E856}"/>
                </a:ext>
              </a:extLst>
            </p:cNvPr>
            <p:cNvSpPr txBox="1"/>
            <p:nvPr/>
          </p:nvSpPr>
          <p:spPr>
            <a:xfrm>
              <a:off x="0" y="-57150"/>
              <a:ext cx="2315120" cy="328083"/>
            </a:xfrm>
            <a:prstGeom prst="rect">
              <a:avLst/>
            </a:prstGeom>
          </p:spPr>
          <p:txBody>
            <a:bodyPr lIns="50800" tIns="50800" rIns="50800" bIns="50800" rtlCol="0" anchor="ctr"/>
            <a:lstStyle/>
            <a:p>
              <a:pPr algn="ctr">
                <a:lnSpc>
                  <a:spcPts val="3500"/>
                </a:lnSpc>
              </a:pPr>
              <a:endParaRPr/>
            </a:p>
          </p:txBody>
        </p:sp>
      </p:grpSp>
      <p:grpSp>
        <p:nvGrpSpPr>
          <p:cNvPr id="13" name="Group 13">
            <a:extLst>
              <a:ext uri="{FF2B5EF4-FFF2-40B4-BE49-F238E27FC236}">
                <a16:creationId xmlns:a16="http://schemas.microsoft.com/office/drawing/2014/main" id="{42F47E7A-3CE6-6651-0E2D-0CFA198812C1}"/>
              </a:ext>
            </a:extLst>
          </p:cNvPr>
          <p:cNvGrpSpPr/>
          <p:nvPr/>
        </p:nvGrpSpPr>
        <p:grpSpPr>
          <a:xfrm>
            <a:off x="0" y="0"/>
            <a:ext cx="2383119" cy="2854393"/>
            <a:chOff x="0" y="0"/>
            <a:chExt cx="627653" cy="751774"/>
          </a:xfrm>
        </p:grpSpPr>
        <p:sp>
          <p:nvSpPr>
            <p:cNvPr id="14" name="Freeform 14">
              <a:extLst>
                <a:ext uri="{FF2B5EF4-FFF2-40B4-BE49-F238E27FC236}">
                  <a16:creationId xmlns:a16="http://schemas.microsoft.com/office/drawing/2014/main" id="{677F2F0D-6AF7-5B8B-7265-5383F1B50D75}"/>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5" name="TextBox 15">
              <a:extLst>
                <a:ext uri="{FF2B5EF4-FFF2-40B4-BE49-F238E27FC236}">
                  <a16:creationId xmlns:a16="http://schemas.microsoft.com/office/drawing/2014/main" id="{2B88EB5C-7E85-12F0-1C4F-F92CAC49B579}"/>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16" name="Freeform 16">
            <a:extLst>
              <a:ext uri="{FF2B5EF4-FFF2-40B4-BE49-F238E27FC236}">
                <a16:creationId xmlns:a16="http://schemas.microsoft.com/office/drawing/2014/main" id="{CD9A433D-4460-E56F-AC2E-C8A322E48CFD}"/>
              </a:ext>
            </a:extLst>
          </p:cNvPr>
          <p:cNvSpPr/>
          <p:nvPr/>
        </p:nvSpPr>
        <p:spPr>
          <a:xfrm flipH="1">
            <a:off x="15403630" y="8573060"/>
            <a:ext cx="1689934" cy="805023"/>
          </a:xfrm>
          <a:custGeom>
            <a:avLst/>
            <a:gdLst/>
            <a:ahLst/>
            <a:cxnLst/>
            <a:rect l="l" t="t" r="r" b="b"/>
            <a:pathLst>
              <a:path w="1689934" h="805023">
                <a:moveTo>
                  <a:pt x="1689933" y="0"/>
                </a:moveTo>
                <a:lnTo>
                  <a:pt x="0" y="0"/>
                </a:lnTo>
                <a:lnTo>
                  <a:pt x="0" y="805023"/>
                </a:lnTo>
                <a:lnTo>
                  <a:pt x="1689933" y="805023"/>
                </a:lnTo>
                <a:lnTo>
                  <a:pt x="1689933"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ZA"/>
          </a:p>
        </p:txBody>
      </p:sp>
      <p:sp>
        <p:nvSpPr>
          <p:cNvPr id="17" name="Freeform 17">
            <a:extLst>
              <a:ext uri="{FF2B5EF4-FFF2-40B4-BE49-F238E27FC236}">
                <a16:creationId xmlns:a16="http://schemas.microsoft.com/office/drawing/2014/main" id="{BF00F95F-22C8-3BE2-C4DF-7937E30039C6}"/>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4"/>
            <a:stretch>
              <a:fillRect/>
            </a:stretch>
          </a:blipFill>
        </p:spPr>
        <p:txBody>
          <a:bodyPr/>
          <a:lstStyle/>
          <a:p>
            <a:endParaRPr lang="en-ZA"/>
          </a:p>
        </p:txBody>
      </p:sp>
      <p:sp>
        <p:nvSpPr>
          <p:cNvPr id="18" name="Freeform 18">
            <a:extLst>
              <a:ext uri="{FF2B5EF4-FFF2-40B4-BE49-F238E27FC236}">
                <a16:creationId xmlns:a16="http://schemas.microsoft.com/office/drawing/2014/main" id="{C2B235A1-D18A-A11A-D03F-B1B60FAA8129}"/>
              </a:ext>
            </a:extLst>
          </p:cNvPr>
          <p:cNvSpPr/>
          <p:nvPr/>
        </p:nvSpPr>
        <p:spPr>
          <a:xfrm>
            <a:off x="147412" y="623356"/>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5"/>
            <a:stretch>
              <a:fillRect/>
            </a:stretch>
          </a:blipFill>
        </p:spPr>
        <p:txBody>
          <a:bodyPr/>
          <a:lstStyle/>
          <a:p>
            <a:endParaRPr lang="en-ZA"/>
          </a:p>
        </p:txBody>
      </p:sp>
      <p:sp>
        <p:nvSpPr>
          <p:cNvPr id="23" name="Rectangle 22">
            <a:extLst>
              <a:ext uri="{FF2B5EF4-FFF2-40B4-BE49-F238E27FC236}">
                <a16:creationId xmlns:a16="http://schemas.microsoft.com/office/drawing/2014/main" id="{EBE052BC-DCB8-E7E7-BEFC-FF5B11F5056D}"/>
              </a:ext>
            </a:extLst>
          </p:cNvPr>
          <p:cNvSpPr/>
          <p:nvPr/>
        </p:nvSpPr>
        <p:spPr>
          <a:xfrm>
            <a:off x="2383119" y="1068326"/>
            <a:ext cx="4968005" cy="92333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5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Driver Safety</a:t>
            </a:r>
            <a:endParaRPr kumimoji="0" lang="en-GB" sz="5400" b="0" i="0" u="none" strike="noStrike" kern="0" cap="none" spc="0" normalizeH="0" baseline="0" noProof="0" dirty="0">
              <a:ln>
                <a:noFill/>
              </a:ln>
              <a:solidFill>
                <a:prstClr val="black"/>
              </a:solidFill>
              <a:effectLst/>
              <a:uLnTx/>
              <a:uFillTx/>
            </a:endParaRPr>
          </a:p>
        </p:txBody>
      </p:sp>
      <p:pic>
        <p:nvPicPr>
          <p:cNvPr id="5" name="Picture 4">
            <a:extLst>
              <a:ext uri="{FF2B5EF4-FFF2-40B4-BE49-F238E27FC236}">
                <a16:creationId xmlns:a16="http://schemas.microsoft.com/office/drawing/2014/main" id="{9E2F7C9E-B918-0CE5-1510-534B5CD5DDA1}"/>
              </a:ext>
            </a:extLst>
          </p:cNvPr>
          <p:cNvPicPr>
            <a:picLocks noChangeAspect="1"/>
          </p:cNvPicPr>
          <p:nvPr/>
        </p:nvPicPr>
        <p:blipFill>
          <a:blip r:embed="rId6"/>
          <a:stretch>
            <a:fillRect/>
          </a:stretch>
        </p:blipFill>
        <p:spPr>
          <a:xfrm>
            <a:off x="12836527" y="4044310"/>
            <a:ext cx="4371512" cy="4371512"/>
          </a:xfrm>
          <a:prstGeom prst="rect">
            <a:avLst/>
          </a:prstGeom>
        </p:spPr>
      </p:pic>
      <p:pic>
        <p:nvPicPr>
          <p:cNvPr id="20" name="Picture 19">
            <a:extLst>
              <a:ext uri="{FF2B5EF4-FFF2-40B4-BE49-F238E27FC236}">
                <a16:creationId xmlns:a16="http://schemas.microsoft.com/office/drawing/2014/main" id="{40F961CF-0D72-F77C-14E9-306C0166E7F0}"/>
              </a:ext>
            </a:extLst>
          </p:cNvPr>
          <p:cNvPicPr>
            <a:picLocks noChangeAspect="1"/>
          </p:cNvPicPr>
          <p:nvPr/>
        </p:nvPicPr>
        <p:blipFill>
          <a:blip r:embed="rId7"/>
          <a:stretch>
            <a:fillRect/>
          </a:stretch>
        </p:blipFill>
        <p:spPr>
          <a:xfrm>
            <a:off x="7084245" y="5394465"/>
            <a:ext cx="5063535" cy="4219612"/>
          </a:xfrm>
          <a:prstGeom prst="rect">
            <a:avLst/>
          </a:prstGeom>
        </p:spPr>
      </p:pic>
      <p:pic>
        <p:nvPicPr>
          <p:cNvPr id="24" name="Picture 23">
            <a:extLst>
              <a:ext uri="{FF2B5EF4-FFF2-40B4-BE49-F238E27FC236}">
                <a16:creationId xmlns:a16="http://schemas.microsoft.com/office/drawing/2014/main" id="{4A09A720-B277-EE5F-AEA5-3775E9A67B6E}"/>
              </a:ext>
            </a:extLst>
          </p:cNvPr>
          <p:cNvPicPr>
            <a:picLocks noChangeAspect="1"/>
          </p:cNvPicPr>
          <p:nvPr/>
        </p:nvPicPr>
        <p:blipFill>
          <a:blip r:embed="rId8"/>
          <a:stretch>
            <a:fillRect/>
          </a:stretch>
        </p:blipFill>
        <p:spPr>
          <a:xfrm>
            <a:off x="2383119" y="3743788"/>
            <a:ext cx="4178302" cy="6010499"/>
          </a:xfrm>
          <a:prstGeom prst="rect">
            <a:avLst/>
          </a:prstGeom>
        </p:spPr>
      </p:pic>
      <p:pic>
        <p:nvPicPr>
          <p:cNvPr id="28" name="Picture 27">
            <a:extLst>
              <a:ext uri="{FF2B5EF4-FFF2-40B4-BE49-F238E27FC236}">
                <a16:creationId xmlns:a16="http://schemas.microsoft.com/office/drawing/2014/main" id="{8410BE93-E8FF-D664-033B-7605F9C55270}"/>
              </a:ext>
            </a:extLst>
          </p:cNvPr>
          <p:cNvPicPr>
            <a:picLocks noChangeAspect="1"/>
          </p:cNvPicPr>
          <p:nvPr/>
        </p:nvPicPr>
        <p:blipFill>
          <a:blip r:embed="rId9"/>
          <a:stretch>
            <a:fillRect/>
          </a:stretch>
        </p:blipFill>
        <p:spPr>
          <a:xfrm>
            <a:off x="7250168" y="2102131"/>
            <a:ext cx="4338939" cy="3071384"/>
          </a:xfrm>
          <a:prstGeom prst="rect">
            <a:avLst/>
          </a:prstGeom>
        </p:spPr>
      </p:pic>
    </p:spTree>
    <p:extLst>
      <p:ext uri="{BB962C8B-B14F-4D97-AF65-F5344CB8AC3E}">
        <p14:creationId xmlns:p14="http://schemas.microsoft.com/office/powerpoint/2010/main" val="1649044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E2F70-3BEE-1FE7-F953-1E51D1D9C783}"/>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768E21EA-D521-3A32-5B9E-F962D8A0F0F9}"/>
              </a:ext>
            </a:extLst>
          </p:cNvPr>
          <p:cNvSpPr/>
          <p:nvPr/>
        </p:nvSpPr>
        <p:spPr>
          <a:xfrm>
            <a:off x="15032066" y="151080"/>
            <a:ext cx="3245780" cy="3245780"/>
          </a:xfrm>
          <a:custGeom>
            <a:avLst/>
            <a:gdLst/>
            <a:ahLst/>
            <a:cxnLst/>
            <a:rect l="l" t="t" r="r" b="b"/>
            <a:pathLst>
              <a:path w="3245780" h="3245780">
                <a:moveTo>
                  <a:pt x="0" y="0"/>
                </a:moveTo>
                <a:lnTo>
                  <a:pt x="3245779" y="0"/>
                </a:lnTo>
                <a:lnTo>
                  <a:pt x="3245779" y="3245780"/>
                </a:lnTo>
                <a:lnTo>
                  <a:pt x="0" y="324578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ZA"/>
          </a:p>
        </p:txBody>
      </p:sp>
      <p:grpSp>
        <p:nvGrpSpPr>
          <p:cNvPr id="7" name="Group 7">
            <a:extLst>
              <a:ext uri="{FF2B5EF4-FFF2-40B4-BE49-F238E27FC236}">
                <a16:creationId xmlns:a16="http://schemas.microsoft.com/office/drawing/2014/main" id="{FE8E0794-199D-FFC0-B1C5-87F324043631}"/>
              </a:ext>
            </a:extLst>
          </p:cNvPr>
          <p:cNvGrpSpPr/>
          <p:nvPr/>
        </p:nvGrpSpPr>
        <p:grpSpPr>
          <a:xfrm>
            <a:off x="13995220" y="9535321"/>
            <a:ext cx="4324260" cy="751679"/>
            <a:chOff x="0" y="0"/>
            <a:chExt cx="1138900" cy="197973"/>
          </a:xfrm>
        </p:grpSpPr>
        <p:sp>
          <p:nvSpPr>
            <p:cNvPr id="8" name="Freeform 8">
              <a:extLst>
                <a:ext uri="{FF2B5EF4-FFF2-40B4-BE49-F238E27FC236}">
                  <a16:creationId xmlns:a16="http://schemas.microsoft.com/office/drawing/2014/main" id="{633C96D3-BE12-C1E3-65EA-DC11767138BB}"/>
                </a:ext>
              </a:extLst>
            </p:cNvPr>
            <p:cNvSpPr/>
            <p:nvPr/>
          </p:nvSpPr>
          <p:spPr>
            <a:xfrm>
              <a:off x="0" y="0"/>
              <a:ext cx="1138900" cy="197973"/>
            </a:xfrm>
            <a:custGeom>
              <a:avLst/>
              <a:gdLst/>
              <a:ahLst/>
              <a:cxnLst/>
              <a:rect l="l" t="t" r="r" b="b"/>
              <a:pathLst>
                <a:path w="1138900" h="197973">
                  <a:moveTo>
                    <a:pt x="34017" y="0"/>
                  </a:moveTo>
                  <a:lnTo>
                    <a:pt x="1104883" y="0"/>
                  </a:lnTo>
                  <a:cubicBezTo>
                    <a:pt x="1113905" y="0"/>
                    <a:pt x="1122557" y="3584"/>
                    <a:pt x="1128937" y="9963"/>
                  </a:cubicBezTo>
                  <a:cubicBezTo>
                    <a:pt x="1135316" y="16343"/>
                    <a:pt x="1138900" y="24995"/>
                    <a:pt x="1138900" y="34017"/>
                  </a:cubicBezTo>
                  <a:lnTo>
                    <a:pt x="1138900" y="163956"/>
                  </a:lnTo>
                  <a:cubicBezTo>
                    <a:pt x="1138900" y="172978"/>
                    <a:pt x="1135316" y="181630"/>
                    <a:pt x="1128937" y="188010"/>
                  </a:cubicBezTo>
                  <a:cubicBezTo>
                    <a:pt x="1122557" y="194389"/>
                    <a:pt x="1113905" y="197973"/>
                    <a:pt x="1104883" y="197973"/>
                  </a:cubicBezTo>
                  <a:lnTo>
                    <a:pt x="34017" y="197973"/>
                  </a:lnTo>
                  <a:cubicBezTo>
                    <a:pt x="24995" y="197973"/>
                    <a:pt x="16343" y="194389"/>
                    <a:pt x="9963" y="188010"/>
                  </a:cubicBezTo>
                  <a:cubicBezTo>
                    <a:pt x="3584" y="181630"/>
                    <a:pt x="0" y="172978"/>
                    <a:pt x="0" y="163956"/>
                  </a:cubicBezTo>
                  <a:lnTo>
                    <a:pt x="0" y="34017"/>
                  </a:lnTo>
                  <a:cubicBezTo>
                    <a:pt x="0" y="24995"/>
                    <a:pt x="3584" y="16343"/>
                    <a:pt x="9963" y="9963"/>
                  </a:cubicBezTo>
                  <a:cubicBezTo>
                    <a:pt x="16343" y="3584"/>
                    <a:pt x="24995" y="0"/>
                    <a:pt x="34017"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a:ln cap="sq">
              <a:noFill/>
              <a:prstDash val="solid"/>
              <a:miter/>
            </a:ln>
          </p:spPr>
          <p:txBody>
            <a:bodyPr/>
            <a:lstStyle/>
            <a:p>
              <a:endParaRPr lang="en-ZA"/>
            </a:p>
          </p:txBody>
        </p:sp>
        <p:sp>
          <p:nvSpPr>
            <p:cNvPr id="9" name="TextBox 9">
              <a:extLst>
                <a:ext uri="{FF2B5EF4-FFF2-40B4-BE49-F238E27FC236}">
                  <a16:creationId xmlns:a16="http://schemas.microsoft.com/office/drawing/2014/main" id="{CC3ECBC2-4FB8-2FD8-8C75-5456CDE98321}"/>
                </a:ext>
              </a:extLst>
            </p:cNvPr>
            <p:cNvSpPr txBox="1"/>
            <p:nvPr/>
          </p:nvSpPr>
          <p:spPr>
            <a:xfrm>
              <a:off x="0" y="-57150"/>
              <a:ext cx="1138900" cy="255123"/>
            </a:xfrm>
            <a:prstGeom prst="rect">
              <a:avLst/>
            </a:prstGeom>
          </p:spPr>
          <p:txBody>
            <a:bodyPr lIns="50800" tIns="50800" rIns="50800" bIns="50800" rtlCol="0" anchor="ctr"/>
            <a:lstStyle/>
            <a:p>
              <a:pPr marL="0" lvl="0" indent="0" algn="ctr">
                <a:lnSpc>
                  <a:spcPts val="3500"/>
                </a:lnSpc>
                <a:spcBef>
                  <a:spcPct val="0"/>
                </a:spcBef>
              </a:pPr>
              <a:endParaRPr/>
            </a:p>
          </p:txBody>
        </p:sp>
      </p:grpSp>
      <p:grpSp>
        <p:nvGrpSpPr>
          <p:cNvPr id="10" name="Group 10">
            <a:extLst>
              <a:ext uri="{FF2B5EF4-FFF2-40B4-BE49-F238E27FC236}">
                <a16:creationId xmlns:a16="http://schemas.microsoft.com/office/drawing/2014/main" id="{C514AEB8-8AEC-F8B3-F31F-A59A1AB4007C}"/>
              </a:ext>
            </a:extLst>
          </p:cNvPr>
          <p:cNvGrpSpPr/>
          <p:nvPr/>
        </p:nvGrpSpPr>
        <p:grpSpPr>
          <a:xfrm>
            <a:off x="9497777" y="0"/>
            <a:ext cx="8790223" cy="1028700"/>
            <a:chOff x="0" y="0"/>
            <a:chExt cx="2315120" cy="270933"/>
          </a:xfrm>
        </p:grpSpPr>
        <p:sp>
          <p:nvSpPr>
            <p:cNvPr id="11" name="Freeform 11">
              <a:extLst>
                <a:ext uri="{FF2B5EF4-FFF2-40B4-BE49-F238E27FC236}">
                  <a16:creationId xmlns:a16="http://schemas.microsoft.com/office/drawing/2014/main" id="{DDCDEADD-22ED-051A-8316-8945931D519A}"/>
                </a:ext>
              </a:extLst>
            </p:cNvPr>
            <p:cNvSpPr/>
            <p:nvPr/>
          </p:nvSpPr>
          <p:spPr>
            <a:xfrm>
              <a:off x="0" y="0"/>
              <a:ext cx="2315120" cy="270933"/>
            </a:xfrm>
            <a:custGeom>
              <a:avLst/>
              <a:gdLst/>
              <a:ahLst/>
              <a:cxnLst/>
              <a:rect l="l" t="t" r="r" b="b"/>
              <a:pathLst>
                <a:path w="2315120" h="270933">
                  <a:moveTo>
                    <a:pt x="16734" y="0"/>
                  </a:moveTo>
                  <a:lnTo>
                    <a:pt x="2298386" y="0"/>
                  </a:lnTo>
                  <a:cubicBezTo>
                    <a:pt x="2307628" y="0"/>
                    <a:pt x="2315120" y="7492"/>
                    <a:pt x="2315120" y="16734"/>
                  </a:cubicBezTo>
                  <a:lnTo>
                    <a:pt x="2315120" y="254199"/>
                  </a:lnTo>
                  <a:cubicBezTo>
                    <a:pt x="2315120" y="258637"/>
                    <a:pt x="2313357" y="262894"/>
                    <a:pt x="2310219" y="266032"/>
                  </a:cubicBezTo>
                  <a:cubicBezTo>
                    <a:pt x="2307081" y="269170"/>
                    <a:pt x="2302824" y="270933"/>
                    <a:pt x="2298386" y="270933"/>
                  </a:cubicBezTo>
                  <a:lnTo>
                    <a:pt x="16734" y="270933"/>
                  </a:lnTo>
                  <a:cubicBezTo>
                    <a:pt x="7492" y="270933"/>
                    <a:pt x="0" y="263441"/>
                    <a:pt x="0" y="254199"/>
                  </a:cubicBezTo>
                  <a:lnTo>
                    <a:pt x="0" y="16734"/>
                  </a:lnTo>
                  <a:cubicBezTo>
                    <a:pt x="0" y="7492"/>
                    <a:pt x="7492" y="0"/>
                    <a:pt x="16734"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p:spPr>
          <p:txBody>
            <a:bodyPr/>
            <a:lstStyle/>
            <a:p>
              <a:endParaRPr lang="en-ZA"/>
            </a:p>
          </p:txBody>
        </p:sp>
        <p:sp>
          <p:nvSpPr>
            <p:cNvPr id="12" name="TextBox 12">
              <a:extLst>
                <a:ext uri="{FF2B5EF4-FFF2-40B4-BE49-F238E27FC236}">
                  <a16:creationId xmlns:a16="http://schemas.microsoft.com/office/drawing/2014/main" id="{2A0EE363-A642-515B-EC98-B61B790F18F7}"/>
                </a:ext>
              </a:extLst>
            </p:cNvPr>
            <p:cNvSpPr txBox="1"/>
            <p:nvPr/>
          </p:nvSpPr>
          <p:spPr>
            <a:xfrm>
              <a:off x="0" y="-57150"/>
              <a:ext cx="2315120" cy="328083"/>
            </a:xfrm>
            <a:prstGeom prst="rect">
              <a:avLst/>
            </a:prstGeom>
          </p:spPr>
          <p:txBody>
            <a:bodyPr lIns="50800" tIns="50800" rIns="50800" bIns="50800" rtlCol="0" anchor="ctr"/>
            <a:lstStyle/>
            <a:p>
              <a:pPr algn="ctr">
                <a:lnSpc>
                  <a:spcPts val="3500"/>
                </a:lnSpc>
              </a:pPr>
              <a:endParaRPr/>
            </a:p>
          </p:txBody>
        </p:sp>
      </p:grpSp>
      <p:grpSp>
        <p:nvGrpSpPr>
          <p:cNvPr id="13" name="Group 13">
            <a:extLst>
              <a:ext uri="{FF2B5EF4-FFF2-40B4-BE49-F238E27FC236}">
                <a16:creationId xmlns:a16="http://schemas.microsoft.com/office/drawing/2014/main" id="{0E2EBE77-1391-1434-4E77-A96651B73A89}"/>
              </a:ext>
            </a:extLst>
          </p:cNvPr>
          <p:cNvGrpSpPr/>
          <p:nvPr/>
        </p:nvGrpSpPr>
        <p:grpSpPr>
          <a:xfrm>
            <a:off x="0" y="0"/>
            <a:ext cx="2383119" cy="2854393"/>
            <a:chOff x="0" y="0"/>
            <a:chExt cx="627653" cy="751774"/>
          </a:xfrm>
        </p:grpSpPr>
        <p:sp>
          <p:nvSpPr>
            <p:cNvPr id="14" name="Freeform 14">
              <a:extLst>
                <a:ext uri="{FF2B5EF4-FFF2-40B4-BE49-F238E27FC236}">
                  <a16:creationId xmlns:a16="http://schemas.microsoft.com/office/drawing/2014/main" id="{F2E4BE96-F6DE-C3C7-890F-A50EC4D835A6}"/>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5" name="TextBox 15">
              <a:extLst>
                <a:ext uri="{FF2B5EF4-FFF2-40B4-BE49-F238E27FC236}">
                  <a16:creationId xmlns:a16="http://schemas.microsoft.com/office/drawing/2014/main" id="{F1C3581D-4E80-B585-0668-C18CCF0D0953}"/>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16" name="Freeform 16">
            <a:extLst>
              <a:ext uri="{FF2B5EF4-FFF2-40B4-BE49-F238E27FC236}">
                <a16:creationId xmlns:a16="http://schemas.microsoft.com/office/drawing/2014/main" id="{66854FE1-E4E1-E554-338D-9A42B169E992}"/>
              </a:ext>
            </a:extLst>
          </p:cNvPr>
          <p:cNvSpPr/>
          <p:nvPr/>
        </p:nvSpPr>
        <p:spPr>
          <a:xfrm flipH="1">
            <a:off x="15403630" y="8573060"/>
            <a:ext cx="1689934" cy="805023"/>
          </a:xfrm>
          <a:custGeom>
            <a:avLst/>
            <a:gdLst/>
            <a:ahLst/>
            <a:cxnLst/>
            <a:rect l="l" t="t" r="r" b="b"/>
            <a:pathLst>
              <a:path w="1689934" h="805023">
                <a:moveTo>
                  <a:pt x="1689933" y="0"/>
                </a:moveTo>
                <a:lnTo>
                  <a:pt x="0" y="0"/>
                </a:lnTo>
                <a:lnTo>
                  <a:pt x="0" y="805023"/>
                </a:lnTo>
                <a:lnTo>
                  <a:pt x="1689933" y="805023"/>
                </a:lnTo>
                <a:lnTo>
                  <a:pt x="1689933"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ZA"/>
          </a:p>
        </p:txBody>
      </p:sp>
      <p:sp>
        <p:nvSpPr>
          <p:cNvPr id="17" name="Freeform 17">
            <a:extLst>
              <a:ext uri="{FF2B5EF4-FFF2-40B4-BE49-F238E27FC236}">
                <a16:creationId xmlns:a16="http://schemas.microsoft.com/office/drawing/2014/main" id="{3B2E0730-5763-0FD4-106F-4DD1D4D2452F}"/>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4"/>
            <a:stretch>
              <a:fillRect/>
            </a:stretch>
          </a:blipFill>
        </p:spPr>
        <p:txBody>
          <a:bodyPr/>
          <a:lstStyle/>
          <a:p>
            <a:endParaRPr lang="en-ZA"/>
          </a:p>
        </p:txBody>
      </p:sp>
      <p:sp>
        <p:nvSpPr>
          <p:cNvPr id="18" name="Freeform 18">
            <a:extLst>
              <a:ext uri="{FF2B5EF4-FFF2-40B4-BE49-F238E27FC236}">
                <a16:creationId xmlns:a16="http://schemas.microsoft.com/office/drawing/2014/main" id="{B3095A80-56A8-AD64-A21C-1C2FE4D8844E}"/>
              </a:ext>
            </a:extLst>
          </p:cNvPr>
          <p:cNvSpPr/>
          <p:nvPr/>
        </p:nvSpPr>
        <p:spPr>
          <a:xfrm>
            <a:off x="147412" y="623356"/>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5"/>
            <a:stretch>
              <a:fillRect/>
            </a:stretch>
          </a:blipFill>
        </p:spPr>
        <p:txBody>
          <a:bodyPr/>
          <a:lstStyle/>
          <a:p>
            <a:endParaRPr lang="en-ZA"/>
          </a:p>
        </p:txBody>
      </p:sp>
      <p:sp>
        <p:nvSpPr>
          <p:cNvPr id="23" name="Rectangle 22">
            <a:extLst>
              <a:ext uri="{FF2B5EF4-FFF2-40B4-BE49-F238E27FC236}">
                <a16:creationId xmlns:a16="http://schemas.microsoft.com/office/drawing/2014/main" id="{4333A7AB-6DCF-67F2-F9FE-F0AEA9FDA12D}"/>
              </a:ext>
            </a:extLst>
          </p:cNvPr>
          <p:cNvSpPr/>
          <p:nvPr/>
        </p:nvSpPr>
        <p:spPr>
          <a:xfrm>
            <a:off x="2489611" y="1101697"/>
            <a:ext cx="5501405" cy="92333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5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Vehicle Safety</a:t>
            </a:r>
            <a:endParaRPr kumimoji="0" lang="en-GB" sz="5400" b="0" i="0" u="none" strike="noStrike" kern="0" cap="none" spc="0" normalizeH="0" baseline="0" noProof="0" dirty="0">
              <a:ln>
                <a:noFill/>
              </a:ln>
              <a:solidFill>
                <a:prstClr val="black"/>
              </a:solidFill>
              <a:effectLst/>
              <a:uLnTx/>
              <a:uFillTx/>
            </a:endParaRPr>
          </a:p>
        </p:txBody>
      </p:sp>
      <p:pic>
        <p:nvPicPr>
          <p:cNvPr id="5" name="Picture 4">
            <a:extLst>
              <a:ext uri="{FF2B5EF4-FFF2-40B4-BE49-F238E27FC236}">
                <a16:creationId xmlns:a16="http://schemas.microsoft.com/office/drawing/2014/main" id="{049445DD-19FE-207A-B410-85A6B857AEE0}"/>
              </a:ext>
            </a:extLst>
          </p:cNvPr>
          <p:cNvPicPr>
            <a:picLocks noChangeAspect="1"/>
          </p:cNvPicPr>
          <p:nvPr/>
        </p:nvPicPr>
        <p:blipFill>
          <a:blip r:embed="rId6"/>
          <a:stretch>
            <a:fillRect/>
          </a:stretch>
        </p:blipFill>
        <p:spPr>
          <a:xfrm>
            <a:off x="2423596" y="2361696"/>
            <a:ext cx="7301947" cy="7301947"/>
          </a:xfrm>
          <a:prstGeom prst="rect">
            <a:avLst/>
          </a:prstGeom>
        </p:spPr>
      </p:pic>
      <p:pic>
        <p:nvPicPr>
          <p:cNvPr id="6" name="Picture 5">
            <a:extLst>
              <a:ext uri="{FF2B5EF4-FFF2-40B4-BE49-F238E27FC236}">
                <a16:creationId xmlns:a16="http://schemas.microsoft.com/office/drawing/2014/main" id="{2131AA55-6160-25F9-B821-FDE61AD365C2}"/>
              </a:ext>
            </a:extLst>
          </p:cNvPr>
          <p:cNvPicPr>
            <a:picLocks noChangeAspect="1"/>
          </p:cNvPicPr>
          <p:nvPr/>
        </p:nvPicPr>
        <p:blipFill>
          <a:blip r:embed="rId7"/>
          <a:stretch>
            <a:fillRect/>
          </a:stretch>
        </p:blipFill>
        <p:spPr>
          <a:xfrm>
            <a:off x="9913202" y="3635879"/>
            <a:ext cx="8164035" cy="4748469"/>
          </a:xfrm>
          <a:prstGeom prst="rect">
            <a:avLst/>
          </a:prstGeom>
        </p:spPr>
      </p:pic>
    </p:spTree>
    <p:extLst>
      <p:ext uri="{BB962C8B-B14F-4D97-AF65-F5344CB8AC3E}">
        <p14:creationId xmlns:p14="http://schemas.microsoft.com/office/powerpoint/2010/main" val="3263284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01C10-2465-1BC8-7A5D-5AE612186473}"/>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56B7AE54-FF3F-D54F-C997-002FC796E535}"/>
              </a:ext>
            </a:extLst>
          </p:cNvPr>
          <p:cNvSpPr/>
          <p:nvPr/>
        </p:nvSpPr>
        <p:spPr>
          <a:xfrm>
            <a:off x="15032066" y="151080"/>
            <a:ext cx="3245780" cy="3245780"/>
          </a:xfrm>
          <a:custGeom>
            <a:avLst/>
            <a:gdLst/>
            <a:ahLst/>
            <a:cxnLst/>
            <a:rect l="l" t="t" r="r" b="b"/>
            <a:pathLst>
              <a:path w="3245780" h="3245780">
                <a:moveTo>
                  <a:pt x="0" y="0"/>
                </a:moveTo>
                <a:lnTo>
                  <a:pt x="3245779" y="0"/>
                </a:lnTo>
                <a:lnTo>
                  <a:pt x="3245779" y="3245780"/>
                </a:lnTo>
                <a:lnTo>
                  <a:pt x="0" y="324578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ZA"/>
          </a:p>
        </p:txBody>
      </p:sp>
      <p:grpSp>
        <p:nvGrpSpPr>
          <p:cNvPr id="7" name="Group 7">
            <a:extLst>
              <a:ext uri="{FF2B5EF4-FFF2-40B4-BE49-F238E27FC236}">
                <a16:creationId xmlns:a16="http://schemas.microsoft.com/office/drawing/2014/main" id="{9224313F-6765-BB25-2F5F-365D638E6A4B}"/>
              </a:ext>
            </a:extLst>
          </p:cNvPr>
          <p:cNvGrpSpPr/>
          <p:nvPr/>
        </p:nvGrpSpPr>
        <p:grpSpPr>
          <a:xfrm>
            <a:off x="13995220" y="9535321"/>
            <a:ext cx="4324260" cy="751679"/>
            <a:chOff x="0" y="0"/>
            <a:chExt cx="1138900" cy="197973"/>
          </a:xfrm>
        </p:grpSpPr>
        <p:sp>
          <p:nvSpPr>
            <p:cNvPr id="8" name="Freeform 8">
              <a:extLst>
                <a:ext uri="{FF2B5EF4-FFF2-40B4-BE49-F238E27FC236}">
                  <a16:creationId xmlns:a16="http://schemas.microsoft.com/office/drawing/2014/main" id="{04BCE329-75DA-9DC1-CB28-7EC7CE5FF6A6}"/>
                </a:ext>
              </a:extLst>
            </p:cNvPr>
            <p:cNvSpPr/>
            <p:nvPr/>
          </p:nvSpPr>
          <p:spPr>
            <a:xfrm>
              <a:off x="0" y="0"/>
              <a:ext cx="1138900" cy="197973"/>
            </a:xfrm>
            <a:custGeom>
              <a:avLst/>
              <a:gdLst/>
              <a:ahLst/>
              <a:cxnLst/>
              <a:rect l="l" t="t" r="r" b="b"/>
              <a:pathLst>
                <a:path w="1138900" h="197973">
                  <a:moveTo>
                    <a:pt x="34017" y="0"/>
                  </a:moveTo>
                  <a:lnTo>
                    <a:pt x="1104883" y="0"/>
                  </a:lnTo>
                  <a:cubicBezTo>
                    <a:pt x="1113905" y="0"/>
                    <a:pt x="1122557" y="3584"/>
                    <a:pt x="1128937" y="9963"/>
                  </a:cubicBezTo>
                  <a:cubicBezTo>
                    <a:pt x="1135316" y="16343"/>
                    <a:pt x="1138900" y="24995"/>
                    <a:pt x="1138900" y="34017"/>
                  </a:cubicBezTo>
                  <a:lnTo>
                    <a:pt x="1138900" y="163956"/>
                  </a:lnTo>
                  <a:cubicBezTo>
                    <a:pt x="1138900" y="172978"/>
                    <a:pt x="1135316" y="181630"/>
                    <a:pt x="1128937" y="188010"/>
                  </a:cubicBezTo>
                  <a:cubicBezTo>
                    <a:pt x="1122557" y="194389"/>
                    <a:pt x="1113905" y="197973"/>
                    <a:pt x="1104883" y="197973"/>
                  </a:cubicBezTo>
                  <a:lnTo>
                    <a:pt x="34017" y="197973"/>
                  </a:lnTo>
                  <a:cubicBezTo>
                    <a:pt x="24995" y="197973"/>
                    <a:pt x="16343" y="194389"/>
                    <a:pt x="9963" y="188010"/>
                  </a:cubicBezTo>
                  <a:cubicBezTo>
                    <a:pt x="3584" y="181630"/>
                    <a:pt x="0" y="172978"/>
                    <a:pt x="0" y="163956"/>
                  </a:cubicBezTo>
                  <a:lnTo>
                    <a:pt x="0" y="34017"/>
                  </a:lnTo>
                  <a:cubicBezTo>
                    <a:pt x="0" y="24995"/>
                    <a:pt x="3584" y="16343"/>
                    <a:pt x="9963" y="9963"/>
                  </a:cubicBezTo>
                  <a:cubicBezTo>
                    <a:pt x="16343" y="3584"/>
                    <a:pt x="24995" y="0"/>
                    <a:pt x="34017"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a:ln cap="sq">
              <a:noFill/>
              <a:prstDash val="solid"/>
              <a:miter/>
            </a:ln>
          </p:spPr>
          <p:txBody>
            <a:bodyPr/>
            <a:lstStyle/>
            <a:p>
              <a:endParaRPr lang="en-ZA"/>
            </a:p>
          </p:txBody>
        </p:sp>
        <p:sp>
          <p:nvSpPr>
            <p:cNvPr id="9" name="TextBox 9">
              <a:extLst>
                <a:ext uri="{FF2B5EF4-FFF2-40B4-BE49-F238E27FC236}">
                  <a16:creationId xmlns:a16="http://schemas.microsoft.com/office/drawing/2014/main" id="{5F7E34AF-7805-0B7A-C737-FF71F3873DC5}"/>
                </a:ext>
              </a:extLst>
            </p:cNvPr>
            <p:cNvSpPr txBox="1"/>
            <p:nvPr/>
          </p:nvSpPr>
          <p:spPr>
            <a:xfrm>
              <a:off x="0" y="-57150"/>
              <a:ext cx="1138900" cy="255123"/>
            </a:xfrm>
            <a:prstGeom prst="rect">
              <a:avLst/>
            </a:prstGeom>
          </p:spPr>
          <p:txBody>
            <a:bodyPr lIns="50800" tIns="50800" rIns="50800" bIns="50800" rtlCol="0" anchor="ctr"/>
            <a:lstStyle/>
            <a:p>
              <a:pPr marL="0" lvl="0" indent="0" algn="ctr">
                <a:lnSpc>
                  <a:spcPts val="3500"/>
                </a:lnSpc>
                <a:spcBef>
                  <a:spcPct val="0"/>
                </a:spcBef>
              </a:pPr>
              <a:endParaRPr/>
            </a:p>
          </p:txBody>
        </p:sp>
      </p:grpSp>
      <p:grpSp>
        <p:nvGrpSpPr>
          <p:cNvPr id="10" name="Group 10">
            <a:extLst>
              <a:ext uri="{FF2B5EF4-FFF2-40B4-BE49-F238E27FC236}">
                <a16:creationId xmlns:a16="http://schemas.microsoft.com/office/drawing/2014/main" id="{DB84BBF2-F2B3-0D01-CC08-1798162CE4F8}"/>
              </a:ext>
            </a:extLst>
          </p:cNvPr>
          <p:cNvGrpSpPr/>
          <p:nvPr/>
        </p:nvGrpSpPr>
        <p:grpSpPr>
          <a:xfrm>
            <a:off x="9497777" y="0"/>
            <a:ext cx="8790223" cy="1028700"/>
            <a:chOff x="0" y="0"/>
            <a:chExt cx="2315120" cy="270933"/>
          </a:xfrm>
        </p:grpSpPr>
        <p:sp>
          <p:nvSpPr>
            <p:cNvPr id="11" name="Freeform 11">
              <a:extLst>
                <a:ext uri="{FF2B5EF4-FFF2-40B4-BE49-F238E27FC236}">
                  <a16:creationId xmlns:a16="http://schemas.microsoft.com/office/drawing/2014/main" id="{F562713F-7615-215E-AFF0-4E6FD011C094}"/>
                </a:ext>
              </a:extLst>
            </p:cNvPr>
            <p:cNvSpPr/>
            <p:nvPr/>
          </p:nvSpPr>
          <p:spPr>
            <a:xfrm>
              <a:off x="0" y="0"/>
              <a:ext cx="2315120" cy="270933"/>
            </a:xfrm>
            <a:custGeom>
              <a:avLst/>
              <a:gdLst/>
              <a:ahLst/>
              <a:cxnLst/>
              <a:rect l="l" t="t" r="r" b="b"/>
              <a:pathLst>
                <a:path w="2315120" h="270933">
                  <a:moveTo>
                    <a:pt x="16734" y="0"/>
                  </a:moveTo>
                  <a:lnTo>
                    <a:pt x="2298386" y="0"/>
                  </a:lnTo>
                  <a:cubicBezTo>
                    <a:pt x="2307628" y="0"/>
                    <a:pt x="2315120" y="7492"/>
                    <a:pt x="2315120" y="16734"/>
                  </a:cubicBezTo>
                  <a:lnTo>
                    <a:pt x="2315120" y="254199"/>
                  </a:lnTo>
                  <a:cubicBezTo>
                    <a:pt x="2315120" y="258637"/>
                    <a:pt x="2313357" y="262894"/>
                    <a:pt x="2310219" y="266032"/>
                  </a:cubicBezTo>
                  <a:cubicBezTo>
                    <a:pt x="2307081" y="269170"/>
                    <a:pt x="2302824" y="270933"/>
                    <a:pt x="2298386" y="270933"/>
                  </a:cubicBezTo>
                  <a:lnTo>
                    <a:pt x="16734" y="270933"/>
                  </a:lnTo>
                  <a:cubicBezTo>
                    <a:pt x="7492" y="270933"/>
                    <a:pt x="0" y="263441"/>
                    <a:pt x="0" y="254199"/>
                  </a:cubicBezTo>
                  <a:lnTo>
                    <a:pt x="0" y="16734"/>
                  </a:lnTo>
                  <a:cubicBezTo>
                    <a:pt x="0" y="7492"/>
                    <a:pt x="7492" y="0"/>
                    <a:pt x="16734"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p:spPr>
          <p:txBody>
            <a:bodyPr/>
            <a:lstStyle/>
            <a:p>
              <a:endParaRPr lang="en-ZA"/>
            </a:p>
          </p:txBody>
        </p:sp>
        <p:sp>
          <p:nvSpPr>
            <p:cNvPr id="12" name="TextBox 12">
              <a:extLst>
                <a:ext uri="{FF2B5EF4-FFF2-40B4-BE49-F238E27FC236}">
                  <a16:creationId xmlns:a16="http://schemas.microsoft.com/office/drawing/2014/main" id="{18206D13-5F70-10D6-BC2F-F14BEC0CEECA}"/>
                </a:ext>
              </a:extLst>
            </p:cNvPr>
            <p:cNvSpPr txBox="1"/>
            <p:nvPr/>
          </p:nvSpPr>
          <p:spPr>
            <a:xfrm>
              <a:off x="0" y="-57150"/>
              <a:ext cx="2315120" cy="328083"/>
            </a:xfrm>
            <a:prstGeom prst="rect">
              <a:avLst/>
            </a:prstGeom>
          </p:spPr>
          <p:txBody>
            <a:bodyPr lIns="50800" tIns="50800" rIns="50800" bIns="50800" rtlCol="0" anchor="ctr"/>
            <a:lstStyle/>
            <a:p>
              <a:pPr algn="ctr">
                <a:lnSpc>
                  <a:spcPts val="3500"/>
                </a:lnSpc>
              </a:pPr>
              <a:endParaRPr/>
            </a:p>
          </p:txBody>
        </p:sp>
      </p:grpSp>
      <p:grpSp>
        <p:nvGrpSpPr>
          <p:cNvPr id="13" name="Group 13">
            <a:extLst>
              <a:ext uri="{FF2B5EF4-FFF2-40B4-BE49-F238E27FC236}">
                <a16:creationId xmlns:a16="http://schemas.microsoft.com/office/drawing/2014/main" id="{09AF6999-15F0-62A9-BD6B-0A9C89A1388E}"/>
              </a:ext>
            </a:extLst>
          </p:cNvPr>
          <p:cNvGrpSpPr/>
          <p:nvPr/>
        </p:nvGrpSpPr>
        <p:grpSpPr>
          <a:xfrm>
            <a:off x="0" y="0"/>
            <a:ext cx="2383119" cy="2854393"/>
            <a:chOff x="0" y="0"/>
            <a:chExt cx="627653" cy="751774"/>
          </a:xfrm>
        </p:grpSpPr>
        <p:sp>
          <p:nvSpPr>
            <p:cNvPr id="14" name="Freeform 14">
              <a:extLst>
                <a:ext uri="{FF2B5EF4-FFF2-40B4-BE49-F238E27FC236}">
                  <a16:creationId xmlns:a16="http://schemas.microsoft.com/office/drawing/2014/main" id="{336BE9B7-52EF-B87E-ADE0-BAC69FB1D192}"/>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5" name="TextBox 15">
              <a:extLst>
                <a:ext uri="{FF2B5EF4-FFF2-40B4-BE49-F238E27FC236}">
                  <a16:creationId xmlns:a16="http://schemas.microsoft.com/office/drawing/2014/main" id="{D4771545-C145-C58E-7B32-9A89F2A11CC9}"/>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16" name="Freeform 16">
            <a:extLst>
              <a:ext uri="{FF2B5EF4-FFF2-40B4-BE49-F238E27FC236}">
                <a16:creationId xmlns:a16="http://schemas.microsoft.com/office/drawing/2014/main" id="{E050C578-2C62-5DBD-3E71-5EEFAD937019}"/>
              </a:ext>
            </a:extLst>
          </p:cNvPr>
          <p:cNvSpPr/>
          <p:nvPr/>
        </p:nvSpPr>
        <p:spPr>
          <a:xfrm flipH="1">
            <a:off x="15403630" y="8573060"/>
            <a:ext cx="1689934" cy="805023"/>
          </a:xfrm>
          <a:custGeom>
            <a:avLst/>
            <a:gdLst/>
            <a:ahLst/>
            <a:cxnLst/>
            <a:rect l="l" t="t" r="r" b="b"/>
            <a:pathLst>
              <a:path w="1689934" h="805023">
                <a:moveTo>
                  <a:pt x="1689933" y="0"/>
                </a:moveTo>
                <a:lnTo>
                  <a:pt x="0" y="0"/>
                </a:lnTo>
                <a:lnTo>
                  <a:pt x="0" y="805023"/>
                </a:lnTo>
                <a:lnTo>
                  <a:pt x="1689933" y="805023"/>
                </a:lnTo>
                <a:lnTo>
                  <a:pt x="1689933"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ZA"/>
          </a:p>
        </p:txBody>
      </p:sp>
      <p:sp>
        <p:nvSpPr>
          <p:cNvPr id="17" name="Freeform 17">
            <a:extLst>
              <a:ext uri="{FF2B5EF4-FFF2-40B4-BE49-F238E27FC236}">
                <a16:creationId xmlns:a16="http://schemas.microsoft.com/office/drawing/2014/main" id="{CD2ACE43-5AFE-768C-416A-9F86201F386C}"/>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4"/>
            <a:stretch>
              <a:fillRect/>
            </a:stretch>
          </a:blipFill>
        </p:spPr>
        <p:txBody>
          <a:bodyPr/>
          <a:lstStyle/>
          <a:p>
            <a:endParaRPr lang="en-ZA"/>
          </a:p>
        </p:txBody>
      </p:sp>
      <p:sp>
        <p:nvSpPr>
          <p:cNvPr id="18" name="Freeform 18">
            <a:extLst>
              <a:ext uri="{FF2B5EF4-FFF2-40B4-BE49-F238E27FC236}">
                <a16:creationId xmlns:a16="http://schemas.microsoft.com/office/drawing/2014/main" id="{6FE04E43-EEE2-F91E-77D1-E543FB7516ED}"/>
              </a:ext>
            </a:extLst>
          </p:cNvPr>
          <p:cNvSpPr/>
          <p:nvPr/>
        </p:nvSpPr>
        <p:spPr>
          <a:xfrm>
            <a:off x="147412" y="623356"/>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5"/>
            <a:stretch>
              <a:fillRect/>
            </a:stretch>
          </a:blipFill>
        </p:spPr>
        <p:txBody>
          <a:bodyPr/>
          <a:lstStyle/>
          <a:p>
            <a:endParaRPr lang="en-ZA"/>
          </a:p>
        </p:txBody>
      </p:sp>
      <p:sp>
        <p:nvSpPr>
          <p:cNvPr id="23" name="Rectangle 22">
            <a:extLst>
              <a:ext uri="{FF2B5EF4-FFF2-40B4-BE49-F238E27FC236}">
                <a16:creationId xmlns:a16="http://schemas.microsoft.com/office/drawing/2014/main" id="{C0BFEDD7-E141-4E53-15EF-BE7A65B0983D}"/>
              </a:ext>
            </a:extLst>
          </p:cNvPr>
          <p:cNvSpPr/>
          <p:nvPr/>
        </p:nvSpPr>
        <p:spPr>
          <a:xfrm>
            <a:off x="2333643" y="1155937"/>
            <a:ext cx="6810357" cy="92333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5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Load Management</a:t>
            </a:r>
          </a:p>
        </p:txBody>
      </p:sp>
      <p:pic>
        <p:nvPicPr>
          <p:cNvPr id="5" name="Picture 4">
            <a:extLst>
              <a:ext uri="{FF2B5EF4-FFF2-40B4-BE49-F238E27FC236}">
                <a16:creationId xmlns:a16="http://schemas.microsoft.com/office/drawing/2014/main" id="{A6748B6A-623B-435B-E141-BFEBC18F1201}"/>
              </a:ext>
            </a:extLst>
          </p:cNvPr>
          <p:cNvPicPr>
            <a:picLocks noChangeAspect="1"/>
          </p:cNvPicPr>
          <p:nvPr/>
        </p:nvPicPr>
        <p:blipFill>
          <a:blip r:embed="rId6"/>
          <a:stretch>
            <a:fillRect/>
          </a:stretch>
        </p:blipFill>
        <p:spPr>
          <a:xfrm>
            <a:off x="12857064" y="4777703"/>
            <a:ext cx="5093132" cy="2854393"/>
          </a:xfrm>
          <a:prstGeom prst="rect">
            <a:avLst/>
          </a:prstGeom>
        </p:spPr>
      </p:pic>
      <p:pic>
        <p:nvPicPr>
          <p:cNvPr id="19" name="Picture 18">
            <a:extLst>
              <a:ext uri="{FF2B5EF4-FFF2-40B4-BE49-F238E27FC236}">
                <a16:creationId xmlns:a16="http://schemas.microsoft.com/office/drawing/2014/main" id="{DE1712DF-EF88-EC41-6691-938158F0A533}"/>
              </a:ext>
            </a:extLst>
          </p:cNvPr>
          <p:cNvPicPr>
            <a:picLocks noChangeAspect="1"/>
          </p:cNvPicPr>
          <p:nvPr/>
        </p:nvPicPr>
        <p:blipFill>
          <a:blip r:embed="rId7"/>
          <a:stretch>
            <a:fillRect/>
          </a:stretch>
        </p:blipFill>
        <p:spPr>
          <a:xfrm>
            <a:off x="12731375" y="2166605"/>
            <a:ext cx="3483763" cy="2171219"/>
          </a:xfrm>
          <a:prstGeom prst="rect">
            <a:avLst/>
          </a:prstGeom>
        </p:spPr>
      </p:pic>
      <p:pic>
        <p:nvPicPr>
          <p:cNvPr id="21" name="Picture 20">
            <a:extLst>
              <a:ext uri="{FF2B5EF4-FFF2-40B4-BE49-F238E27FC236}">
                <a16:creationId xmlns:a16="http://schemas.microsoft.com/office/drawing/2014/main" id="{20A18905-FC7E-B9F4-F63C-754AA6A268DF}"/>
              </a:ext>
            </a:extLst>
          </p:cNvPr>
          <p:cNvPicPr>
            <a:picLocks noChangeAspect="1"/>
          </p:cNvPicPr>
          <p:nvPr/>
        </p:nvPicPr>
        <p:blipFill>
          <a:blip r:embed="rId8"/>
          <a:srcRect l="3811" r="5585"/>
          <a:stretch>
            <a:fillRect/>
          </a:stretch>
        </p:blipFill>
        <p:spPr>
          <a:xfrm>
            <a:off x="2110003" y="2503089"/>
            <a:ext cx="9892823" cy="4356365"/>
          </a:xfrm>
          <a:prstGeom prst="rect">
            <a:avLst/>
          </a:prstGeom>
        </p:spPr>
      </p:pic>
      <p:pic>
        <p:nvPicPr>
          <p:cNvPr id="25" name="Picture 24">
            <a:extLst>
              <a:ext uri="{FF2B5EF4-FFF2-40B4-BE49-F238E27FC236}">
                <a16:creationId xmlns:a16="http://schemas.microsoft.com/office/drawing/2014/main" id="{26A864F9-6F56-E23B-84C3-BC097759F62A}"/>
              </a:ext>
            </a:extLst>
          </p:cNvPr>
          <p:cNvPicPr>
            <a:picLocks noChangeAspect="1"/>
          </p:cNvPicPr>
          <p:nvPr/>
        </p:nvPicPr>
        <p:blipFill>
          <a:blip r:embed="rId9"/>
          <a:stretch>
            <a:fillRect/>
          </a:stretch>
        </p:blipFill>
        <p:spPr>
          <a:xfrm>
            <a:off x="2090125" y="7484269"/>
            <a:ext cx="2447925" cy="1866900"/>
          </a:xfrm>
          <a:prstGeom prst="rect">
            <a:avLst/>
          </a:prstGeom>
        </p:spPr>
      </p:pic>
      <p:pic>
        <p:nvPicPr>
          <p:cNvPr id="27" name="Picture 26">
            <a:extLst>
              <a:ext uri="{FF2B5EF4-FFF2-40B4-BE49-F238E27FC236}">
                <a16:creationId xmlns:a16="http://schemas.microsoft.com/office/drawing/2014/main" id="{3E283733-051D-C9A4-DE4E-0409422817F9}"/>
              </a:ext>
            </a:extLst>
          </p:cNvPr>
          <p:cNvPicPr>
            <a:picLocks noChangeAspect="1"/>
          </p:cNvPicPr>
          <p:nvPr/>
        </p:nvPicPr>
        <p:blipFill>
          <a:blip r:embed="rId10"/>
          <a:srcRect l="3937" r="3111"/>
          <a:stretch>
            <a:fillRect/>
          </a:stretch>
        </p:blipFill>
        <p:spPr>
          <a:xfrm>
            <a:off x="4501804" y="7240199"/>
            <a:ext cx="8252762" cy="2295122"/>
          </a:xfrm>
          <a:prstGeom prst="rect">
            <a:avLst/>
          </a:prstGeom>
        </p:spPr>
      </p:pic>
      <p:sp>
        <p:nvSpPr>
          <p:cNvPr id="28" name="TextBox 27">
            <a:extLst>
              <a:ext uri="{FF2B5EF4-FFF2-40B4-BE49-F238E27FC236}">
                <a16:creationId xmlns:a16="http://schemas.microsoft.com/office/drawing/2014/main" id="{B1EC5A8C-E9CD-5CCC-5B5F-1BB3C3608B52}"/>
              </a:ext>
            </a:extLst>
          </p:cNvPr>
          <p:cNvSpPr txBox="1"/>
          <p:nvPr/>
        </p:nvSpPr>
        <p:spPr>
          <a:xfrm>
            <a:off x="11125200" y="8129547"/>
            <a:ext cx="741169" cy="261610"/>
          </a:xfrm>
          <a:prstGeom prst="rect">
            <a:avLst/>
          </a:prstGeom>
          <a:noFill/>
        </p:spPr>
        <p:txBody>
          <a:bodyPr wrap="square" rtlCol="0">
            <a:spAutoFit/>
          </a:bodyPr>
          <a:lstStyle/>
          <a:p>
            <a:r>
              <a:rPr lang="en-US" sz="1100" dirty="0"/>
              <a:t>© NHVR</a:t>
            </a:r>
            <a:endParaRPr lang="en-ZA" sz="1100" dirty="0"/>
          </a:p>
        </p:txBody>
      </p:sp>
      <p:pic>
        <p:nvPicPr>
          <p:cNvPr id="30" name="Picture 29">
            <a:extLst>
              <a:ext uri="{FF2B5EF4-FFF2-40B4-BE49-F238E27FC236}">
                <a16:creationId xmlns:a16="http://schemas.microsoft.com/office/drawing/2014/main" id="{749D468F-A11E-7BB7-6936-7D48AE7597C3}"/>
              </a:ext>
            </a:extLst>
          </p:cNvPr>
          <p:cNvPicPr>
            <a:picLocks noChangeAspect="1"/>
          </p:cNvPicPr>
          <p:nvPr/>
        </p:nvPicPr>
        <p:blipFill>
          <a:blip r:embed="rId11"/>
          <a:stretch>
            <a:fillRect/>
          </a:stretch>
        </p:blipFill>
        <p:spPr>
          <a:xfrm>
            <a:off x="10732775" y="6742532"/>
            <a:ext cx="1319416" cy="540744"/>
          </a:xfrm>
          <a:prstGeom prst="rect">
            <a:avLst/>
          </a:prstGeom>
        </p:spPr>
      </p:pic>
    </p:spTree>
    <p:extLst>
      <p:ext uri="{BB962C8B-B14F-4D97-AF65-F5344CB8AC3E}">
        <p14:creationId xmlns:p14="http://schemas.microsoft.com/office/powerpoint/2010/main" val="3274588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29C1C-4B96-1A3C-7ED1-07C8CB7DF708}"/>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06A9211D-514F-3604-FF51-D70D2A5A377F}"/>
              </a:ext>
            </a:extLst>
          </p:cNvPr>
          <p:cNvSpPr/>
          <p:nvPr/>
        </p:nvSpPr>
        <p:spPr>
          <a:xfrm>
            <a:off x="15032066" y="151080"/>
            <a:ext cx="3245780" cy="3245780"/>
          </a:xfrm>
          <a:custGeom>
            <a:avLst/>
            <a:gdLst/>
            <a:ahLst/>
            <a:cxnLst/>
            <a:rect l="l" t="t" r="r" b="b"/>
            <a:pathLst>
              <a:path w="3245780" h="3245780">
                <a:moveTo>
                  <a:pt x="0" y="0"/>
                </a:moveTo>
                <a:lnTo>
                  <a:pt x="3245779" y="0"/>
                </a:lnTo>
                <a:lnTo>
                  <a:pt x="3245779" y="3245780"/>
                </a:lnTo>
                <a:lnTo>
                  <a:pt x="0" y="324578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ZA"/>
          </a:p>
        </p:txBody>
      </p:sp>
      <p:grpSp>
        <p:nvGrpSpPr>
          <p:cNvPr id="7" name="Group 7">
            <a:extLst>
              <a:ext uri="{FF2B5EF4-FFF2-40B4-BE49-F238E27FC236}">
                <a16:creationId xmlns:a16="http://schemas.microsoft.com/office/drawing/2014/main" id="{7136BC15-9109-95CA-5C76-454F79BE33CE}"/>
              </a:ext>
            </a:extLst>
          </p:cNvPr>
          <p:cNvGrpSpPr/>
          <p:nvPr/>
        </p:nvGrpSpPr>
        <p:grpSpPr>
          <a:xfrm>
            <a:off x="13995220" y="9535321"/>
            <a:ext cx="4324260" cy="751679"/>
            <a:chOff x="0" y="0"/>
            <a:chExt cx="1138900" cy="197973"/>
          </a:xfrm>
        </p:grpSpPr>
        <p:sp>
          <p:nvSpPr>
            <p:cNvPr id="8" name="Freeform 8">
              <a:extLst>
                <a:ext uri="{FF2B5EF4-FFF2-40B4-BE49-F238E27FC236}">
                  <a16:creationId xmlns:a16="http://schemas.microsoft.com/office/drawing/2014/main" id="{82CF8FDA-3ACB-3F30-FD39-E32735220E82}"/>
                </a:ext>
              </a:extLst>
            </p:cNvPr>
            <p:cNvSpPr/>
            <p:nvPr/>
          </p:nvSpPr>
          <p:spPr>
            <a:xfrm>
              <a:off x="0" y="0"/>
              <a:ext cx="1138900" cy="197973"/>
            </a:xfrm>
            <a:custGeom>
              <a:avLst/>
              <a:gdLst/>
              <a:ahLst/>
              <a:cxnLst/>
              <a:rect l="l" t="t" r="r" b="b"/>
              <a:pathLst>
                <a:path w="1138900" h="197973">
                  <a:moveTo>
                    <a:pt x="34017" y="0"/>
                  </a:moveTo>
                  <a:lnTo>
                    <a:pt x="1104883" y="0"/>
                  </a:lnTo>
                  <a:cubicBezTo>
                    <a:pt x="1113905" y="0"/>
                    <a:pt x="1122557" y="3584"/>
                    <a:pt x="1128937" y="9963"/>
                  </a:cubicBezTo>
                  <a:cubicBezTo>
                    <a:pt x="1135316" y="16343"/>
                    <a:pt x="1138900" y="24995"/>
                    <a:pt x="1138900" y="34017"/>
                  </a:cubicBezTo>
                  <a:lnTo>
                    <a:pt x="1138900" y="163956"/>
                  </a:lnTo>
                  <a:cubicBezTo>
                    <a:pt x="1138900" y="172978"/>
                    <a:pt x="1135316" y="181630"/>
                    <a:pt x="1128937" y="188010"/>
                  </a:cubicBezTo>
                  <a:cubicBezTo>
                    <a:pt x="1122557" y="194389"/>
                    <a:pt x="1113905" y="197973"/>
                    <a:pt x="1104883" y="197973"/>
                  </a:cubicBezTo>
                  <a:lnTo>
                    <a:pt x="34017" y="197973"/>
                  </a:lnTo>
                  <a:cubicBezTo>
                    <a:pt x="24995" y="197973"/>
                    <a:pt x="16343" y="194389"/>
                    <a:pt x="9963" y="188010"/>
                  </a:cubicBezTo>
                  <a:cubicBezTo>
                    <a:pt x="3584" y="181630"/>
                    <a:pt x="0" y="172978"/>
                    <a:pt x="0" y="163956"/>
                  </a:cubicBezTo>
                  <a:lnTo>
                    <a:pt x="0" y="34017"/>
                  </a:lnTo>
                  <a:cubicBezTo>
                    <a:pt x="0" y="24995"/>
                    <a:pt x="3584" y="16343"/>
                    <a:pt x="9963" y="9963"/>
                  </a:cubicBezTo>
                  <a:cubicBezTo>
                    <a:pt x="16343" y="3584"/>
                    <a:pt x="24995" y="0"/>
                    <a:pt x="34017"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a:ln cap="sq">
              <a:noFill/>
              <a:prstDash val="solid"/>
              <a:miter/>
            </a:ln>
          </p:spPr>
          <p:txBody>
            <a:bodyPr/>
            <a:lstStyle/>
            <a:p>
              <a:endParaRPr lang="en-ZA"/>
            </a:p>
          </p:txBody>
        </p:sp>
        <p:sp>
          <p:nvSpPr>
            <p:cNvPr id="9" name="TextBox 9">
              <a:extLst>
                <a:ext uri="{FF2B5EF4-FFF2-40B4-BE49-F238E27FC236}">
                  <a16:creationId xmlns:a16="http://schemas.microsoft.com/office/drawing/2014/main" id="{1A73CF62-69C5-4242-70B6-B5F492836E43}"/>
                </a:ext>
              </a:extLst>
            </p:cNvPr>
            <p:cNvSpPr txBox="1"/>
            <p:nvPr/>
          </p:nvSpPr>
          <p:spPr>
            <a:xfrm>
              <a:off x="0" y="-57150"/>
              <a:ext cx="1138900" cy="255123"/>
            </a:xfrm>
            <a:prstGeom prst="rect">
              <a:avLst/>
            </a:prstGeom>
          </p:spPr>
          <p:txBody>
            <a:bodyPr lIns="50800" tIns="50800" rIns="50800" bIns="50800" rtlCol="0" anchor="ctr"/>
            <a:lstStyle/>
            <a:p>
              <a:pPr marL="0" lvl="0" indent="0" algn="ctr">
                <a:lnSpc>
                  <a:spcPts val="3500"/>
                </a:lnSpc>
                <a:spcBef>
                  <a:spcPct val="0"/>
                </a:spcBef>
              </a:pPr>
              <a:endParaRPr/>
            </a:p>
          </p:txBody>
        </p:sp>
      </p:grpSp>
      <p:grpSp>
        <p:nvGrpSpPr>
          <p:cNvPr id="10" name="Group 10">
            <a:extLst>
              <a:ext uri="{FF2B5EF4-FFF2-40B4-BE49-F238E27FC236}">
                <a16:creationId xmlns:a16="http://schemas.microsoft.com/office/drawing/2014/main" id="{96FBCCF8-1B68-B965-EFD2-55E2EB0CB558}"/>
              </a:ext>
            </a:extLst>
          </p:cNvPr>
          <p:cNvGrpSpPr/>
          <p:nvPr/>
        </p:nvGrpSpPr>
        <p:grpSpPr>
          <a:xfrm>
            <a:off x="9497777" y="0"/>
            <a:ext cx="8790223" cy="1028700"/>
            <a:chOff x="0" y="0"/>
            <a:chExt cx="2315120" cy="270933"/>
          </a:xfrm>
        </p:grpSpPr>
        <p:sp>
          <p:nvSpPr>
            <p:cNvPr id="11" name="Freeform 11">
              <a:extLst>
                <a:ext uri="{FF2B5EF4-FFF2-40B4-BE49-F238E27FC236}">
                  <a16:creationId xmlns:a16="http://schemas.microsoft.com/office/drawing/2014/main" id="{269885BC-7D51-9276-D0BB-0BD9620AB822}"/>
                </a:ext>
              </a:extLst>
            </p:cNvPr>
            <p:cNvSpPr/>
            <p:nvPr/>
          </p:nvSpPr>
          <p:spPr>
            <a:xfrm>
              <a:off x="0" y="0"/>
              <a:ext cx="2315120" cy="270933"/>
            </a:xfrm>
            <a:custGeom>
              <a:avLst/>
              <a:gdLst/>
              <a:ahLst/>
              <a:cxnLst/>
              <a:rect l="l" t="t" r="r" b="b"/>
              <a:pathLst>
                <a:path w="2315120" h="270933">
                  <a:moveTo>
                    <a:pt x="16734" y="0"/>
                  </a:moveTo>
                  <a:lnTo>
                    <a:pt x="2298386" y="0"/>
                  </a:lnTo>
                  <a:cubicBezTo>
                    <a:pt x="2307628" y="0"/>
                    <a:pt x="2315120" y="7492"/>
                    <a:pt x="2315120" y="16734"/>
                  </a:cubicBezTo>
                  <a:lnTo>
                    <a:pt x="2315120" y="254199"/>
                  </a:lnTo>
                  <a:cubicBezTo>
                    <a:pt x="2315120" y="258637"/>
                    <a:pt x="2313357" y="262894"/>
                    <a:pt x="2310219" y="266032"/>
                  </a:cubicBezTo>
                  <a:cubicBezTo>
                    <a:pt x="2307081" y="269170"/>
                    <a:pt x="2302824" y="270933"/>
                    <a:pt x="2298386" y="270933"/>
                  </a:cubicBezTo>
                  <a:lnTo>
                    <a:pt x="16734" y="270933"/>
                  </a:lnTo>
                  <a:cubicBezTo>
                    <a:pt x="7492" y="270933"/>
                    <a:pt x="0" y="263441"/>
                    <a:pt x="0" y="254199"/>
                  </a:cubicBezTo>
                  <a:lnTo>
                    <a:pt x="0" y="16734"/>
                  </a:lnTo>
                  <a:cubicBezTo>
                    <a:pt x="0" y="7492"/>
                    <a:pt x="7492" y="0"/>
                    <a:pt x="16734"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p:spPr>
          <p:txBody>
            <a:bodyPr/>
            <a:lstStyle/>
            <a:p>
              <a:endParaRPr lang="en-ZA"/>
            </a:p>
          </p:txBody>
        </p:sp>
        <p:sp>
          <p:nvSpPr>
            <p:cNvPr id="12" name="TextBox 12">
              <a:extLst>
                <a:ext uri="{FF2B5EF4-FFF2-40B4-BE49-F238E27FC236}">
                  <a16:creationId xmlns:a16="http://schemas.microsoft.com/office/drawing/2014/main" id="{5810DADF-55F6-34E7-0D8D-A87900A91B2C}"/>
                </a:ext>
              </a:extLst>
            </p:cNvPr>
            <p:cNvSpPr txBox="1"/>
            <p:nvPr/>
          </p:nvSpPr>
          <p:spPr>
            <a:xfrm>
              <a:off x="0" y="-57150"/>
              <a:ext cx="2315120" cy="328083"/>
            </a:xfrm>
            <a:prstGeom prst="rect">
              <a:avLst/>
            </a:prstGeom>
          </p:spPr>
          <p:txBody>
            <a:bodyPr lIns="50800" tIns="50800" rIns="50800" bIns="50800" rtlCol="0" anchor="ctr"/>
            <a:lstStyle/>
            <a:p>
              <a:pPr algn="ctr">
                <a:lnSpc>
                  <a:spcPts val="3500"/>
                </a:lnSpc>
              </a:pPr>
              <a:endParaRPr/>
            </a:p>
          </p:txBody>
        </p:sp>
      </p:grpSp>
      <p:grpSp>
        <p:nvGrpSpPr>
          <p:cNvPr id="13" name="Group 13">
            <a:extLst>
              <a:ext uri="{FF2B5EF4-FFF2-40B4-BE49-F238E27FC236}">
                <a16:creationId xmlns:a16="http://schemas.microsoft.com/office/drawing/2014/main" id="{C7172665-FD0D-F04E-E1DF-48FB2CE7F935}"/>
              </a:ext>
            </a:extLst>
          </p:cNvPr>
          <p:cNvGrpSpPr/>
          <p:nvPr/>
        </p:nvGrpSpPr>
        <p:grpSpPr>
          <a:xfrm>
            <a:off x="0" y="0"/>
            <a:ext cx="2383119" cy="2854393"/>
            <a:chOff x="0" y="0"/>
            <a:chExt cx="627653" cy="751774"/>
          </a:xfrm>
        </p:grpSpPr>
        <p:sp>
          <p:nvSpPr>
            <p:cNvPr id="14" name="Freeform 14">
              <a:extLst>
                <a:ext uri="{FF2B5EF4-FFF2-40B4-BE49-F238E27FC236}">
                  <a16:creationId xmlns:a16="http://schemas.microsoft.com/office/drawing/2014/main" id="{4FB236B1-8461-E771-8317-06FE32B77853}"/>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5" name="TextBox 15">
              <a:extLst>
                <a:ext uri="{FF2B5EF4-FFF2-40B4-BE49-F238E27FC236}">
                  <a16:creationId xmlns:a16="http://schemas.microsoft.com/office/drawing/2014/main" id="{98DD277A-4914-6779-3DFE-E80DFAF42B69}"/>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16" name="Freeform 16">
            <a:extLst>
              <a:ext uri="{FF2B5EF4-FFF2-40B4-BE49-F238E27FC236}">
                <a16:creationId xmlns:a16="http://schemas.microsoft.com/office/drawing/2014/main" id="{F367F1D5-32D0-6DF8-A9EF-D3B3C96B5BA6}"/>
              </a:ext>
            </a:extLst>
          </p:cNvPr>
          <p:cNvSpPr/>
          <p:nvPr/>
        </p:nvSpPr>
        <p:spPr>
          <a:xfrm flipH="1">
            <a:off x="15403630" y="8573060"/>
            <a:ext cx="1689934" cy="805023"/>
          </a:xfrm>
          <a:custGeom>
            <a:avLst/>
            <a:gdLst/>
            <a:ahLst/>
            <a:cxnLst/>
            <a:rect l="l" t="t" r="r" b="b"/>
            <a:pathLst>
              <a:path w="1689934" h="805023">
                <a:moveTo>
                  <a:pt x="1689933" y="0"/>
                </a:moveTo>
                <a:lnTo>
                  <a:pt x="0" y="0"/>
                </a:lnTo>
                <a:lnTo>
                  <a:pt x="0" y="805023"/>
                </a:lnTo>
                <a:lnTo>
                  <a:pt x="1689933" y="805023"/>
                </a:lnTo>
                <a:lnTo>
                  <a:pt x="1689933"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ZA"/>
          </a:p>
        </p:txBody>
      </p:sp>
      <p:sp>
        <p:nvSpPr>
          <p:cNvPr id="17" name="Freeform 17">
            <a:extLst>
              <a:ext uri="{FF2B5EF4-FFF2-40B4-BE49-F238E27FC236}">
                <a16:creationId xmlns:a16="http://schemas.microsoft.com/office/drawing/2014/main" id="{8A1ED6B1-340D-A7DA-6576-DE53087BA6AE}"/>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4"/>
            <a:stretch>
              <a:fillRect/>
            </a:stretch>
          </a:blipFill>
        </p:spPr>
        <p:txBody>
          <a:bodyPr/>
          <a:lstStyle/>
          <a:p>
            <a:endParaRPr lang="en-ZA"/>
          </a:p>
        </p:txBody>
      </p:sp>
      <p:sp>
        <p:nvSpPr>
          <p:cNvPr id="18" name="Freeform 18">
            <a:extLst>
              <a:ext uri="{FF2B5EF4-FFF2-40B4-BE49-F238E27FC236}">
                <a16:creationId xmlns:a16="http://schemas.microsoft.com/office/drawing/2014/main" id="{B147D5BF-702F-8522-1E81-BDC1312C2953}"/>
              </a:ext>
            </a:extLst>
          </p:cNvPr>
          <p:cNvSpPr/>
          <p:nvPr/>
        </p:nvSpPr>
        <p:spPr>
          <a:xfrm>
            <a:off x="147412" y="623356"/>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5"/>
            <a:stretch>
              <a:fillRect/>
            </a:stretch>
          </a:blipFill>
        </p:spPr>
        <p:txBody>
          <a:bodyPr/>
          <a:lstStyle/>
          <a:p>
            <a:endParaRPr lang="en-ZA"/>
          </a:p>
        </p:txBody>
      </p:sp>
      <p:sp>
        <p:nvSpPr>
          <p:cNvPr id="23" name="Rectangle 22">
            <a:extLst>
              <a:ext uri="{FF2B5EF4-FFF2-40B4-BE49-F238E27FC236}">
                <a16:creationId xmlns:a16="http://schemas.microsoft.com/office/drawing/2014/main" id="{3AA78912-D5B3-E1AF-4AE2-8A632D7FD0F6}"/>
              </a:ext>
            </a:extLst>
          </p:cNvPr>
          <p:cNvSpPr/>
          <p:nvPr/>
        </p:nvSpPr>
        <p:spPr>
          <a:xfrm>
            <a:off x="2193224" y="1047123"/>
            <a:ext cx="4521973" cy="92333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5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Road Safety</a:t>
            </a:r>
            <a:endParaRPr kumimoji="0" lang="en-GB" sz="5400" b="0" i="0" u="none" strike="noStrike" kern="0" cap="none" spc="0" normalizeH="0" baseline="0" noProof="0" dirty="0">
              <a:ln>
                <a:noFill/>
              </a:ln>
              <a:solidFill>
                <a:prstClr val="black"/>
              </a:solidFill>
              <a:effectLst/>
              <a:uLnTx/>
              <a:uFillTx/>
            </a:endParaRPr>
          </a:p>
        </p:txBody>
      </p:sp>
      <p:pic>
        <p:nvPicPr>
          <p:cNvPr id="19" name="Picture 18">
            <a:extLst>
              <a:ext uri="{FF2B5EF4-FFF2-40B4-BE49-F238E27FC236}">
                <a16:creationId xmlns:a16="http://schemas.microsoft.com/office/drawing/2014/main" id="{28894C97-5E48-98BB-5ECC-B8707DA75095}"/>
              </a:ext>
            </a:extLst>
          </p:cNvPr>
          <p:cNvPicPr>
            <a:picLocks noChangeAspect="1"/>
          </p:cNvPicPr>
          <p:nvPr/>
        </p:nvPicPr>
        <p:blipFill>
          <a:blip r:embed="rId6"/>
          <a:stretch>
            <a:fillRect/>
          </a:stretch>
        </p:blipFill>
        <p:spPr>
          <a:xfrm>
            <a:off x="5889479" y="2104797"/>
            <a:ext cx="7693167" cy="7693167"/>
          </a:xfrm>
          <a:prstGeom prst="rect">
            <a:avLst/>
          </a:prstGeom>
        </p:spPr>
      </p:pic>
      <p:pic>
        <p:nvPicPr>
          <p:cNvPr id="21" name="Picture 20">
            <a:extLst>
              <a:ext uri="{FF2B5EF4-FFF2-40B4-BE49-F238E27FC236}">
                <a16:creationId xmlns:a16="http://schemas.microsoft.com/office/drawing/2014/main" id="{CD6B51FE-51D0-3682-440B-16EF63EB2A0F}"/>
              </a:ext>
            </a:extLst>
          </p:cNvPr>
          <p:cNvPicPr>
            <a:picLocks noChangeAspect="1"/>
          </p:cNvPicPr>
          <p:nvPr/>
        </p:nvPicPr>
        <p:blipFill>
          <a:blip r:embed="rId7"/>
          <a:stretch>
            <a:fillRect/>
          </a:stretch>
        </p:blipFill>
        <p:spPr>
          <a:xfrm>
            <a:off x="13582646" y="5143500"/>
            <a:ext cx="4593739" cy="3056925"/>
          </a:xfrm>
          <a:prstGeom prst="rect">
            <a:avLst/>
          </a:prstGeom>
        </p:spPr>
      </p:pic>
      <p:pic>
        <p:nvPicPr>
          <p:cNvPr id="25" name="Picture 24">
            <a:extLst>
              <a:ext uri="{FF2B5EF4-FFF2-40B4-BE49-F238E27FC236}">
                <a16:creationId xmlns:a16="http://schemas.microsoft.com/office/drawing/2014/main" id="{3A839C07-7D8C-E632-F4FF-6E436D184517}"/>
              </a:ext>
            </a:extLst>
          </p:cNvPr>
          <p:cNvPicPr>
            <a:picLocks noChangeAspect="1"/>
          </p:cNvPicPr>
          <p:nvPr/>
        </p:nvPicPr>
        <p:blipFill>
          <a:blip r:embed="rId8"/>
          <a:stretch>
            <a:fillRect/>
          </a:stretch>
        </p:blipFill>
        <p:spPr>
          <a:xfrm>
            <a:off x="1909989" y="3476234"/>
            <a:ext cx="4789417" cy="4789417"/>
          </a:xfrm>
          <a:prstGeom prst="rect">
            <a:avLst/>
          </a:prstGeom>
        </p:spPr>
      </p:pic>
    </p:spTree>
    <p:extLst>
      <p:ext uri="{BB962C8B-B14F-4D97-AF65-F5344CB8AC3E}">
        <p14:creationId xmlns:p14="http://schemas.microsoft.com/office/powerpoint/2010/main" val="3078154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EBCAD-B1B7-DD92-3C7D-1D3FCCFCA21F}"/>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22E843BF-5447-5FCD-8743-EFC16A5B13D6}"/>
              </a:ext>
            </a:extLst>
          </p:cNvPr>
          <p:cNvSpPr/>
          <p:nvPr/>
        </p:nvSpPr>
        <p:spPr>
          <a:xfrm>
            <a:off x="15032066" y="151080"/>
            <a:ext cx="3245780" cy="3245780"/>
          </a:xfrm>
          <a:custGeom>
            <a:avLst/>
            <a:gdLst/>
            <a:ahLst/>
            <a:cxnLst/>
            <a:rect l="l" t="t" r="r" b="b"/>
            <a:pathLst>
              <a:path w="3245780" h="3245780">
                <a:moveTo>
                  <a:pt x="0" y="0"/>
                </a:moveTo>
                <a:lnTo>
                  <a:pt x="3245779" y="0"/>
                </a:lnTo>
                <a:lnTo>
                  <a:pt x="3245779" y="3245780"/>
                </a:lnTo>
                <a:lnTo>
                  <a:pt x="0" y="324578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ZA"/>
          </a:p>
        </p:txBody>
      </p:sp>
      <p:grpSp>
        <p:nvGrpSpPr>
          <p:cNvPr id="7" name="Group 7">
            <a:extLst>
              <a:ext uri="{FF2B5EF4-FFF2-40B4-BE49-F238E27FC236}">
                <a16:creationId xmlns:a16="http://schemas.microsoft.com/office/drawing/2014/main" id="{BA9DB492-6DFF-9E4A-76B2-6E65CDECD806}"/>
              </a:ext>
            </a:extLst>
          </p:cNvPr>
          <p:cNvGrpSpPr/>
          <p:nvPr/>
        </p:nvGrpSpPr>
        <p:grpSpPr>
          <a:xfrm>
            <a:off x="13995220" y="9535321"/>
            <a:ext cx="4324260" cy="751679"/>
            <a:chOff x="0" y="0"/>
            <a:chExt cx="1138900" cy="197973"/>
          </a:xfrm>
        </p:grpSpPr>
        <p:sp>
          <p:nvSpPr>
            <p:cNvPr id="8" name="Freeform 8">
              <a:extLst>
                <a:ext uri="{FF2B5EF4-FFF2-40B4-BE49-F238E27FC236}">
                  <a16:creationId xmlns:a16="http://schemas.microsoft.com/office/drawing/2014/main" id="{A52FB709-E1CF-BF0B-3931-DB0E67232979}"/>
                </a:ext>
              </a:extLst>
            </p:cNvPr>
            <p:cNvSpPr/>
            <p:nvPr/>
          </p:nvSpPr>
          <p:spPr>
            <a:xfrm>
              <a:off x="0" y="0"/>
              <a:ext cx="1138900" cy="197973"/>
            </a:xfrm>
            <a:custGeom>
              <a:avLst/>
              <a:gdLst/>
              <a:ahLst/>
              <a:cxnLst/>
              <a:rect l="l" t="t" r="r" b="b"/>
              <a:pathLst>
                <a:path w="1138900" h="197973">
                  <a:moveTo>
                    <a:pt x="34017" y="0"/>
                  </a:moveTo>
                  <a:lnTo>
                    <a:pt x="1104883" y="0"/>
                  </a:lnTo>
                  <a:cubicBezTo>
                    <a:pt x="1113905" y="0"/>
                    <a:pt x="1122557" y="3584"/>
                    <a:pt x="1128937" y="9963"/>
                  </a:cubicBezTo>
                  <a:cubicBezTo>
                    <a:pt x="1135316" y="16343"/>
                    <a:pt x="1138900" y="24995"/>
                    <a:pt x="1138900" y="34017"/>
                  </a:cubicBezTo>
                  <a:lnTo>
                    <a:pt x="1138900" y="163956"/>
                  </a:lnTo>
                  <a:cubicBezTo>
                    <a:pt x="1138900" y="172978"/>
                    <a:pt x="1135316" y="181630"/>
                    <a:pt x="1128937" y="188010"/>
                  </a:cubicBezTo>
                  <a:cubicBezTo>
                    <a:pt x="1122557" y="194389"/>
                    <a:pt x="1113905" y="197973"/>
                    <a:pt x="1104883" y="197973"/>
                  </a:cubicBezTo>
                  <a:lnTo>
                    <a:pt x="34017" y="197973"/>
                  </a:lnTo>
                  <a:cubicBezTo>
                    <a:pt x="24995" y="197973"/>
                    <a:pt x="16343" y="194389"/>
                    <a:pt x="9963" y="188010"/>
                  </a:cubicBezTo>
                  <a:cubicBezTo>
                    <a:pt x="3584" y="181630"/>
                    <a:pt x="0" y="172978"/>
                    <a:pt x="0" y="163956"/>
                  </a:cubicBezTo>
                  <a:lnTo>
                    <a:pt x="0" y="34017"/>
                  </a:lnTo>
                  <a:cubicBezTo>
                    <a:pt x="0" y="24995"/>
                    <a:pt x="3584" y="16343"/>
                    <a:pt x="9963" y="9963"/>
                  </a:cubicBezTo>
                  <a:cubicBezTo>
                    <a:pt x="16343" y="3584"/>
                    <a:pt x="24995" y="0"/>
                    <a:pt x="34017"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a:ln cap="sq">
              <a:noFill/>
              <a:prstDash val="solid"/>
              <a:miter/>
            </a:ln>
          </p:spPr>
          <p:txBody>
            <a:bodyPr/>
            <a:lstStyle/>
            <a:p>
              <a:endParaRPr lang="en-ZA"/>
            </a:p>
          </p:txBody>
        </p:sp>
        <p:sp>
          <p:nvSpPr>
            <p:cNvPr id="9" name="TextBox 9">
              <a:extLst>
                <a:ext uri="{FF2B5EF4-FFF2-40B4-BE49-F238E27FC236}">
                  <a16:creationId xmlns:a16="http://schemas.microsoft.com/office/drawing/2014/main" id="{D453EE0B-B140-8568-BBA6-F22C658F477A}"/>
                </a:ext>
              </a:extLst>
            </p:cNvPr>
            <p:cNvSpPr txBox="1"/>
            <p:nvPr/>
          </p:nvSpPr>
          <p:spPr>
            <a:xfrm>
              <a:off x="0" y="-57150"/>
              <a:ext cx="1138900" cy="255123"/>
            </a:xfrm>
            <a:prstGeom prst="rect">
              <a:avLst/>
            </a:prstGeom>
          </p:spPr>
          <p:txBody>
            <a:bodyPr lIns="50800" tIns="50800" rIns="50800" bIns="50800" rtlCol="0" anchor="ctr"/>
            <a:lstStyle/>
            <a:p>
              <a:pPr marL="0" lvl="0" indent="0" algn="ctr">
                <a:lnSpc>
                  <a:spcPts val="3500"/>
                </a:lnSpc>
                <a:spcBef>
                  <a:spcPct val="0"/>
                </a:spcBef>
              </a:pPr>
              <a:endParaRPr/>
            </a:p>
          </p:txBody>
        </p:sp>
      </p:grpSp>
      <p:grpSp>
        <p:nvGrpSpPr>
          <p:cNvPr id="10" name="Group 10">
            <a:extLst>
              <a:ext uri="{FF2B5EF4-FFF2-40B4-BE49-F238E27FC236}">
                <a16:creationId xmlns:a16="http://schemas.microsoft.com/office/drawing/2014/main" id="{AE36D0AB-F68D-6D33-2BA5-04C99FDAFBD5}"/>
              </a:ext>
            </a:extLst>
          </p:cNvPr>
          <p:cNvGrpSpPr/>
          <p:nvPr/>
        </p:nvGrpSpPr>
        <p:grpSpPr>
          <a:xfrm>
            <a:off x="9497777" y="0"/>
            <a:ext cx="8790223" cy="1028700"/>
            <a:chOff x="0" y="0"/>
            <a:chExt cx="2315120" cy="270933"/>
          </a:xfrm>
        </p:grpSpPr>
        <p:sp>
          <p:nvSpPr>
            <p:cNvPr id="11" name="Freeform 11">
              <a:extLst>
                <a:ext uri="{FF2B5EF4-FFF2-40B4-BE49-F238E27FC236}">
                  <a16:creationId xmlns:a16="http://schemas.microsoft.com/office/drawing/2014/main" id="{19F32262-565A-C994-C1EC-4D252B42CC4D}"/>
                </a:ext>
              </a:extLst>
            </p:cNvPr>
            <p:cNvSpPr/>
            <p:nvPr/>
          </p:nvSpPr>
          <p:spPr>
            <a:xfrm>
              <a:off x="0" y="0"/>
              <a:ext cx="2315120" cy="270933"/>
            </a:xfrm>
            <a:custGeom>
              <a:avLst/>
              <a:gdLst/>
              <a:ahLst/>
              <a:cxnLst/>
              <a:rect l="l" t="t" r="r" b="b"/>
              <a:pathLst>
                <a:path w="2315120" h="270933">
                  <a:moveTo>
                    <a:pt x="16734" y="0"/>
                  </a:moveTo>
                  <a:lnTo>
                    <a:pt x="2298386" y="0"/>
                  </a:lnTo>
                  <a:cubicBezTo>
                    <a:pt x="2307628" y="0"/>
                    <a:pt x="2315120" y="7492"/>
                    <a:pt x="2315120" y="16734"/>
                  </a:cubicBezTo>
                  <a:lnTo>
                    <a:pt x="2315120" y="254199"/>
                  </a:lnTo>
                  <a:cubicBezTo>
                    <a:pt x="2315120" y="258637"/>
                    <a:pt x="2313357" y="262894"/>
                    <a:pt x="2310219" y="266032"/>
                  </a:cubicBezTo>
                  <a:cubicBezTo>
                    <a:pt x="2307081" y="269170"/>
                    <a:pt x="2302824" y="270933"/>
                    <a:pt x="2298386" y="270933"/>
                  </a:cubicBezTo>
                  <a:lnTo>
                    <a:pt x="16734" y="270933"/>
                  </a:lnTo>
                  <a:cubicBezTo>
                    <a:pt x="7492" y="270933"/>
                    <a:pt x="0" y="263441"/>
                    <a:pt x="0" y="254199"/>
                  </a:cubicBezTo>
                  <a:lnTo>
                    <a:pt x="0" y="16734"/>
                  </a:lnTo>
                  <a:cubicBezTo>
                    <a:pt x="0" y="7492"/>
                    <a:pt x="7492" y="0"/>
                    <a:pt x="16734"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p:spPr>
          <p:txBody>
            <a:bodyPr/>
            <a:lstStyle/>
            <a:p>
              <a:endParaRPr lang="en-ZA"/>
            </a:p>
          </p:txBody>
        </p:sp>
        <p:sp>
          <p:nvSpPr>
            <p:cNvPr id="12" name="TextBox 12">
              <a:extLst>
                <a:ext uri="{FF2B5EF4-FFF2-40B4-BE49-F238E27FC236}">
                  <a16:creationId xmlns:a16="http://schemas.microsoft.com/office/drawing/2014/main" id="{847267DF-F792-4A8C-EC34-52ECAE4316C0}"/>
                </a:ext>
              </a:extLst>
            </p:cNvPr>
            <p:cNvSpPr txBox="1"/>
            <p:nvPr/>
          </p:nvSpPr>
          <p:spPr>
            <a:xfrm>
              <a:off x="0" y="-57150"/>
              <a:ext cx="2315120" cy="328083"/>
            </a:xfrm>
            <a:prstGeom prst="rect">
              <a:avLst/>
            </a:prstGeom>
          </p:spPr>
          <p:txBody>
            <a:bodyPr lIns="50800" tIns="50800" rIns="50800" bIns="50800" rtlCol="0" anchor="ctr"/>
            <a:lstStyle/>
            <a:p>
              <a:pPr algn="ctr">
                <a:lnSpc>
                  <a:spcPts val="3500"/>
                </a:lnSpc>
              </a:pPr>
              <a:endParaRPr/>
            </a:p>
          </p:txBody>
        </p:sp>
      </p:grpSp>
      <p:grpSp>
        <p:nvGrpSpPr>
          <p:cNvPr id="13" name="Group 13">
            <a:extLst>
              <a:ext uri="{FF2B5EF4-FFF2-40B4-BE49-F238E27FC236}">
                <a16:creationId xmlns:a16="http://schemas.microsoft.com/office/drawing/2014/main" id="{BBA39CD1-ED5F-7142-10C2-E1744C622DC5}"/>
              </a:ext>
            </a:extLst>
          </p:cNvPr>
          <p:cNvGrpSpPr/>
          <p:nvPr/>
        </p:nvGrpSpPr>
        <p:grpSpPr>
          <a:xfrm>
            <a:off x="0" y="0"/>
            <a:ext cx="2383119" cy="2854393"/>
            <a:chOff x="0" y="0"/>
            <a:chExt cx="627653" cy="751774"/>
          </a:xfrm>
        </p:grpSpPr>
        <p:sp>
          <p:nvSpPr>
            <p:cNvPr id="14" name="Freeform 14">
              <a:extLst>
                <a:ext uri="{FF2B5EF4-FFF2-40B4-BE49-F238E27FC236}">
                  <a16:creationId xmlns:a16="http://schemas.microsoft.com/office/drawing/2014/main" id="{AE9A42B1-011F-889D-CAE1-5DFC862402B3}"/>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5" name="TextBox 15">
              <a:extLst>
                <a:ext uri="{FF2B5EF4-FFF2-40B4-BE49-F238E27FC236}">
                  <a16:creationId xmlns:a16="http://schemas.microsoft.com/office/drawing/2014/main" id="{50DD088B-EEDF-A359-8180-48AF2C0C52D4}"/>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16" name="Freeform 16">
            <a:extLst>
              <a:ext uri="{FF2B5EF4-FFF2-40B4-BE49-F238E27FC236}">
                <a16:creationId xmlns:a16="http://schemas.microsoft.com/office/drawing/2014/main" id="{EDA5A8DF-4845-8D1B-2C29-6175E19155D5}"/>
              </a:ext>
            </a:extLst>
          </p:cNvPr>
          <p:cNvSpPr/>
          <p:nvPr/>
        </p:nvSpPr>
        <p:spPr>
          <a:xfrm flipH="1">
            <a:off x="15403630" y="8573060"/>
            <a:ext cx="1689934" cy="805023"/>
          </a:xfrm>
          <a:custGeom>
            <a:avLst/>
            <a:gdLst/>
            <a:ahLst/>
            <a:cxnLst/>
            <a:rect l="l" t="t" r="r" b="b"/>
            <a:pathLst>
              <a:path w="1689934" h="805023">
                <a:moveTo>
                  <a:pt x="1689933" y="0"/>
                </a:moveTo>
                <a:lnTo>
                  <a:pt x="0" y="0"/>
                </a:lnTo>
                <a:lnTo>
                  <a:pt x="0" y="805023"/>
                </a:lnTo>
                <a:lnTo>
                  <a:pt x="1689933" y="805023"/>
                </a:lnTo>
                <a:lnTo>
                  <a:pt x="1689933"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ZA"/>
          </a:p>
        </p:txBody>
      </p:sp>
      <p:sp>
        <p:nvSpPr>
          <p:cNvPr id="17" name="Freeform 17">
            <a:extLst>
              <a:ext uri="{FF2B5EF4-FFF2-40B4-BE49-F238E27FC236}">
                <a16:creationId xmlns:a16="http://schemas.microsoft.com/office/drawing/2014/main" id="{CFE9E9E3-FD33-B72A-0E77-0440136E3521}"/>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4"/>
            <a:stretch>
              <a:fillRect/>
            </a:stretch>
          </a:blipFill>
        </p:spPr>
        <p:txBody>
          <a:bodyPr/>
          <a:lstStyle/>
          <a:p>
            <a:endParaRPr lang="en-ZA"/>
          </a:p>
        </p:txBody>
      </p:sp>
      <p:sp>
        <p:nvSpPr>
          <p:cNvPr id="18" name="Freeform 18">
            <a:extLst>
              <a:ext uri="{FF2B5EF4-FFF2-40B4-BE49-F238E27FC236}">
                <a16:creationId xmlns:a16="http://schemas.microsoft.com/office/drawing/2014/main" id="{7C3C2CA3-AE23-3546-80F9-7C619AEFF56A}"/>
              </a:ext>
            </a:extLst>
          </p:cNvPr>
          <p:cNvSpPr/>
          <p:nvPr/>
        </p:nvSpPr>
        <p:spPr>
          <a:xfrm>
            <a:off x="147412" y="623356"/>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5"/>
            <a:stretch>
              <a:fillRect/>
            </a:stretch>
          </a:blipFill>
        </p:spPr>
        <p:txBody>
          <a:bodyPr/>
          <a:lstStyle/>
          <a:p>
            <a:endParaRPr lang="en-ZA"/>
          </a:p>
        </p:txBody>
      </p:sp>
      <p:sp>
        <p:nvSpPr>
          <p:cNvPr id="23" name="Rectangle 22">
            <a:extLst>
              <a:ext uri="{FF2B5EF4-FFF2-40B4-BE49-F238E27FC236}">
                <a16:creationId xmlns:a16="http://schemas.microsoft.com/office/drawing/2014/main" id="{D487F341-F3F4-C48A-40C7-839A39D27E9A}"/>
              </a:ext>
            </a:extLst>
          </p:cNvPr>
          <p:cNvSpPr/>
          <p:nvPr/>
        </p:nvSpPr>
        <p:spPr>
          <a:xfrm>
            <a:off x="2418059" y="1140952"/>
            <a:ext cx="6543375" cy="92333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5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Equipment Safety</a:t>
            </a:r>
            <a:endParaRPr kumimoji="0" lang="en-GB" sz="5400" b="0" i="0" u="none" strike="noStrike" kern="0" cap="none" spc="0" normalizeH="0" baseline="0" noProof="0" dirty="0">
              <a:ln>
                <a:noFill/>
              </a:ln>
              <a:solidFill>
                <a:prstClr val="black"/>
              </a:solidFill>
              <a:effectLst/>
              <a:uLnTx/>
              <a:uFillTx/>
            </a:endParaRPr>
          </a:p>
        </p:txBody>
      </p:sp>
      <p:pic>
        <p:nvPicPr>
          <p:cNvPr id="5" name="Picture 4">
            <a:extLst>
              <a:ext uri="{FF2B5EF4-FFF2-40B4-BE49-F238E27FC236}">
                <a16:creationId xmlns:a16="http://schemas.microsoft.com/office/drawing/2014/main" id="{10BD68B5-3C1E-2273-0B09-CFF1A962134D}"/>
              </a:ext>
            </a:extLst>
          </p:cNvPr>
          <p:cNvPicPr>
            <a:picLocks noChangeAspect="1"/>
          </p:cNvPicPr>
          <p:nvPr/>
        </p:nvPicPr>
        <p:blipFill>
          <a:blip r:embed="rId6"/>
          <a:stretch>
            <a:fillRect/>
          </a:stretch>
        </p:blipFill>
        <p:spPr>
          <a:xfrm>
            <a:off x="2427998" y="2247900"/>
            <a:ext cx="6491560" cy="3245780"/>
          </a:xfrm>
          <a:prstGeom prst="rect">
            <a:avLst/>
          </a:prstGeom>
        </p:spPr>
      </p:pic>
      <p:pic>
        <p:nvPicPr>
          <p:cNvPr id="19" name="Picture 18">
            <a:extLst>
              <a:ext uri="{FF2B5EF4-FFF2-40B4-BE49-F238E27FC236}">
                <a16:creationId xmlns:a16="http://schemas.microsoft.com/office/drawing/2014/main" id="{05D4E35D-9806-F2E8-C458-187220540ABA}"/>
              </a:ext>
            </a:extLst>
          </p:cNvPr>
          <p:cNvPicPr>
            <a:picLocks noChangeAspect="1"/>
          </p:cNvPicPr>
          <p:nvPr/>
        </p:nvPicPr>
        <p:blipFill>
          <a:blip r:embed="rId7"/>
          <a:stretch>
            <a:fillRect/>
          </a:stretch>
        </p:blipFill>
        <p:spPr>
          <a:xfrm>
            <a:off x="2400834" y="5866397"/>
            <a:ext cx="7594494" cy="3797247"/>
          </a:xfrm>
          <a:prstGeom prst="rect">
            <a:avLst/>
          </a:prstGeom>
        </p:spPr>
      </p:pic>
      <p:pic>
        <p:nvPicPr>
          <p:cNvPr id="25" name="Picture 24">
            <a:extLst>
              <a:ext uri="{FF2B5EF4-FFF2-40B4-BE49-F238E27FC236}">
                <a16:creationId xmlns:a16="http://schemas.microsoft.com/office/drawing/2014/main" id="{6EEF83A9-BCC3-848A-8575-C171F3C3729F}"/>
              </a:ext>
            </a:extLst>
          </p:cNvPr>
          <p:cNvPicPr>
            <a:picLocks noChangeAspect="1"/>
          </p:cNvPicPr>
          <p:nvPr/>
        </p:nvPicPr>
        <p:blipFill>
          <a:blip r:embed="rId8"/>
          <a:srcRect l="4786" t="12082" r="5708" b="10019"/>
          <a:stretch>
            <a:fillRect/>
          </a:stretch>
        </p:blipFill>
        <p:spPr>
          <a:xfrm>
            <a:off x="9988702" y="2715941"/>
            <a:ext cx="6383194" cy="5555478"/>
          </a:xfrm>
          <a:prstGeom prst="rect">
            <a:avLst/>
          </a:prstGeom>
          <a:effectLst/>
        </p:spPr>
      </p:pic>
    </p:spTree>
    <p:extLst>
      <p:ext uri="{BB962C8B-B14F-4D97-AF65-F5344CB8AC3E}">
        <p14:creationId xmlns:p14="http://schemas.microsoft.com/office/powerpoint/2010/main" val="3542214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B5E9D-2EEA-31D9-EBA8-DC06AC3A42A3}"/>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9B9A96CC-FCDD-2A60-DCE5-DFD8E2090F2C}"/>
              </a:ext>
            </a:extLst>
          </p:cNvPr>
          <p:cNvSpPr/>
          <p:nvPr/>
        </p:nvSpPr>
        <p:spPr>
          <a:xfrm>
            <a:off x="15032066" y="151080"/>
            <a:ext cx="3245780" cy="3245780"/>
          </a:xfrm>
          <a:custGeom>
            <a:avLst/>
            <a:gdLst/>
            <a:ahLst/>
            <a:cxnLst/>
            <a:rect l="l" t="t" r="r" b="b"/>
            <a:pathLst>
              <a:path w="3245780" h="3245780">
                <a:moveTo>
                  <a:pt x="0" y="0"/>
                </a:moveTo>
                <a:lnTo>
                  <a:pt x="3245779" y="0"/>
                </a:lnTo>
                <a:lnTo>
                  <a:pt x="3245779" y="3245780"/>
                </a:lnTo>
                <a:lnTo>
                  <a:pt x="0" y="324578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ZA"/>
          </a:p>
        </p:txBody>
      </p:sp>
      <p:grpSp>
        <p:nvGrpSpPr>
          <p:cNvPr id="7" name="Group 7">
            <a:extLst>
              <a:ext uri="{FF2B5EF4-FFF2-40B4-BE49-F238E27FC236}">
                <a16:creationId xmlns:a16="http://schemas.microsoft.com/office/drawing/2014/main" id="{880F3222-0E72-1D86-A9E8-902CCD3C5392}"/>
              </a:ext>
            </a:extLst>
          </p:cNvPr>
          <p:cNvGrpSpPr/>
          <p:nvPr/>
        </p:nvGrpSpPr>
        <p:grpSpPr>
          <a:xfrm>
            <a:off x="13995220" y="9535321"/>
            <a:ext cx="4324260" cy="751679"/>
            <a:chOff x="0" y="0"/>
            <a:chExt cx="1138900" cy="197973"/>
          </a:xfrm>
        </p:grpSpPr>
        <p:sp>
          <p:nvSpPr>
            <p:cNvPr id="8" name="Freeform 8">
              <a:extLst>
                <a:ext uri="{FF2B5EF4-FFF2-40B4-BE49-F238E27FC236}">
                  <a16:creationId xmlns:a16="http://schemas.microsoft.com/office/drawing/2014/main" id="{93EE0A02-498B-44D6-11AF-865FAE799372}"/>
                </a:ext>
              </a:extLst>
            </p:cNvPr>
            <p:cNvSpPr/>
            <p:nvPr/>
          </p:nvSpPr>
          <p:spPr>
            <a:xfrm>
              <a:off x="0" y="0"/>
              <a:ext cx="1138900" cy="197973"/>
            </a:xfrm>
            <a:custGeom>
              <a:avLst/>
              <a:gdLst/>
              <a:ahLst/>
              <a:cxnLst/>
              <a:rect l="l" t="t" r="r" b="b"/>
              <a:pathLst>
                <a:path w="1138900" h="197973">
                  <a:moveTo>
                    <a:pt x="34017" y="0"/>
                  </a:moveTo>
                  <a:lnTo>
                    <a:pt x="1104883" y="0"/>
                  </a:lnTo>
                  <a:cubicBezTo>
                    <a:pt x="1113905" y="0"/>
                    <a:pt x="1122557" y="3584"/>
                    <a:pt x="1128937" y="9963"/>
                  </a:cubicBezTo>
                  <a:cubicBezTo>
                    <a:pt x="1135316" y="16343"/>
                    <a:pt x="1138900" y="24995"/>
                    <a:pt x="1138900" y="34017"/>
                  </a:cubicBezTo>
                  <a:lnTo>
                    <a:pt x="1138900" y="163956"/>
                  </a:lnTo>
                  <a:cubicBezTo>
                    <a:pt x="1138900" y="172978"/>
                    <a:pt x="1135316" y="181630"/>
                    <a:pt x="1128937" y="188010"/>
                  </a:cubicBezTo>
                  <a:cubicBezTo>
                    <a:pt x="1122557" y="194389"/>
                    <a:pt x="1113905" y="197973"/>
                    <a:pt x="1104883" y="197973"/>
                  </a:cubicBezTo>
                  <a:lnTo>
                    <a:pt x="34017" y="197973"/>
                  </a:lnTo>
                  <a:cubicBezTo>
                    <a:pt x="24995" y="197973"/>
                    <a:pt x="16343" y="194389"/>
                    <a:pt x="9963" y="188010"/>
                  </a:cubicBezTo>
                  <a:cubicBezTo>
                    <a:pt x="3584" y="181630"/>
                    <a:pt x="0" y="172978"/>
                    <a:pt x="0" y="163956"/>
                  </a:cubicBezTo>
                  <a:lnTo>
                    <a:pt x="0" y="34017"/>
                  </a:lnTo>
                  <a:cubicBezTo>
                    <a:pt x="0" y="24995"/>
                    <a:pt x="3584" y="16343"/>
                    <a:pt x="9963" y="9963"/>
                  </a:cubicBezTo>
                  <a:cubicBezTo>
                    <a:pt x="16343" y="3584"/>
                    <a:pt x="24995" y="0"/>
                    <a:pt x="34017"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a:ln cap="sq">
              <a:noFill/>
              <a:prstDash val="solid"/>
              <a:miter/>
            </a:ln>
          </p:spPr>
          <p:txBody>
            <a:bodyPr/>
            <a:lstStyle/>
            <a:p>
              <a:endParaRPr lang="en-ZA"/>
            </a:p>
          </p:txBody>
        </p:sp>
        <p:sp>
          <p:nvSpPr>
            <p:cNvPr id="9" name="TextBox 9">
              <a:extLst>
                <a:ext uri="{FF2B5EF4-FFF2-40B4-BE49-F238E27FC236}">
                  <a16:creationId xmlns:a16="http://schemas.microsoft.com/office/drawing/2014/main" id="{A18DAC11-54DD-36F6-6B74-0282EA6F232E}"/>
                </a:ext>
              </a:extLst>
            </p:cNvPr>
            <p:cNvSpPr txBox="1"/>
            <p:nvPr/>
          </p:nvSpPr>
          <p:spPr>
            <a:xfrm>
              <a:off x="0" y="-57150"/>
              <a:ext cx="1138900" cy="255123"/>
            </a:xfrm>
            <a:prstGeom prst="rect">
              <a:avLst/>
            </a:prstGeom>
          </p:spPr>
          <p:txBody>
            <a:bodyPr lIns="50800" tIns="50800" rIns="50800" bIns="50800" rtlCol="0" anchor="ctr"/>
            <a:lstStyle/>
            <a:p>
              <a:pPr marL="0" lvl="0" indent="0" algn="ctr">
                <a:lnSpc>
                  <a:spcPts val="3500"/>
                </a:lnSpc>
                <a:spcBef>
                  <a:spcPct val="0"/>
                </a:spcBef>
              </a:pPr>
              <a:endParaRPr/>
            </a:p>
          </p:txBody>
        </p:sp>
      </p:grpSp>
      <p:grpSp>
        <p:nvGrpSpPr>
          <p:cNvPr id="10" name="Group 10">
            <a:extLst>
              <a:ext uri="{FF2B5EF4-FFF2-40B4-BE49-F238E27FC236}">
                <a16:creationId xmlns:a16="http://schemas.microsoft.com/office/drawing/2014/main" id="{5146FE83-6C4D-A9C9-E32A-E27CCAB1DBCF}"/>
              </a:ext>
            </a:extLst>
          </p:cNvPr>
          <p:cNvGrpSpPr/>
          <p:nvPr/>
        </p:nvGrpSpPr>
        <p:grpSpPr>
          <a:xfrm>
            <a:off x="9497777" y="0"/>
            <a:ext cx="8790223" cy="1028700"/>
            <a:chOff x="0" y="0"/>
            <a:chExt cx="2315120" cy="270933"/>
          </a:xfrm>
        </p:grpSpPr>
        <p:sp>
          <p:nvSpPr>
            <p:cNvPr id="11" name="Freeform 11">
              <a:extLst>
                <a:ext uri="{FF2B5EF4-FFF2-40B4-BE49-F238E27FC236}">
                  <a16:creationId xmlns:a16="http://schemas.microsoft.com/office/drawing/2014/main" id="{EE24F63A-3AB7-102B-85A3-44C228F3B4BE}"/>
                </a:ext>
              </a:extLst>
            </p:cNvPr>
            <p:cNvSpPr/>
            <p:nvPr/>
          </p:nvSpPr>
          <p:spPr>
            <a:xfrm>
              <a:off x="0" y="0"/>
              <a:ext cx="2315120" cy="270933"/>
            </a:xfrm>
            <a:custGeom>
              <a:avLst/>
              <a:gdLst/>
              <a:ahLst/>
              <a:cxnLst/>
              <a:rect l="l" t="t" r="r" b="b"/>
              <a:pathLst>
                <a:path w="2315120" h="270933">
                  <a:moveTo>
                    <a:pt x="16734" y="0"/>
                  </a:moveTo>
                  <a:lnTo>
                    <a:pt x="2298386" y="0"/>
                  </a:lnTo>
                  <a:cubicBezTo>
                    <a:pt x="2307628" y="0"/>
                    <a:pt x="2315120" y="7492"/>
                    <a:pt x="2315120" y="16734"/>
                  </a:cubicBezTo>
                  <a:lnTo>
                    <a:pt x="2315120" y="254199"/>
                  </a:lnTo>
                  <a:cubicBezTo>
                    <a:pt x="2315120" y="258637"/>
                    <a:pt x="2313357" y="262894"/>
                    <a:pt x="2310219" y="266032"/>
                  </a:cubicBezTo>
                  <a:cubicBezTo>
                    <a:pt x="2307081" y="269170"/>
                    <a:pt x="2302824" y="270933"/>
                    <a:pt x="2298386" y="270933"/>
                  </a:cubicBezTo>
                  <a:lnTo>
                    <a:pt x="16734" y="270933"/>
                  </a:lnTo>
                  <a:cubicBezTo>
                    <a:pt x="7492" y="270933"/>
                    <a:pt x="0" y="263441"/>
                    <a:pt x="0" y="254199"/>
                  </a:cubicBezTo>
                  <a:lnTo>
                    <a:pt x="0" y="16734"/>
                  </a:lnTo>
                  <a:cubicBezTo>
                    <a:pt x="0" y="7492"/>
                    <a:pt x="7492" y="0"/>
                    <a:pt x="16734"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p:spPr>
          <p:txBody>
            <a:bodyPr/>
            <a:lstStyle/>
            <a:p>
              <a:endParaRPr lang="en-ZA"/>
            </a:p>
          </p:txBody>
        </p:sp>
        <p:sp>
          <p:nvSpPr>
            <p:cNvPr id="12" name="TextBox 12">
              <a:extLst>
                <a:ext uri="{FF2B5EF4-FFF2-40B4-BE49-F238E27FC236}">
                  <a16:creationId xmlns:a16="http://schemas.microsoft.com/office/drawing/2014/main" id="{5B29C3BA-3F7F-8096-9315-5A54DD42E81E}"/>
                </a:ext>
              </a:extLst>
            </p:cNvPr>
            <p:cNvSpPr txBox="1"/>
            <p:nvPr/>
          </p:nvSpPr>
          <p:spPr>
            <a:xfrm>
              <a:off x="0" y="-57150"/>
              <a:ext cx="2315120" cy="328083"/>
            </a:xfrm>
            <a:prstGeom prst="rect">
              <a:avLst/>
            </a:prstGeom>
          </p:spPr>
          <p:txBody>
            <a:bodyPr lIns="50800" tIns="50800" rIns="50800" bIns="50800" rtlCol="0" anchor="ctr"/>
            <a:lstStyle/>
            <a:p>
              <a:pPr algn="ctr">
                <a:lnSpc>
                  <a:spcPts val="3500"/>
                </a:lnSpc>
              </a:pPr>
              <a:endParaRPr/>
            </a:p>
          </p:txBody>
        </p:sp>
      </p:grpSp>
      <p:grpSp>
        <p:nvGrpSpPr>
          <p:cNvPr id="13" name="Group 13">
            <a:extLst>
              <a:ext uri="{FF2B5EF4-FFF2-40B4-BE49-F238E27FC236}">
                <a16:creationId xmlns:a16="http://schemas.microsoft.com/office/drawing/2014/main" id="{D9D82186-9554-0747-BBA5-FF5692307DB8}"/>
              </a:ext>
            </a:extLst>
          </p:cNvPr>
          <p:cNvGrpSpPr/>
          <p:nvPr/>
        </p:nvGrpSpPr>
        <p:grpSpPr>
          <a:xfrm>
            <a:off x="0" y="0"/>
            <a:ext cx="2383119" cy="2854393"/>
            <a:chOff x="0" y="0"/>
            <a:chExt cx="627653" cy="751774"/>
          </a:xfrm>
        </p:grpSpPr>
        <p:sp>
          <p:nvSpPr>
            <p:cNvPr id="14" name="Freeform 14">
              <a:extLst>
                <a:ext uri="{FF2B5EF4-FFF2-40B4-BE49-F238E27FC236}">
                  <a16:creationId xmlns:a16="http://schemas.microsoft.com/office/drawing/2014/main" id="{43BCC37E-511A-3E10-538D-6ACC77CA4126}"/>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5" name="TextBox 15">
              <a:extLst>
                <a:ext uri="{FF2B5EF4-FFF2-40B4-BE49-F238E27FC236}">
                  <a16:creationId xmlns:a16="http://schemas.microsoft.com/office/drawing/2014/main" id="{864E2133-2CF5-476B-AA3B-691B6466A6CF}"/>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16" name="Freeform 16">
            <a:extLst>
              <a:ext uri="{FF2B5EF4-FFF2-40B4-BE49-F238E27FC236}">
                <a16:creationId xmlns:a16="http://schemas.microsoft.com/office/drawing/2014/main" id="{DE2E28F7-6A90-7F4D-2E48-9406169D62FF}"/>
              </a:ext>
            </a:extLst>
          </p:cNvPr>
          <p:cNvSpPr/>
          <p:nvPr/>
        </p:nvSpPr>
        <p:spPr>
          <a:xfrm flipH="1">
            <a:off x="15403630" y="8573060"/>
            <a:ext cx="1689934" cy="805023"/>
          </a:xfrm>
          <a:custGeom>
            <a:avLst/>
            <a:gdLst/>
            <a:ahLst/>
            <a:cxnLst/>
            <a:rect l="l" t="t" r="r" b="b"/>
            <a:pathLst>
              <a:path w="1689934" h="805023">
                <a:moveTo>
                  <a:pt x="1689933" y="0"/>
                </a:moveTo>
                <a:lnTo>
                  <a:pt x="0" y="0"/>
                </a:lnTo>
                <a:lnTo>
                  <a:pt x="0" y="805023"/>
                </a:lnTo>
                <a:lnTo>
                  <a:pt x="1689933" y="805023"/>
                </a:lnTo>
                <a:lnTo>
                  <a:pt x="1689933"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ZA"/>
          </a:p>
        </p:txBody>
      </p:sp>
      <p:sp>
        <p:nvSpPr>
          <p:cNvPr id="17" name="Freeform 17">
            <a:extLst>
              <a:ext uri="{FF2B5EF4-FFF2-40B4-BE49-F238E27FC236}">
                <a16:creationId xmlns:a16="http://schemas.microsoft.com/office/drawing/2014/main" id="{1049504E-AE62-88A7-E365-6418FE002AF8}"/>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4"/>
            <a:stretch>
              <a:fillRect/>
            </a:stretch>
          </a:blipFill>
        </p:spPr>
        <p:txBody>
          <a:bodyPr/>
          <a:lstStyle/>
          <a:p>
            <a:endParaRPr lang="en-ZA"/>
          </a:p>
        </p:txBody>
      </p:sp>
      <p:sp>
        <p:nvSpPr>
          <p:cNvPr id="18" name="Freeform 18">
            <a:extLst>
              <a:ext uri="{FF2B5EF4-FFF2-40B4-BE49-F238E27FC236}">
                <a16:creationId xmlns:a16="http://schemas.microsoft.com/office/drawing/2014/main" id="{F5D25996-4469-1ED4-FECA-1105ECCB8B59}"/>
              </a:ext>
            </a:extLst>
          </p:cNvPr>
          <p:cNvSpPr/>
          <p:nvPr/>
        </p:nvSpPr>
        <p:spPr>
          <a:xfrm>
            <a:off x="147412" y="623356"/>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5"/>
            <a:stretch>
              <a:fillRect/>
            </a:stretch>
          </a:blipFill>
        </p:spPr>
        <p:txBody>
          <a:bodyPr/>
          <a:lstStyle/>
          <a:p>
            <a:endParaRPr lang="en-ZA"/>
          </a:p>
        </p:txBody>
      </p:sp>
      <p:sp>
        <p:nvSpPr>
          <p:cNvPr id="23" name="Rectangle 22">
            <a:extLst>
              <a:ext uri="{FF2B5EF4-FFF2-40B4-BE49-F238E27FC236}">
                <a16:creationId xmlns:a16="http://schemas.microsoft.com/office/drawing/2014/main" id="{60E52950-2C20-380C-8777-EB3F14B74A94}"/>
              </a:ext>
            </a:extLst>
          </p:cNvPr>
          <p:cNvSpPr/>
          <p:nvPr/>
        </p:nvSpPr>
        <p:spPr>
          <a:xfrm>
            <a:off x="2362747" y="1183307"/>
            <a:ext cx="12652539" cy="7448193"/>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5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Crime </a:t>
            </a:r>
            <a:r>
              <a:rPr lang="en-GB" sz="5400" b="1" kern="0" dirty="0">
                <a:solidFill>
                  <a:prstClr val="black"/>
                </a:solidFill>
                <a:latin typeface="Tahoma" panose="020B0604030504040204" pitchFamily="34" charset="0"/>
                <a:ea typeface="Tahoma" panose="020B0604030504040204" pitchFamily="34" charset="0"/>
                <a:cs typeface="Tahoma" panose="020B0604030504040204" pitchFamily="34" charset="0"/>
              </a:rPr>
              <a:t>Realities</a:t>
            </a:r>
            <a:endParaRPr kumimoji="0" lang="en-GB" sz="5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Char char="•"/>
              <a:tabLst/>
              <a:defRPr/>
            </a:pPr>
            <a:r>
              <a:rPr kumimoji="0" lang="en-US" altLang="en-US" sz="3600" b="0" i="0" u="none" strike="noStrike" kern="0" cap="none" spc="0" normalizeH="0" baseline="0" noProof="0" dirty="0">
                <a:ln>
                  <a:noFill/>
                </a:ln>
                <a:solidFill>
                  <a:prstClr val="black"/>
                </a:solidFill>
                <a:effectLst/>
                <a:uLnTx/>
                <a:uFillTx/>
                <a:cs typeface="Times New Roman" panose="02020603050405020304" pitchFamily="18" charset="0"/>
              </a:rPr>
              <a:t>  High-jacking (vehicle / load / driver)</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en-US" sz="3600" b="0" i="0" u="none" strike="noStrike" kern="0" cap="none" spc="0" normalizeH="0" baseline="0" noProof="0" dirty="0">
              <a:ln>
                <a:noFill/>
              </a:ln>
              <a:solidFill>
                <a:prstClr val="black"/>
              </a:solidFill>
              <a:effectLst/>
              <a:uLnTx/>
              <a:uFillTx/>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Char char="•"/>
              <a:tabLst/>
              <a:defRPr/>
            </a:pPr>
            <a:r>
              <a:rPr kumimoji="0" lang="en-US" altLang="en-US" sz="3600" b="0" i="0" u="none" strike="noStrike" kern="0" cap="none" spc="0" normalizeH="0" baseline="0" noProof="0" dirty="0">
                <a:ln>
                  <a:noFill/>
                </a:ln>
                <a:solidFill>
                  <a:prstClr val="black"/>
                </a:solidFill>
                <a:effectLst/>
                <a:uLnTx/>
                <a:uFillTx/>
                <a:cs typeface="Times New Roman" panose="02020603050405020304" pitchFamily="18" charset="0"/>
              </a:rPr>
              <a:t>  Cross-border (loads / destinations / guarantees / delivery)</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en-US" sz="3600" b="0" i="0" u="none" strike="noStrike" kern="0" cap="none" spc="0" normalizeH="0" baseline="0" noProof="0" dirty="0">
              <a:ln>
                <a:noFill/>
              </a:ln>
              <a:solidFill>
                <a:prstClr val="black"/>
              </a:solidFill>
              <a:effectLst/>
              <a:uLnTx/>
              <a:uFillTx/>
              <a:cs typeface="Times New Roman" panose="02020603050405020304" pitchFamily="18" charset="0"/>
            </a:endParaRPr>
          </a:p>
          <a:p>
            <a:pPr marL="365125" marR="0" lvl="0" indent="-365125" defTabSz="914400" eaLnBrk="1" fontAlgn="auto" latinLnBrk="0" hangingPunct="1">
              <a:lnSpc>
                <a:spcPct val="100000"/>
              </a:lnSpc>
              <a:spcBef>
                <a:spcPts val="0"/>
              </a:spcBef>
              <a:spcAft>
                <a:spcPts val="0"/>
              </a:spcAft>
              <a:buClrTx/>
              <a:buSzTx/>
              <a:buFontTx/>
              <a:buChar char="•"/>
              <a:tabLst/>
              <a:defRPr/>
            </a:pPr>
            <a:r>
              <a:rPr kumimoji="0" lang="en-US" altLang="en-US" sz="3600" b="0" i="0" u="none" strike="noStrike" kern="0" cap="none" spc="0" normalizeH="0" baseline="0" noProof="0" dirty="0">
                <a:ln>
                  <a:noFill/>
                </a:ln>
                <a:solidFill>
                  <a:prstClr val="black"/>
                </a:solidFill>
                <a:effectLst/>
                <a:uLnTx/>
                <a:uFillTx/>
                <a:cs typeface="Times New Roman" panose="02020603050405020304" pitchFamily="18" charset="0"/>
              </a:rPr>
              <a:t>Authority (corruption / extortion)</a:t>
            </a:r>
          </a:p>
          <a:p>
            <a:pPr marL="0" marR="0" lvl="0" indent="0" defTabSz="914400" eaLnBrk="1" fontAlgn="auto" latinLnBrk="0" hangingPunct="1">
              <a:lnSpc>
                <a:spcPct val="100000"/>
              </a:lnSpc>
              <a:spcBef>
                <a:spcPts val="0"/>
              </a:spcBef>
              <a:spcAft>
                <a:spcPts val="0"/>
              </a:spcAft>
              <a:buClrTx/>
              <a:buSzTx/>
              <a:buFontTx/>
              <a:buChar char="•"/>
              <a:tabLst/>
              <a:defRPr/>
            </a:pPr>
            <a:endParaRPr kumimoji="0" lang="en-US" altLang="en-US" sz="3600" b="0" i="0" u="none" strike="noStrike" kern="0" cap="none" spc="0" normalizeH="0" baseline="0" noProof="0" dirty="0">
              <a:ln>
                <a:noFill/>
              </a:ln>
              <a:solidFill>
                <a:prstClr val="black"/>
              </a:solidFill>
              <a:effectLst/>
              <a:uLnTx/>
              <a:uFillTx/>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Char char="•"/>
              <a:tabLst/>
              <a:defRPr/>
            </a:pPr>
            <a:r>
              <a:rPr kumimoji="0" lang="en-US" sz="3600" b="0" i="0" u="none" strike="noStrike" kern="0" cap="none" spc="0" normalizeH="0" baseline="0" noProof="0" dirty="0">
                <a:ln>
                  <a:noFill/>
                </a:ln>
                <a:solidFill>
                  <a:prstClr val="black"/>
                </a:solidFill>
                <a:effectLst/>
                <a:uLnTx/>
                <a:uFillTx/>
                <a:ea typeface="Tahoma" panose="020B0604030504040204" pitchFamily="34" charset="0"/>
                <a:cs typeface="Times New Roman" panose="02020603050405020304" pitchFamily="18" charset="0"/>
              </a:rPr>
              <a:t>  Criminal syndicates (mafias / industrial espionage / cabals)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prstClr val="black"/>
              </a:solidFill>
              <a:effectLst/>
              <a:uLnTx/>
              <a:uFillTx/>
              <a:ea typeface="Tahoma" panose="020B060403050404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Char char="•"/>
              <a:tabLst/>
              <a:defRPr/>
            </a:pPr>
            <a:r>
              <a:rPr kumimoji="0" lang="en-US" sz="3600" b="0" i="0" u="none" strike="noStrike" kern="0" cap="none" spc="0" normalizeH="0" baseline="0" noProof="0" dirty="0">
                <a:ln>
                  <a:noFill/>
                </a:ln>
                <a:solidFill>
                  <a:prstClr val="black"/>
                </a:solidFill>
                <a:effectLst/>
                <a:uLnTx/>
                <a:uFillTx/>
                <a:ea typeface="Tahoma" panose="020B0604030504040204" pitchFamily="34" charset="0"/>
                <a:cs typeface="Times New Roman" panose="02020603050405020304" pitchFamily="18" charset="0"/>
              </a:rPr>
              <a:t>  Opportunistic crime</a:t>
            </a:r>
          </a:p>
          <a:p>
            <a:pPr marL="0" marR="0" lvl="0" indent="0" defTabSz="914400" eaLnBrk="1" fontAlgn="auto" latinLnBrk="0" hangingPunct="1">
              <a:lnSpc>
                <a:spcPct val="100000"/>
              </a:lnSpc>
              <a:spcBef>
                <a:spcPts val="0"/>
              </a:spcBef>
              <a:spcAft>
                <a:spcPts val="0"/>
              </a:spcAft>
              <a:buClrTx/>
              <a:buSzTx/>
              <a:tabLst/>
              <a:defRPr/>
            </a:pPr>
            <a:endParaRPr kumimoji="0" lang="en-US" sz="3600" b="0" i="0" u="none" strike="noStrike" kern="0" cap="none" spc="0" normalizeH="0" baseline="0" noProof="0" dirty="0">
              <a:ln>
                <a:noFill/>
              </a:ln>
              <a:solidFill>
                <a:prstClr val="black"/>
              </a:solidFill>
              <a:effectLst/>
              <a:uLnTx/>
              <a:uFillTx/>
              <a:ea typeface="Tahoma" panose="020B0604030504040204" pitchFamily="34" charset="0"/>
              <a:cs typeface="Times New Roman" panose="02020603050405020304" pitchFamily="18" charset="0"/>
            </a:endParaRPr>
          </a:p>
          <a:p>
            <a:pPr marL="357188" marR="0" lvl="1" indent="-357188" defTabSz="914400" eaLnBrk="1" fontAlgn="auto" latinLnBrk="0" hangingPunct="1">
              <a:lnSpc>
                <a:spcPct val="100000"/>
              </a:lnSpc>
              <a:spcBef>
                <a:spcPts val="0"/>
              </a:spcBef>
              <a:spcAft>
                <a:spcPts val="0"/>
              </a:spcAft>
              <a:buClrTx/>
              <a:buSzTx/>
              <a:buFontTx/>
              <a:buChar char="•"/>
              <a:tabLst/>
              <a:defRPr/>
            </a:pPr>
            <a:r>
              <a:rPr lang="en-US" sz="3600" kern="0" dirty="0">
                <a:solidFill>
                  <a:prstClr val="black"/>
                </a:solidFill>
                <a:ea typeface="Tahoma" panose="020B0604030504040204" pitchFamily="34" charset="0"/>
                <a:cs typeface="Times New Roman" panose="02020603050405020304" pitchFamily="18" charset="0"/>
              </a:rPr>
              <a:t>Embedded crime</a:t>
            </a:r>
            <a:endParaRPr kumimoji="0" lang="en-US" sz="3600" b="0" i="0" u="none" strike="noStrike" kern="0" cap="none" spc="0" normalizeH="0" baseline="0" noProof="0" dirty="0">
              <a:ln>
                <a:noFill/>
              </a:ln>
              <a:solidFill>
                <a:prstClr val="black"/>
              </a:solidFill>
              <a:effectLst/>
              <a:uLnTx/>
              <a:uFillTx/>
              <a:ea typeface="Tahoma" panose="020B0604030504040204" pitchFamily="34" charset="0"/>
              <a:cs typeface="Times New Roman" panose="02020603050405020304" pitchFamily="18" charset="0"/>
            </a:endParaRPr>
          </a:p>
        </p:txBody>
      </p:sp>
      <p:grpSp>
        <p:nvGrpSpPr>
          <p:cNvPr id="4" name="Group 6">
            <a:extLst>
              <a:ext uri="{FF2B5EF4-FFF2-40B4-BE49-F238E27FC236}">
                <a16:creationId xmlns:a16="http://schemas.microsoft.com/office/drawing/2014/main" id="{CF7BC24F-2078-3816-9B76-09D5F33384EE}"/>
              </a:ext>
            </a:extLst>
          </p:cNvPr>
          <p:cNvGrpSpPr/>
          <p:nvPr/>
        </p:nvGrpSpPr>
        <p:grpSpPr>
          <a:xfrm>
            <a:off x="8578253" y="6605767"/>
            <a:ext cx="4713246" cy="2707593"/>
            <a:chOff x="0" y="0"/>
            <a:chExt cx="1665934" cy="766613"/>
          </a:xfrm>
        </p:grpSpPr>
        <p:sp>
          <p:nvSpPr>
            <p:cNvPr id="5" name="Freeform 7">
              <a:extLst>
                <a:ext uri="{FF2B5EF4-FFF2-40B4-BE49-F238E27FC236}">
                  <a16:creationId xmlns:a16="http://schemas.microsoft.com/office/drawing/2014/main" id="{4570144C-CEAE-1C7E-757E-3640DE6F8801}"/>
                </a:ext>
              </a:extLst>
            </p:cNvPr>
            <p:cNvSpPr/>
            <p:nvPr/>
          </p:nvSpPr>
          <p:spPr>
            <a:xfrm>
              <a:off x="0" y="0"/>
              <a:ext cx="1665934" cy="766613"/>
            </a:xfrm>
            <a:custGeom>
              <a:avLst/>
              <a:gdLst/>
              <a:ahLst/>
              <a:cxnLst/>
              <a:rect l="l" t="t" r="r" b="b"/>
              <a:pathLst>
                <a:path w="1665934" h="766613">
                  <a:moveTo>
                    <a:pt x="0" y="0"/>
                  </a:moveTo>
                  <a:lnTo>
                    <a:pt x="1665934" y="0"/>
                  </a:lnTo>
                  <a:lnTo>
                    <a:pt x="1665934" y="766613"/>
                  </a:lnTo>
                  <a:lnTo>
                    <a:pt x="0" y="766613"/>
                  </a:lnTo>
                  <a:close/>
                </a:path>
              </a:pathLst>
            </a:custGeom>
            <a:blipFill>
              <a:blip r:embed="rId6"/>
              <a:stretch>
                <a:fillRect t="-13020" b="-13020"/>
              </a:stretch>
            </a:blipFill>
          </p:spPr>
          <p:txBody>
            <a:bodyPr/>
            <a:lstStyle/>
            <a:p>
              <a:endParaRPr lang="en-ZA"/>
            </a:p>
          </p:txBody>
        </p:sp>
      </p:grpSp>
    </p:spTree>
    <p:extLst>
      <p:ext uri="{BB962C8B-B14F-4D97-AF65-F5344CB8AC3E}">
        <p14:creationId xmlns:p14="http://schemas.microsoft.com/office/powerpoint/2010/main" val="453329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DDEB7-6003-D138-C8E7-F7E567730D42}"/>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018AD7DA-B9B7-D733-DEFC-B5C9A4D91958}"/>
              </a:ext>
            </a:extLst>
          </p:cNvPr>
          <p:cNvSpPr/>
          <p:nvPr/>
        </p:nvSpPr>
        <p:spPr>
          <a:xfrm>
            <a:off x="15032066" y="151080"/>
            <a:ext cx="3245780" cy="3245780"/>
          </a:xfrm>
          <a:custGeom>
            <a:avLst/>
            <a:gdLst/>
            <a:ahLst/>
            <a:cxnLst/>
            <a:rect l="l" t="t" r="r" b="b"/>
            <a:pathLst>
              <a:path w="3245780" h="3245780">
                <a:moveTo>
                  <a:pt x="0" y="0"/>
                </a:moveTo>
                <a:lnTo>
                  <a:pt x="3245779" y="0"/>
                </a:lnTo>
                <a:lnTo>
                  <a:pt x="3245779" y="3245780"/>
                </a:lnTo>
                <a:lnTo>
                  <a:pt x="0" y="324578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ZA"/>
          </a:p>
        </p:txBody>
      </p:sp>
      <p:grpSp>
        <p:nvGrpSpPr>
          <p:cNvPr id="7" name="Group 7">
            <a:extLst>
              <a:ext uri="{FF2B5EF4-FFF2-40B4-BE49-F238E27FC236}">
                <a16:creationId xmlns:a16="http://schemas.microsoft.com/office/drawing/2014/main" id="{A6F929E1-93D9-B842-C9DD-581C1DC142F2}"/>
              </a:ext>
            </a:extLst>
          </p:cNvPr>
          <p:cNvGrpSpPr/>
          <p:nvPr/>
        </p:nvGrpSpPr>
        <p:grpSpPr>
          <a:xfrm>
            <a:off x="13995220" y="9535321"/>
            <a:ext cx="4324260" cy="751679"/>
            <a:chOff x="0" y="0"/>
            <a:chExt cx="1138900" cy="197973"/>
          </a:xfrm>
        </p:grpSpPr>
        <p:sp>
          <p:nvSpPr>
            <p:cNvPr id="8" name="Freeform 8">
              <a:extLst>
                <a:ext uri="{FF2B5EF4-FFF2-40B4-BE49-F238E27FC236}">
                  <a16:creationId xmlns:a16="http://schemas.microsoft.com/office/drawing/2014/main" id="{39CC19A2-BE1D-B073-0073-419B5899AC7C}"/>
                </a:ext>
              </a:extLst>
            </p:cNvPr>
            <p:cNvSpPr/>
            <p:nvPr/>
          </p:nvSpPr>
          <p:spPr>
            <a:xfrm>
              <a:off x="0" y="0"/>
              <a:ext cx="1138900" cy="197973"/>
            </a:xfrm>
            <a:custGeom>
              <a:avLst/>
              <a:gdLst/>
              <a:ahLst/>
              <a:cxnLst/>
              <a:rect l="l" t="t" r="r" b="b"/>
              <a:pathLst>
                <a:path w="1138900" h="197973">
                  <a:moveTo>
                    <a:pt x="34017" y="0"/>
                  </a:moveTo>
                  <a:lnTo>
                    <a:pt x="1104883" y="0"/>
                  </a:lnTo>
                  <a:cubicBezTo>
                    <a:pt x="1113905" y="0"/>
                    <a:pt x="1122557" y="3584"/>
                    <a:pt x="1128937" y="9963"/>
                  </a:cubicBezTo>
                  <a:cubicBezTo>
                    <a:pt x="1135316" y="16343"/>
                    <a:pt x="1138900" y="24995"/>
                    <a:pt x="1138900" y="34017"/>
                  </a:cubicBezTo>
                  <a:lnTo>
                    <a:pt x="1138900" y="163956"/>
                  </a:lnTo>
                  <a:cubicBezTo>
                    <a:pt x="1138900" y="172978"/>
                    <a:pt x="1135316" y="181630"/>
                    <a:pt x="1128937" y="188010"/>
                  </a:cubicBezTo>
                  <a:cubicBezTo>
                    <a:pt x="1122557" y="194389"/>
                    <a:pt x="1113905" y="197973"/>
                    <a:pt x="1104883" y="197973"/>
                  </a:cubicBezTo>
                  <a:lnTo>
                    <a:pt x="34017" y="197973"/>
                  </a:lnTo>
                  <a:cubicBezTo>
                    <a:pt x="24995" y="197973"/>
                    <a:pt x="16343" y="194389"/>
                    <a:pt x="9963" y="188010"/>
                  </a:cubicBezTo>
                  <a:cubicBezTo>
                    <a:pt x="3584" y="181630"/>
                    <a:pt x="0" y="172978"/>
                    <a:pt x="0" y="163956"/>
                  </a:cubicBezTo>
                  <a:lnTo>
                    <a:pt x="0" y="34017"/>
                  </a:lnTo>
                  <a:cubicBezTo>
                    <a:pt x="0" y="24995"/>
                    <a:pt x="3584" y="16343"/>
                    <a:pt x="9963" y="9963"/>
                  </a:cubicBezTo>
                  <a:cubicBezTo>
                    <a:pt x="16343" y="3584"/>
                    <a:pt x="24995" y="0"/>
                    <a:pt x="34017"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a:ln cap="sq">
              <a:noFill/>
              <a:prstDash val="solid"/>
              <a:miter/>
            </a:ln>
          </p:spPr>
          <p:txBody>
            <a:bodyPr/>
            <a:lstStyle/>
            <a:p>
              <a:endParaRPr lang="en-ZA"/>
            </a:p>
          </p:txBody>
        </p:sp>
        <p:sp>
          <p:nvSpPr>
            <p:cNvPr id="9" name="TextBox 9">
              <a:extLst>
                <a:ext uri="{FF2B5EF4-FFF2-40B4-BE49-F238E27FC236}">
                  <a16:creationId xmlns:a16="http://schemas.microsoft.com/office/drawing/2014/main" id="{8D4BBB2F-9C0F-733B-AC47-E102A1D04F65}"/>
                </a:ext>
              </a:extLst>
            </p:cNvPr>
            <p:cNvSpPr txBox="1"/>
            <p:nvPr/>
          </p:nvSpPr>
          <p:spPr>
            <a:xfrm>
              <a:off x="0" y="-57150"/>
              <a:ext cx="1138900" cy="255123"/>
            </a:xfrm>
            <a:prstGeom prst="rect">
              <a:avLst/>
            </a:prstGeom>
          </p:spPr>
          <p:txBody>
            <a:bodyPr lIns="50800" tIns="50800" rIns="50800" bIns="50800" rtlCol="0" anchor="ctr"/>
            <a:lstStyle/>
            <a:p>
              <a:pPr marL="0" lvl="0" indent="0" algn="ctr">
                <a:lnSpc>
                  <a:spcPts val="3500"/>
                </a:lnSpc>
                <a:spcBef>
                  <a:spcPct val="0"/>
                </a:spcBef>
              </a:pPr>
              <a:endParaRPr/>
            </a:p>
          </p:txBody>
        </p:sp>
      </p:grpSp>
      <p:grpSp>
        <p:nvGrpSpPr>
          <p:cNvPr id="10" name="Group 10">
            <a:extLst>
              <a:ext uri="{FF2B5EF4-FFF2-40B4-BE49-F238E27FC236}">
                <a16:creationId xmlns:a16="http://schemas.microsoft.com/office/drawing/2014/main" id="{6B91B044-3356-BEE1-CA18-6EF9C8BFA795}"/>
              </a:ext>
            </a:extLst>
          </p:cNvPr>
          <p:cNvGrpSpPr/>
          <p:nvPr/>
        </p:nvGrpSpPr>
        <p:grpSpPr>
          <a:xfrm>
            <a:off x="9497777" y="0"/>
            <a:ext cx="8790223" cy="1028700"/>
            <a:chOff x="0" y="0"/>
            <a:chExt cx="2315120" cy="270933"/>
          </a:xfrm>
        </p:grpSpPr>
        <p:sp>
          <p:nvSpPr>
            <p:cNvPr id="11" name="Freeform 11">
              <a:extLst>
                <a:ext uri="{FF2B5EF4-FFF2-40B4-BE49-F238E27FC236}">
                  <a16:creationId xmlns:a16="http://schemas.microsoft.com/office/drawing/2014/main" id="{4BC2523F-AB61-5A86-DF56-39D6FCDE02CE}"/>
                </a:ext>
              </a:extLst>
            </p:cNvPr>
            <p:cNvSpPr/>
            <p:nvPr/>
          </p:nvSpPr>
          <p:spPr>
            <a:xfrm>
              <a:off x="0" y="0"/>
              <a:ext cx="2315120" cy="270933"/>
            </a:xfrm>
            <a:custGeom>
              <a:avLst/>
              <a:gdLst/>
              <a:ahLst/>
              <a:cxnLst/>
              <a:rect l="l" t="t" r="r" b="b"/>
              <a:pathLst>
                <a:path w="2315120" h="270933">
                  <a:moveTo>
                    <a:pt x="16734" y="0"/>
                  </a:moveTo>
                  <a:lnTo>
                    <a:pt x="2298386" y="0"/>
                  </a:lnTo>
                  <a:cubicBezTo>
                    <a:pt x="2307628" y="0"/>
                    <a:pt x="2315120" y="7492"/>
                    <a:pt x="2315120" y="16734"/>
                  </a:cubicBezTo>
                  <a:lnTo>
                    <a:pt x="2315120" y="254199"/>
                  </a:lnTo>
                  <a:cubicBezTo>
                    <a:pt x="2315120" y="258637"/>
                    <a:pt x="2313357" y="262894"/>
                    <a:pt x="2310219" y="266032"/>
                  </a:cubicBezTo>
                  <a:cubicBezTo>
                    <a:pt x="2307081" y="269170"/>
                    <a:pt x="2302824" y="270933"/>
                    <a:pt x="2298386" y="270933"/>
                  </a:cubicBezTo>
                  <a:lnTo>
                    <a:pt x="16734" y="270933"/>
                  </a:lnTo>
                  <a:cubicBezTo>
                    <a:pt x="7492" y="270933"/>
                    <a:pt x="0" y="263441"/>
                    <a:pt x="0" y="254199"/>
                  </a:cubicBezTo>
                  <a:lnTo>
                    <a:pt x="0" y="16734"/>
                  </a:lnTo>
                  <a:cubicBezTo>
                    <a:pt x="0" y="7492"/>
                    <a:pt x="7492" y="0"/>
                    <a:pt x="16734"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p:spPr>
          <p:txBody>
            <a:bodyPr/>
            <a:lstStyle/>
            <a:p>
              <a:endParaRPr lang="en-ZA"/>
            </a:p>
          </p:txBody>
        </p:sp>
        <p:sp>
          <p:nvSpPr>
            <p:cNvPr id="12" name="TextBox 12">
              <a:extLst>
                <a:ext uri="{FF2B5EF4-FFF2-40B4-BE49-F238E27FC236}">
                  <a16:creationId xmlns:a16="http://schemas.microsoft.com/office/drawing/2014/main" id="{14CB1DBE-41CA-5934-17DD-06AF721B14E6}"/>
                </a:ext>
              </a:extLst>
            </p:cNvPr>
            <p:cNvSpPr txBox="1"/>
            <p:nvPr/>
          </p:nvSpPr>
          <p:spPr>
            <a:xfrm>
              <a:off x="0" y="-57150"/>
              <a:ext cx="2315120" cy="328083"/>
            </a:xfrm>
            <a:prstGeom prst="rect">
              <a:avLst/>
            </a:prstGeom>
          </p:spPr>
          <p:txBody>
            <a:bodyPr lIns="50800" tIns="50800" rIns="50800" bIns="50800" rtlCol="0" anchor="ctr"/>
            <a:lstStyle/>
            <a:p>
              <a:pPr algn="ctr">
                <a:lnSpc>
                  <a:spcPts val="3500"/>
                </a:lnSpc>
              </a:pPr>
              <a:endParaRPr/>
            </a:p>
          </p:txBody>
        </p:sp>
      </p:grpSp>
      <p:grpSp>
        <p:nvGrpSpPr>
          <p:cNvPr id="13" name="Group 13">
            <a:extLst>
              <a:ext uri="{FF2B5EF4-FFF2-40B4-BE49-F238E27FC236}">
                <a16:creationId xmlns:a16="http://schemas.microsoft.com/office/drawing/2014/main" id="{9803F9B7-1FD7-50E4-FEE9-F667564C8C32}"/>
              </a:ext>
            </a:extLst>
          </p:cNvPr>
          <p:cNvGrpSpPr/>
          <p:nvPr/>
        </p:nvGrpSpPr>
        <p:grpSpPr>
          <a:xfrm>
            <a:off x="0" y="0"/>
            <a:ext cx="2383119" cy="2854393"/>
            <a:chOff x="0" y="0"/>
            <a:chExt cx="627653" cy="751774"/>
          </a:xfrm>
        </p:grpSpPr>
        <p:sp>
          <p:nvSpPr>
            <p:cNvPr id="14" name="Freeform 14">
              <a:extLst>
                <a:ext uri="{FF2B5EF4-FFF2-40B4-BE49-F238E27FC236}">
                  <a16:creationId xmlns:a16="http://schemas.microsoft.com/office/drawing/2014/main" id="{742B0FFE-A64A-185C-C01F-08CE4D69937E}"/>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5" name="TextBox 15">
              <a:extLst>
                <a:ext uri="{FF2B5EF4-FFF2-40B4-BE49-F238E27FC236}">
                  <a16:creationId xmlns:a16="http://schemas.microsoft.com/office/drawing/2014/main" id="{93E831A4-26B1-D85E-C157-516EDEE94BC5}"/>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16" name="Freeform 16">
            <a:extLst>
              <a:ext uri="{FF2B5EF4-FFF2-40B4-BE49-F238E27FC236}">
                <a16:creationId xmlns:a16="http://schemas.microsoft.com/office/drawing/2014/main" id="{F980E2F0-2C26-248B-CE45-075BE4D7B7CE}"/>
              </a:ext>
            </a:extLst>
          </p:cNvPr>
          <p:cNvSpPr/>
          <p:nvPr/>
        </p:nvSpPr>
        <p:spPr>
          <a:xfrm flipH="1">
            <a:off x="15403630" y="8573060"/>
            <a:ext cx="1689934" cy="805023"/>
          </a:xfrm>
          <a:custGeom>
            <a:avLst/>
            <a:gdLst/>
            <a:ahLst/>
            <a:cxnLst/>
            <a:rect l="l" t="t" r="r" b="b"/>
            <a:pathLst>
              <a:path w="1689934" h="805023">
                <a:moveTo>
                  <a:pt x="1689933" y="0"/>
                </a:moveTo>
                <a:lnTo>
                  <a:pt x="0" y="0"/>
                </a:lnTo>
                <a:lnTo>
                  <a:pt x="0" y="805023"/>
                </a:lnTo>
                <a:lnTo>
                  <a:pt x="1689933" y="805023"/>
                </a:lnTo>
                <a:lnTo>
                  <a:pt x="1689933"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ZA"/>
          </a:p>
        </p:txBody>
      </p:sp>
      <p:sp>
        <p:nvSpPr>
          <p:cNvPr id="17" name="Freeform 17">
            <a:extLst>
              <a:ext uri="{FF2B5EF4-FFF2-40B4-BE49-F238E27FC236}">
                <a16:creationId xmlns:a16="http://schemas.microsoft.com/office/drawing/2014/main" id="{F8632EA5-FC76-C639-AF92-F01DB33E68D1}"/>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4"/>
            <a:stretch>
              <a:fillRect/>
            </a:stretch>
          </a:blipFill>
        </p:spPr>
        <p:txBody>
          <a:bodyPr/>
          <a:lstStyle/>
          <a:p>
            <a:endParaRPr lang="en-ZA"/>
          </a:p>
        </p:txBody>
      </p:sp>
      <p:sp>
        <p:nvSpPr>
          <p:cNvPr id="18" name="Freeform 18">
            <a:extLst>
              <a:ext uri="{FF2B5EF4-FFF2-40B4-BE49-F238E27FC236}">
                <a16:creationId xmlns:a16="http://schemas.microsoft.com/office/drawing/2014/main" id="{616886BA-FC71-97A4-50F6-554A8C70BD30}"/>
              </a:ext>
            </a:extLst>
          </p:cNvPr>
          <p:cNvSpPr/>
          <p:nvPr/>
        </p:nvSpPr>
        <p:spPr>
          <a:xfrm>
            <a:off x="147412" y="623356"/>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5"/>
            <a:stretch>
              <a:fillRect/>
            </a:stretch>
          </a:blipFill>
        </p:spPr>
        <p:txBody>
          <a:bodyPr/>
          <a:lstStyle/>
          <a:p>
            <a:endParaRPr lang="en-ZA"/>
          </a:p>
        </p:txBody>
      </p:sp>
      <p:pic>
        <p:nvPicPr>
          <p:cNvPr id="19" name="Picture 18">
            <a:extLst>
              <a:ext uri="{FF2B5EF4-FFF2-40B4-BE49-F238E27FC236}">
                <a16:creationId xmlns:a16="http://schemas.microsoft.com/office/drawing/2014/main" id="{9F2F396E-725E-2402-86B4-A33978CDFDAC}"/>
              </a:ext>
            </a:extLst>
          </p:cNvPr>
          <p:cNvPicPr>
            <a:picLocks noChangeAspect="1"/>
          </p:cNvPicPr>
          <p:nvPr/>
        </p:nvPicPr>
        <p:blipFill>
          <a:blip r:embed="rId6"/>
          <a:stretch>
            <a:fillRect/>
          </a:stretch>
        </p:blipFill>
        <p:spPr>
          <a:xfrm>
            <a:off x="2348047" y="4929186"/>
            <a:ext cx="10606191" cy="5255266"/>
          </a:xfrm>
          <a:prstGeom prst="rect">
            <a:avLst/>
          </a:prstGeom>
        </p:spPr>
      </p:pic>
      <p:sp>
        <p:nvSpPr>
          <p:cNvPr id="20" name="TextBox 19">
            <a:extLst>
              <a:ext uri="{FF2B5EF4-FFF2-40B4-BE49-F238E27FC236}">
                <a16:creationId xmlns:a16="http://schemas.microsoft.com/office/drawing/2014/main" id="{9738A491-D036-1248-34D4-F509D7840266}"/>
              </a:ext>
            </a:extLst>
          </p:cNvPr>
          <p:cNvSpPr txBox="1"/>
          <p:nvPr/>
        </p:nvSpPr>
        <p:spPr>
          <a:xfrm>
            <a:off x="13030200" y="5906923"/>
            <a:ext cx="5172262" cy="1323439"/>
          </a:xfrm>
          <a:prstGeom prst="rect">
            <a:avLst/>
          </a:prstGeom>
          <a:noFill/>
        </p:spPr>
        <p:txBody>
          <a:bodyPr wrap="square" rtlCol="0">
            <a:spAutoFit/>
          </a:bodyPr>
          <a:lstStyle/>
          <a:p>
            <a:r>
              <a:rPr lang="en-US" sz="2000" b="1" dirty="0"/>
              <a:t>Source: </a:t>
            </a:r>
            <a:r>
              <a:rPr lang="en-US" sz="2000" dirty="0"/>
              <a:t>NVCS - National Victims of Crime Survey; GPSJS - Governance, Public Safety and Justice Survey. Surveys from 2010 onwards conducted by Stats SA</a:t>
            </a:r>
            <a:endParaRPr lang="en-ZA" sz="2000" dirty="0"/>
          </a:p>
        </p:txBody>
      </p:sp>
      <p:sp>
        <p:nvSpPr>
          <p:cNvPr id="21" name="Rectangle 20">
            <a:extLst>
              <a:ext uri="{FF2B5EF4-FFF2-40B4-BE49-F238E27FC236}">
                <a16:creationId xmlns:a16="http://schemas.microsoft.com/office/drawing/2014/main" id="{3C0124AD-1298-FB55-2138-93490A440EEE}"/>
              </a:ext>
            </a:extLst>
          </p:cNvPr>
          <p:cNvSpPr/>
          <p:nvPr/>
        </p:nvSpPr>
        <p:spPr>
          <a:xfrm>
            <a:off x="2348047" y="1108976"/>
            <a:ext cx="14745517" cy="3816429"/>
          </a:xfrm>
          <a:prstGeom prst="rect">
            <a:avLst/>
          </a:prstGeom>
        </p:spPr>
        <p:txBody>
          <a:bodyPr wrap="square">
            <a:spAutoFit/>
          </a:bodyPr>
          <a:lstStyle/>
          <a:p>
            <a:pPr>
              <a:defRPr/>
            </a:pPr>
            <a:r>
              <a:rPr lang="en-GB" sz="5400" b="1" kern="0" dirty="0">
                <a:solidFill>
                  <a:prstClr val="black"/>
                </a:solidFill>
                <a:latin typeface="Tahoma" panose="020B0604030504040204" pitchFamily="34" charset="0"/>
                <a:ea typeface="Tahoma" panose="020B0604030504040204" pitchFamily="34" charset="0"/>
                <a:cs typeface="Tahoma" panose="020B0604030504040204" pitchFamily="34" charset="0"/>
              </a:rPr>
              <a:t>Traffic Authorities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prstClr val="black"/>
              </a:solidFill>
              <a:effectLst/>
              <a:uLnTx/>
              <a:uFillTx/>
            </a:endParaRPr>
          </a:p>
          <a:p>
            <a:pPr marL="349250" marR="0" lvl="0" indent="-349250" defTabSz="914400" eaLnBrk="1" fontAlgn="auto" latinLnBrk="0" hangingPunct="1">
              <a:lnSpc>
                <a:spcPct val="100000"/>
              </a:lnSpc>
              <a:spcBef>
                <a:spcPts val="0"/>
              </a:spcBef>
              <a:spcAft>
                <a:spcPts val="0"/>
              </a:spcAft>
              <a:buClrTx/>
              <a:buSzTx/>
              <a:buFontTx/>
              <a:buChar char="•"/>
              <a:tabLst/>
              <a:defRPr/>
            </a:pPr>
            <a:r>
              <a:rPr lang="en-US" sz="4000" dirty="0"/>
              <a:t>Daily battle with corruption / intimidation / coercion /</a:t>
            </a:r>
          </a:p>
          <a:p>
            <a:pPr marL="349250" marR="0" lvl="0" indent="-349250" defTabSz="914400" eaLnBrk="1" fontAlgn="auto" latinLnBrk="0" hangingPunct="1">
              <a:lnSpc>
                <a:spcPct val="100000"/>
              </a:lnSpc>
              <a:spcBef>
                <a:spcPts val="0"/>
              </a:spcBef>
              <a:spcAft>
                <a:spcPts val="0"/>
              </a:spcAft>
              <a:buClrTx/>
              <a:buSzTx/>
              <a:buFontTx/>
              <a:buChar char="•"/>
              <a:tabLst/>
              <a:defRPr/>
            </a:pPr>
            <a:r>
              <a:rPr lang="en-US" sz="4000" dirty="0"/>
              <a:t>Basic policing tasks ignored in </a:t>
            </a:r>
            <a:r>
              <a:rPr lang="en-US" sz="4000" dirty="0" err="1"/>
              <a:t>favour</a:t>
            </a:r>
            <a:r>
              <a:rPr lang="en-US" sz="4000" dirty="0"/>
              <a:t> of revenue generation</a:t>
            </a:r>
          </a:p>
          <a:p>
            <a:pPr marL="349250" marR="0" lvl="0" indent="-349250" defTabSz="914400" eaLnBrk="1" fontAlgn="auto" latinLnBrk="0" hangingPunct="1">
              <a:lnSpc>
                <a:spcPct val="100000"/>
              </a:lnSpc>
              <a:spcBef>
                <a:spcPts val="0"/>
              </a:spcBef>
              <a:spcAft>
                <a:spcPts val="0"/>
              </a:spcAft>
              <a:buClrTx/>
              <a:buSzTx/>
              <a:buFontTx/>
              <a:buChar char="•"/>
              <a:tabLst/>
              <a:defRPr/>
            </a:pPr>
            <a:r>
              <a:rPr lang="en-US" sz="4000" dirty="0"/>
              <a:t> Grossly incorrect charges (notices) compiled</a:t>
            </a:r>
          </a:p>
          <a:p>
            <a:pPr marL="349250" marR="0" lvl="0" indent="-349250" defTabSz="914400" eaLnBrk="1" fontAlgn="auto" latinLnBrk="0" hangingPunct="1">
              <a:lnSpc>
                <a:spcPct val="100000"/>
              </a:lnSpc>
              <a:spcBef>
                <a:spcPts val="0"/>
              </a:spcBef>
              <a:spcAft>
                <a:spcPts val="0"/>
              </a:spcAft>
              <a:buClrTx/>
              <a:buSzTx/>
              <a:buFontTx/>
              <a:buChar char="•"/>
              <a:tabLst/>
              <a:defRPr/>
            </a:pPr>
            <a:r>
              <a:rPr lang="en-US" sz="4000" dirty="0"/>
              <a:t>Confiscation of discs / </a:t>
            </a:r>
            <a:r>
              <a:rPr lang="en-US" sz="4000" dirty="0" err="1"/>
              <a:t>licences</a:t>
            </a:r>
            <a:r>
              <a:rPr lang="en-US" sz="4000" dirty="0"/>
              <a:t> / permits to force payment of bribes</a:t>
            </a:r>
          </a:p>
        </p:txBody>
      </p:sp>
    </p:spTree>
    <p:extLst>
      <p:ext uri="{BB962C8B-B14F-4D97-AF65-F5344CB8AC3E}">
        <p14:creationId xmlns:p14="http://schemas.microsoft.com/office/powerpoint/2010/main" val="20792461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B77EF-9A06-B89B-583A-74A8C98558C1}"/>
            </a:ext>
          </a:extLst>
        </p:cNvPr>
        <p:cNvGrpSpPr/>
        <p:nvPr/>
      </p:nvGrpSpPr>
      <p:grpSpPr>
        <a:xfrm>
          <a:off x="0" y="0"/>
          <a:ext cx="0" cy="0"/>
          <a:chOff x="0" y="0"/>
          <a:chExt cx="0" cy="0"/>
        </a:xfrm>
      </p:grpSpPr>
      <p:grpSp>
        <p:nvGrpSpPr>
          <p:cNvPr id="7" name="Group 7">
            <a:extLst>
              <a:ext uri="{FF2B5EF4-FFF2-40B4-BE49-F238E27FC236}">
                <a16:creationId xmlns:a16="http://schemas.microsoft.com/office/drawing/2014/main" id="{EFDE23E2-A5CF-3958-FACB-E6A90DC98A92}"/>
              </a:ext>
            </a:extLst>
          </p:cNvPr>
          <p:cNvGrpSpPr/>
          <p:nvPr/>
        </p:nvGrpSpPr>
        <p:grpSpPr>
          <a:xfrm>
            <a:off x="13995220" y="9535321"/>
            <a:ext cx="4324260" cy="751679"/>
            <a:chOff x="0" y="0"/>
            <a:chExt cx="1138900" cy="197973"/>
          </a:xfrm>
        </p:grpSpPr>
        <p:sp>
          <p:nvSpPr>
            <p:cNvPr id="8" name="Freeform 8">
              <a:extLst>
                <a:ext uri="{FF2B5EF4-FFF2-40B4-BE49-F238E27FC236}">
                  <a16:creationId xmlns:a16="http://schemas.microsoft.com/office/drawing/2014/main" id="{A4F9B465-1724-3825-B76B-CAAE9914BA28}"/>
                </a:ext>
              </a:extLst>
            </p:cNvPr>
            <p:cNvSpPr/>
            <p:nvPr/>
          </p:nvSpPr>
          <p:spPr>
            <a:xfrm>
              <a:off x="0" y="0"/>
              <a:ext cx="1138900" cy="197973"/>
            </a:xfrm>
            <a:custGeom>
              <a:avLst/>
              <a:gdLst/>
              <a:ahLst/>
              <a:cxnLst/>
              <a:rect l="l" t="t" r="r" b="b"/>
              <a:pathLst>
                <a:path w="1138900" h="197973">
                  <a:moveTo>
                    <a:pt x="34017" y="0"/>
                  </a:moveTo>
                  <a:lnTo>
                    <a:pt x="1104883" y="0"/>
                  </a:lnTo>
                  <a:cubicBezTo>
                    <a:pt x="1113905" y="0"/>
                    <a:pt x="1122557" y="3584"/>
                    <a:pt x="1128937" y="9963"/>
                  </a:cubicBezTo>
                  <a:cubicBezTo>
                    <a:pt x="1135316" y="16343"/>
                    <a:pt x="1138900" y="24995"/>
                    <a:pt x="1138900" y="34017"/>
                  </a:cubicBezTo>
                  <a:lnTo>
                    <a:pt x="1138900" y="163956"/>
                  </a:lnTo>
                  <a:cubicBezTo>
                    <a:pt x="1138900" y="172978"/>
                    <a:pt x="1135316" y="181630"/>
                    <a:pt x="1128937" y="188010"/>
                  </a:cubicBezTo>
                  <a:cubicBezTo>
                    <a:pt x="1122557" y="194389"/>
                    <a:pt x="1113905" y="197973"/>
                    <a:pt x="1104883" y="197973"/>
                  </a:cubicBezTo>
                  <a:lnTo>
                    <a:pt x="34017" y="197973"/>
                  </a:lnTo>
                  <a:cubicBezTo>
                    <a:pt x="24995" y="197973"/>
                    <a:pt x="16343" y="194389"/>
                    <a:pt x="9963" y="188010"/>
                  </a:cubicBezTo>
                  <a:cubicBezTo>
                    <a:pt x="3584" y="181630"/>
                    <a:pt x="0" y="172978"/>
                    <a:pt x="0" y="163956"/>
                  </a:cubicBezTo>
                  <a:lnTo>
                    <a:pt x="0" y="34017"/>
                  </a:lnTo>
                  <a:cubicBezTo>
                    <a:pt x="0" y="24995"/>
                    <a:pt x="3584" y="16343"/>
                    <a:pt x="9963" y="9963"/>
                  </a:cubicBezTo>
                  <a:cubicBezTo>
                    <a:pt x="16343" y="3584"/>
                    <a:pt x="24995" y="0"/>
                    <a:pt x="34017"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a:ln cap="sq">
              <a:noFill/>
              <a:prstDash val="solid"/>
              <a:miter/>
            </a:ln>
          </p:spPr>
          <p:txBody>
            <a:bodyPr/>
            <a:lstStyle/>
            <a:p>
              <a:endParaRPr lang="en-ZA"/>
            </a:p>
          </p:txBody>
        </p:sp>
        <p:sp>
          <p:nvSpPr>
            <p:cNvPr id="9" name="TextBox 9">
              <a:extLst>
                <a:ext uri="{FF2B5EF4-FFF2-40B4-BE49-F238E27FC236}">
                  <a16:creationId xmlns:a16="http://schemas.microsoft.com/office/drawing/2014/main" id="{4CD984AB-C7A0-32DB-E5B3-0ED4806BD2C2}"/>
                </a:ext>
              </a:extLst>
            </p:cNvPr>
            <p:cNvSpPr txBox="1"/>
            <p:nvPr/>
          </p:nvSpPr>
          <p:spPr>
            <a:xfrm>
              <a:off x="0" y="-57150"/>
              <a:ext cx="1138900" cy="255123"/>
            </a:xfrm>
            <a:prstGeom prst="rect">
              <a:avLst/>
            </a:prstGeom>
          </p:spPr>
          <p:txBody>
            <a:bodyPr lIns="50800" tIns="50800" rIns="50800" bIns="50800" rtlCol="0" anchor="ctr"/>
            <a:lstStyle/>
            <a:p>
              <a:pPr marL="0" lvl="0" indent="0" algn="ctr">
                <a:lnSpc>
                  <a:spcPts val="3500"/>
                </a:lnSpc>
                <a:spcBef>
                  <a:spcPct val="0"/>
                </a:spcBef>
              </a:pPr>
              <a:endParaRPr/>
            </a:p>
          </p:txBody>
        </p:sp>
      </p:grpSp>
      <p:grpSp>
        <p:nvGrpSpPr>
          <p:cNvPr id="10" name="Group 10">
            <a:extLst>
              <a:ext uri="{FF2B5EF4-FFF2-40B4-BE49-F238E27FC236}">
                <a16:creationId xmlns:a16="http://schemas.microsoft.com/office/drawing/2014/main" id="{B293D9E0-45C4-6495-CBDF-7594BF971D20}"/>
              </a:ext>
            </a:extLst>
          </p:cNvPr>
          <p:cNvGrpSpPr/>
          <p:nvPr/>
        </p:nvGrpSpPr>
        <p:grpSpPr>
          <a:xfrm>
            <a:off x="9497777" y="0"/>
            <a:ext cx="8790223" cy="1028700"/>
            <a:chOff x="0" y="0"/>
            <a:chExt cx="2315120" cy="270933"/>
          </a:xfrm>
        </p:grpSpPr>
        <p:sp>
          <p:nvSpPr>
            <p:cNvPr id="11" name="Freeform 11">
              <a:extLst>
                <a:ext uri="{FF2B5EF4-FFF2-40B4-BE49-F238E27FC236}">
                  <a16:creationId xmlns:a16="http://schemas.microsoft.com/office/drawing/2014/main" id="{6FD56A6E-81DF-61E2-08FF-F256DAA07C60}"/>
                </a:ext>
              </a:extLst>
            </p:cNvPr>
            <p:cNvSpPr/>
            <p:nvPr/>
          </p:nvSpPr>
          <p:spPr>
            <a:xfrm>
              <a:off x="0" y="0"/>
              <a:ext cx="2315120" cy="270933"/>
            </a:xfrm>
            <a:custGeom>
              <a:avLst/>
              <a:gdLst/>
              <a:ahLst/>
              <a:cxnLst/>
              <a:rect l="l" t="t" r="r" b="b"/>
              <a:pathLst>
                <a:path w="2315120" h="270933">
                  <a:moveTo>
                    <a:pt x="16734" y="0"/>
                  </a:moveTo>
                  <a:lnTo>
                    <a:pt x="2298386" y="0"/>
                  </a:lnTo>
                  <a:cubicBezTo>
                    <a:pt x="2307628" y="0"/>
                    <a:pt x="2315120" y="7492"/>
                    <a:pt x="2315120" y="16734"/>
                  </a:cubicBezTo>
                  <a:lnTo>
                    <a:pt x="2315120" y="254199"/>
                  </a:lnTo>
                  <a:cubicBezTo>
                    <a:pt x="2315120" y="258637"/>
                    <a:pt x="2313357" y="262894"/>
                    <a:pt x="2310219" y="266032"/>
                  </a:cubicBezTo>
                  <a:cubicBezTo>
                    <a:pt x="2307081" y="269170"/>
                    <a:pt x="2302824" y="270933"/>
                    <a:pt x="2298386" y="270933"/>
                  </a:cubicBezTo>
                  <a:lnTo>
                    <a:pt x="16734" y="270933"/>
                  </a:lnTo>
                  <a:cubicBezTo>
                    <a:pt x="7492" y="270933"/>
                    <a:pt x="0" y="263441"/>
                    <a:pt x="0" y="254199"/>
                  </a:cubicBezTo>
                  <a:lnTo>
                    <a:pt x="0" y="16734"/>
                  </a:lnTo>
                  <a:cubicBezTo>
                    <a:pt x="0" y="7492"/>
                    <a:pt x="7492" y="0"/>
                    <a:pt x="16734"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p:spPr>
          <p:txBody>
            <a:bodyPr/>
            <a:lstStyle/>
            <a:p>
              <a:endParaRPr lang="en-ZA"/>
            </a:p>
          </p:txBody>
        </p:sp>
        <p:sp>
          <p:nvSpPr>
            <p:cNvPr id="12" name="TextBox 12">
              <a:extLst>
                <a:ext uri="{FF2B5EF4-FFF2-40B4-BE49-F238E27FC236}">
                  <a16:creationId xmlns:a16="http://schemas.microsoft.com/office/drawing/2014/main" id="{DB6288E7-94B0-2933-AE23-7E24D00B6A4B}"/>
                </a:ext>
              </a:extLst>
            </p:cNvPr>
            <p:cNvSpPr txBox="1"/>
            <p:nvPr/>
          </p:nvSpPr>
          <p:spPr>
            <a:xfrm>
              <a:off x="0" y="-57150"/>
              <a:ext cx="2315120" cy="328083"/>
            </a:xfrm>
            <a:prstGeom prst="rect">
              <a:avLst/>
            </a:prstGeom>
          </p:spPr>
          <p:txBody>
            <a:bodyPr lIns="50800" tIns="50800" rIns="50800" bIns="50800" rtlCol="0" anchor="ctr"/>
            <a:lstStyle/>
            <a:p>
              <a:pPr algn="ctr">
                <a:lnSpc>
                  <a:spcPts val="3500"/>
                </a:lnSpc>
              </a:pPr>
              <a:endParaRPr/>
            </a:p>
          </p:txBody>
        </p:sp>
      </p:grpSp>
      <p:grpSp>
        <p:nvGrpSpPr>
          <p:cNvPr id="13" name="Group 13">
            <a:extLst>
              <a:ext uri="{FF2B5EF4-FFF2-40B4-BE49-F238E27FC236}">
                <a16:creationId xmlns:a16="http://schemas.microsoft.com/office/drawing/2014/main" id="{533DDB7D-4E7E-C9CE-11CF-B18E7D34808B}"/>
              </a:ext>
            </a:extLst>
          </p:cNvPr>
          <p:cNvGrpSpPr/>
          <p:nvPr/>
        </p:nvGrpSpPr>
        <p:grpSpPr>
          <a:xfrm>
            <a:off x="0" y="0"/>
            <a:ext cx="2383119" cy="2854393"/>
            <a:chOff x="0" y="0"/>
            <a:chExt cx="627653" cy="751774"/>
          </a:xfrm>
        </p:grpSpPr>
        <p:sp>
          <p:nvSpPr>
            <p:cNvPr id="14" name="Freeform 14">
              <a:extLst>
                <a:ext uri="{FF2B5EF4-FFF2-40B4-BE49-F238E27FC236}">
                  <a16:creationId xmlns:a16="http://schemas.microsoft.com/office/drawing/2014/main" id="{ACAF6860-747D-D63F-A272-B6628EFB8AE5}"/>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5" name="TextBox 15">
              <a:extLst>
                <a:ext uri="{FF2B5EF4-FFF2-40B4-BE49-F238E27FC236}">
                  <a16:creationId xmlns:a16="http://schemas.microsoft.com/office/drawing/2014/main" id="{CA259D8C-205D-26C4-5FD0-3BA8ABEF5E9D}"/>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17" name="Freeform 17">
            <a:extLst>
              <a:ext uri="{FF2B5EF4-FFF2-40B4-BE49-F238E27FC236}">
                <a16:creationId xmlns:a16="http://schemas.microsoft.com/office/drawing/2014/main" id="{DB3DFFA5-03BE-31DD-0F44-EE97D850C513}"/>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2"/>
            <a:stretch>
              <a:fillRect/>
            </a:stretch>
          </a:blipFill>
        </p:spPr>
        <p:txBody>
          <a:bodyPr/>
          <a:lstStyle/>
          <a:p>
            <a:endParaRPr lang="en-ZA"/>
          </a:p>
        </p:txBody>
      </p:sp>
      <p:sp>
        <p:nvSpPr>
          <p:cNvPr id="18" name="Freeform 18">
            <a:extLst>
              <a:ext uri="{FF2B5EF4-FFF2-40B4-BE49-F238E27FC236}">
                <a16:creationId xmlns:a16="http://schemas.microsoft.com/office/drawing/2014/main" id="{551AFF8F-B101-1751-B130-BFBFEA62871E}"/>
              </a:ext>
            </a:extLst>
          </p:cNvPr>
          <p:cNvSpPr/>
          <p:nvPr/>
        </p:nvSpPr>
        <p:spPr>
          <a:xfrm>
            <a:off x="147412" y="623356"/>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3"/>
            <a:stretch>
              <a:fillRect/>
            </a:stretch>
          </a:blipFill>
        </p:spPr>
        <p:txBody>
          <a:bodyPr/>
          <a:lstStyle/>
          <a:p>
            <a:endParaRPr lang="en-ZA"/>
          </a:p>
        </p:txBody>
      </p:sp>
      <p:sp>
        <p:nvSpPr>
          <p:cNvPr id="4" name="Rectangle 3">
            <a:extLst>
              <a:ext uri="{FF2B5EF4-FFF2-40B4-BE49-F238E27FC236}">
                <a16:creationId xmlns:a16="http://schemas.microsoft.com/office/drawing/2014/main" id="{5161759B-8064-02AA-9BB5-C6D363F68F7A}"/>
              </a:ext>
            </a:extLst>
          </p:cNvPr>
          <p:cNvSpPr/>
          <p:nvPr/>
        </p:nvSpPr>
        <p:spPr>
          <a:xfrm>
            <a:off x="2728195" y="1470937"/>
            <a:ext cx="12652539" cy="255454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40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prstClr val="black"/>
              </a:solidFill>
              <a:effectLst/>
              <a:uLnTx/>
              <a:uFillTx/>
            </a:endParaRPr>
          </a:p>
          <a:p>
            <a:endParaRPr lang="en-GB" altLang="en-US" sz="2800" kern="0" dirty="0">
              <a:solidFill>
                <a:prstClr val="black"/>
              </a:solidFill>
            </a:endParaRPr>
          </a:p>
          <a:p>
            <a:pPr marL="0" marR="0" lvl="0" indent="0" defTabSz="914400" eaLnBrk="1" fontAlgn="auto" latinLnBrk="0" hangingPunct="1">
              <a:lnSpc>
                <a:spcPct val="100000"/>
              </a:lnSpc>
              <a:spcBef>
                <a:spcPts val="0"/>
              </a:spcBef>
              <a:spcAft>
                <a:spcPts val="0"/>
              </a:spcAft>
              <a:buClrTx/>
              <a:buSzTx/>
              <a:buFontTx/>
              <a:buChar char="•"/>
              <a:tabLst/>
              <a:defRPr/>
            </a:pPr>
            <a:endParaRPr kumimoji="0" lang="en-US" sz="3200" b="0" i="0" u="none" strike="noStrike" kern="0" cap="none" spc="0" normalizeH="0" baseline="0" noProof="0" dirty="0">
              <a:ln>
                <a:noFill/>
              </a:ln>
              <a:solidFill>
                <a:prstClr val="black"/>
              </a:solidFill>
              <a:effectLst/>
              <a:uLnTx/>
              <a:uFillTx/>
              <a:ea typeface="Tahoma" panose="020B0604030504040204" pitchFamily="34" charset="0"/>
              <a:cs typeface="Times New Roman" panose="02020603050405020304" pitchFamily="18" charset="0"/>
            </a:endParaRPr>
          </a:p>
          <a:p>
            <a:pPr marL="357188" marR="0" lvl="1" indent="-357188" defTabSz="914400" eaLnBrk="1" fontAlgn="auto" latinLnBrk="0" hangingPunct="1">
              <a:lnSpc>
                <a:spcPct val="100000"/>
              </a:lnSpc>
              <a:spcBef>
                <a:spcPts val="0"/>
              </a:spcBef>
              <a:spcAft>
                <a:spcPts val="0"/>
              </a:spcAft>
              <a:buClrTx/>
              <a:buSzTx/>
              <a:buFontTx/>
              <a:buChar char="•"/>
              <a:tabLst/>
              <a:defRPr/>
            </a:pPr>
            <a:endParaRPr kumimoji="0" lang="en-US" sz="3200" b="0" i="0" u="none" strike="noStrike" kern="0" cap="none" spc="0" normalizeH="0" baseline="0" noProof="0" dirty="0">
              <a:ln>
                <a:noFill/>
              </a:ln>
              <a:solidFill>
                <a:prstClr val="black"/>
              </a:solidFill>
              <a:effectLst/>
              <a:uLnTx/>
              <a:uFillTx/>
              <a:ea typeface="Tahoma" panose="020B060403050404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E437FED2-2BF9-A0C8-2180-AC10E5B5377E}"/>
              </a:ext>
            </a:extLst>
          </p:cNvPr>
          <p:cNvSpPr/>
          <p:nvPr/>
        </p:nvSpPr>
        <p:spPr>
          <a:xfrm>
            <a:off x="2346676" y="1170306"/>
            <a:ext cx="14296538" cy="8740854"/>
          </a:xfrm>
          <a:prstGeom prst="rect">
            <a:avLst/>
          </a:prstGeom>
        </p:spPr>
        <p:txBody>
          <a:bodyPr wrap="square">
            <a:spAutoFit/>
          </a:bodyPr>
          <a:lstStyle/>
          <a:p>
            <a:pPr>
              <a:defRPr/>
            </a:pPr>
            <a:r>
              <a:rPr lang="en-GB" sz="5400" b="1" kern="0" dirty="0">
                <a:solidFill>
                  <a:prstClr val="black"/>
                </a:solidFill>
                <a:latin typeface="Tahoma" panose="020B0604030504040204" pitchFamily="34" charset="0"/>
                <a:ea typeface="Tahoma" panose="020B0604030504040204" pitchFamily="34" charset="0"/>
                <a:cs typeface="Tahoma" panose="020B0604030504040204" pitchFamily="34" charset="0"/>
              </a:rPr>
              <a:t>Criminal Syndicates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prstClr val="black"/>
              </a:solidFill>
              <a:effectLst/>
              <a:uLnTx/>
              <a:uFillTx/>
            </a:endParaRPr>
          </a:p>
          <a:p>
            <a:pPr marL="349250" lvl="0" indent="-349250">
              <a:buFontTx/>
              <a:buChar char="•"/>
              <a:defRPr/>
            </a:pPr>
            <a:r>
              <a:rPr lang="en-US" sz="4000" dirty="0"/>
              <a:t>Hijacking Volumes: SAPS reports estimated 30-35 truck hijackings occur p/week. 420 truck hijackings in the second quarter of 2025</a:t>
            </a:r>
          </a:p>
          <a:p>
            <a:pPr lvl="0">
              <a:defRPr/>
            </a:pPr>
            <a:endParaRPr lang="en-US" sz="4000" dirty="0"/>
          </a:p>
          <a:p>
            <a:pPr marL="349250" lvl="0" indent="-349250">
              <a:buFontTx/>
              <a:buChar char="•"/>
              <a:defRPr/>
            </a:pPr>
            <a:r>
              <a:rPr lang="en-US" sz="4000" dirty="0"/>
              <a:t>Financial Impact: 18-month analysis (2022) revealed 2,670 cargo theft incidents cost roughly R577 mil but only 3.4% of victims share financials</a:t>
            </a:r>
          </a:p>
          <a:p>
            <a:pPr marL="349250" lvl="0" indent="-349250">
              <a:buFontTx/>
              <a:buChar char="•"/>
              <a:defRPr/>
            </a:pPr>
            <a:endParaRPr lang="en-US" sz="4000" dirty="0"/>
          </a:p>
          <a:p>
            <a:pPr marL="349250" lvl="0" indent="-349250">
              <a:buFontTx/>
              <a:buChar char="•"/>
              <a:defRPr/>
            </a:pPr>
            <a:r>
              <a:rPr lang="en-US" sz="4000" dirty="0"/>
              <a:t>Targeted Commodities: Fast-moving consumer goods (FMCG) - 81% of reported incidents (alcohol, food, clothing, and electronics</a:t>
            </a:r>
          </a:p>
          <a:p>
            <a:pPr marL="349250" lvl="0" indent="-349250">
              <a:buFontTx/>
              <a:buChar char="•"/>
              <a:defRPr/>
            </a:pPr>
            <a:endParaRPr lang="en-US" sz="4000" dirty="0"/>
          </a:p>
          <a:p>
            <a:pPr marL="349250" lvl="0" indent="-349250">
              <a:buFontTx/>
              <a:buChar char="•"/>
              <a:defRPr/>
            </a:pPr>
            <a:r>
              <a:rPr lang="en-US" sz="4000" dirty="0"/>
              <a:t>Business Risk: sophisticated and coordinated criminal networks also target DCTs / warehouses</a:t>
            </a:r>
            <a:endParaRPr kumimoji="0" lang="en-US" sz="4000" b="0" i="0" u="none" strike="noStrike" kern="0" cap="none" spc="0" normalizeH="0" baseline="0" noProof="0" dirty="0">
              <a:ln>
                <a:noFill/>
              </a:ln>
              <a:solidFill>
                <a:prstClr val="black"/>
              </a:solidFill>
              <a:effectLst/>
              <a:uLnTx/>
              <a:uFillTx/>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333321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7F04B-9BFE-13F4-CDB0-B226D9C01575}"/>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8B11DE23-53F8-6213-6A14-BAC3327A70A1}"/>
              </a:ext>
            </a:extLst>
          </p:cNvPr>
          <p:cNvSpPr/>
          <p:nvPr/>
        </p:nvSpPr>
        <p:spPr>
          <a:xfrm>
            <a:off x="15032066" y="151080"/>
            <a:ext cx="3245780" cy="3245780"/>
          </a:xfrm>
          <a:custGeom>
            <a:avLst/>
            <a:gdLst/>
            <a:ahLst/>
            <a:cxnLst/>
            <a:rect l="l" t="t" r="r" b="b"/>
            <a:pathLst>
              <a:path w="3245780" h="3245780">
                <a:moveTo>
                  <a:pt x="0" y="0"/>
                </a:moveTo>
                <a:lnTo>
                  <a:pt x="3245779" y="0"/>
                </a:lnTo>
                <a:lnTo>
                  <a:pt x="3245779" y="3245780"/>
                </a:lnTo>
                <a:lnTo>
                  <a:pt x="0" y="324578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ZA"/>
          </a:p>
        </p:txBody>
      </p:sp>
      <p:grpSp>
        <p:nvGrpSpPr>
          <p:cNvPr id="10" name="Group 10">
            <a:extLst>
              <a:ext uri="{FF2B5EF4-FFF2-40B4-BE49-F238E27FC236}">
                <a16:creationId xmlns:a16="http://schemas.microsoft.com/office/drawing/2014/main" id="{D2A67D0F-751E-4803-CF1D-B79ABA9E0A34}"/>
              </a:ext>
            </a:extLst>
          </p:cNvPr>
          <p:cNvGrpSpPr/>
          <p:nvPr/>
        </p:nvGrpSpPr>
        <p:grpSpPr>
          <a:xfrm>
            <a:off x="9497777" y="0"/>
            <a:ext cx="8790223" cy="1028700"/>
            <a:chOff x="0" y="0"/>
            <a:chExt cx="2315120" cy="270933"/>
          </a:xfrm>
        </p:grpSpPr>
        <p:sp>
          <p:nvSpPr>
            <p:cNvPr id="11" name="Freeform 11">
              <a:extLst>
                <a:ext uri="{FF2B5EF4-FFF2-40B4-BE49-F238E27FC236}">
                  <a16:creationId xmlns:a16="http://schemas.microsoft.com/office/drawing/2014/main" id="{F8EB0E6E-267D-3279-143F-97DE80CDC457}"/>
                </a:ext>
              </a:extLst>
            </p:cNvPr>
            <p:cNvSpPr/>
            <p:nvPr/>
          </p:nvSpPr>
          <p:spPr>
            <a:xfrm>
              <a:off x="0" y="0"/>
              <a:ext cx="2315120" cy="270933"/>
            </a:xfrm>
            <a:custGeom>
              <a:avLst/>
              <a:gdLst/>
              <a:ahLst/>
              <a:cxnLst/>
              <a:rect l="l" t="t" r="r" b="b"/>
              <a:pathLst>
                <a:path w="2315120" h="270933">
                  <a:moveTo>
                    <a:pt x="16734" y="0"/>
                  </a:moveTo>
                  <a:lnTo>
                    <a:pt x="2298386" y="0"/>
                  </a:lnTo>
                  <a:cubicBezTo>
                    <a:pt x="2307628" y="0"/>
                    <a:pt x="2315120" y="7492"/>
                    <a:pt x="2315120" y="16734"/>
                  </a:cubicBezTo>
                  <a:lnTo>
                    <a:pt x="2315120" y="254199"/>
                  </a:lnTo>
                  <a:cubicBezTo>
                    <a:pt x="2315120" y="258637"/>
                    <a:pt x="2313357" y="262894"/>
                    <a:pt x="2310219" y="266032"/>
                  </a:cubicBezTo>
                  <a:cubicBezTo>
                    <a:pt x="2307081" y="269170"/>
                    <a:pt x="2302824" y="270933"/>
                    <a:pt x="2298386" y="270933"/>
                  </a:cubicBezTo>
                  <a:lnTo>
                    <a:pt x="16734" y="270933"/>
                  </a:lnTo>
                  <a:cubicBezTo>
                    <a:pt x="7492" y="270933"/>
                    <a:pt x="0" y="263441"/>
                    <a:pt x="0" y="254199"/>
                  </a:cubicBezTo>
                  <a:lnTo>
                    <a:pt x="0" y="16734"/>
                  </a:lnTo>
                  <a:cubicBezTo>
                    <a:pt x="0" y="7492"/>
                    <a:pt x="7492" y="0"/>
                    <a:pt x="16734"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p:spPr>
          <p:txBody>
            <a:bodyPr/>
            <a:lstStyle/>
            <a:p>
              <a:endParaRPr lang="en-ZA"/>
            </a:p>
          </p:txBody>
        </p:sp>
        <p:sp>
          <p:nvSpPr>
            <p:cNvPr id="12" name="TextBox 12">
              <a:extLst>
                <a:ext uri="{FF2B5EF4-FFF2-40B4-BE49-F238E27FC236}">
                  <a16:creationId xmlns:a16="http://schemas.microsoft.com/office/drawing/2014/main" id="{A64530BD-0265-A7B7-EEFB-E081EAAE0BBB}"/>
                </a:ext>
              </a:extLst>
            </p:cNvPr>
            <p:cNvSpPr txBox="1"/>
            <p:nvPr/>
          </p:nvSpPr>
          <p:spPr>
            <a:xfrm>
              <a:off x="0" y="-57150"/>
              <a:ext cx="2315120" cy="328083"/>
            </a:xfrm>
            <a:prstGeom prst="rect">
              <a:avLst/>
            </a:prstGeom>
          </p:spPr>
          <p:txBody>
            <a:bodyPr lIns="50800" tIns="50800" rIns="50800" bIns="50800" rtlCol="0" anchor="ctr"/>
            <a:lstStyle/>
            <a:p>
              <a:pPr algn="ctr">
                <a:lnSpc>
                  <a:spcPts val="3500"/>
                </a:lnSpc>
              </a:pPr>
              <a:endParaRPr/>
            </a:p>
          </p:txBody>
        </p:sp>
      </p:grpSp>
      <p:grpSp>
        <p:nvGrpSpPr>
          <p:cNvPr id="13" name="Group 13">
            <a:extLst>
              <a:ext uri="{FF2B5EF4-FFF2-40B4-BE49-F238E27FC236}">
                <a16:creationId xmlns:a16="http://schemas.microsoft.com/office/drawing/2014/main" id="{E2566F34-FAA6-00C6-5669-4C99998F6FFA}"/>
              </a:ext>
            </a:extLst>
          </p:cNvPr>
          <p:cNvGrpSpPr/>
          <p:nvPr/>
        </p:nvGrpSpPr>
        <p:grpSpPr>
          <a:xfrm>
            <a:off x="0" y="0"/>
            <a:ext cx="2383119" cy="2854393"/>
            <a:chOff x="0" y="0"/>
            <a:chExt cx="627653" cy="751774"/>
          </a:xfrm>
        </p:grpSpPr>
        <p:sp>
          <p:nvSpPr>
            <p:cNvPr id="14" name="Freeform 14">
              <a:extLst>
                <a:ext uri="{FF2B5EF4-FFF2-40B4-BE49-F238E27FC236}">
                  <a16:creationId xmlns:a16="http://schemas.microsoft.com/office/drawing/2014/main" id="{E763A61F-DECF-97A6-BE79-AD18F1584AF9}"/>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5" name="TextBox 15">
              <a:extLst>
                <a:ext uri="{FF2B5EF4-FFF2-40B4-BE49-F238E27FC236}">
                  <a16:creationId xmlns:a16="http://schemas.microsoft.com/office/drawing/2014/main" id="{0A43CC69-C46F-E950-1779-66726F441777}"/>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17" name="Freeform 17">
            <a:extLst>
              <a:ext uri="{FF2B5EF4-FFF2-40B4-BE49-F238E27FC236}">
                <a16:creationId xmlns:a16="http://schemas.microsoft.com/office/drawing/2014/main" id="{6A54C03C-E436-97A2-7268-A6B46A11D89D}"/>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3"/>
            <a:stretch>
              <a:fillRect/>
            </a:stretch>
          </a:blipFill>
        </p:spPr>
        <p:txBody>
          <a:bodyPr/>
          <a:lstStyle/>
          <a:p>
            <a:endParaRPr lang="en-ZA"/>
          </a:p>
        </p:txBody>
      </p:sp>
      <p:sp>
        <p:nvSpPr>
          <p:cNvPr id="18" name="Freeform 18">
            <a:extLst>
              <a:ext uri="{FF2B5EF4-FFF2-40B4-BE49-F238E27FC236}">
                <a16:creationId xmlns:a16="http://schemas.microsoft.com/office/drawing/2014/main" id="{8B697FE3-8C90-F192-469D-20004D5BA9C3}"/>
              </a:ext>
            </a:extLst>
          </p:cNvPr>
          <p:cNvSpPr/>
          <p:nvPr/>
        </p:nvSpPr>
        <p:spPr>
          <a:xfrm>
            <a:off x="147412" y="623356"/>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4"/>
            <a:stretch>
              <a:fillRect/>
            </a:stretch>
          </a:blipFill>
        </p:spPr>
        <p:txBody>
          <a:bodyPr/>
          <a:lstStyle/>
          <a:p>
            <a:endParaRPr lang="en-ZA"/>
          </a:p>
        </p:txBody>
      </p:sp>
      <p:sp>
        <p:nvSpPr>
          <p:cNvPr id="23" name="Rectangle 22">
            <a:extLst>
              <a:ext uri="{FF2B5EF4-FFF2-40B4-BE49-F238E27FC236}">
                <a16:creationId xmlns:a16="http://schemas.microsoft.com/office/drawing/2014/main" id="{FD0C9B24-EFFC-D7F1-0306-AE37267BF968}"/>
              </a:ext>
            </a:extLst>
          </p:cNvPr>
          <p:cNvSpPr/>
          <p:nvPr/>
        </p:nvSpPr>
        <p:spPr>
          <a:xfrm>
            <a:off x="2383119" y="1117056"/>
            <a:ext cx="7972814" cy="92333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5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Criminal Syndicates</a:t>
            </a:r>
          </a:p>
        </p:txBody>
      </p:sp>
      <p:sp>
        <p:nvSpPr>
          <p:cNvPr id="4" name="Rectangle 3">
            <a:extLst>
              <a:ext uri="{FF2B5EF4-FFF2-40B4-BE49-F238E27FC236}">
                <a16:creationId xmlns:a16="http://schemas.microsoft.com/office/drawing/2014/main" id="{A28ABC21-033B-20B7-B134-EF18FF9F5137}"/>
              </a:ext>
            </a:extLst>
          </p:cNvPr>
          <p:cNvSpPr/>
          <p:nvPr/>
        </p:nvSpPr>
        <p:spPr>
          <a:xfrm>
            <a:off x="2728195" y="1470937"/>
            <a:ext cx="12652539" cy="255454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40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prstClr val="black"/>
              </a:solidFill>
              <a:effectLst/>
              <a:uLnTx/>
              <a:uFillTx/>
            </a:endParaRPr>
          </a:p>
          <a:p>
            <a:endParaRPr lang="en-GB" altLang="en-US" sz="2800" kern="0" dirty="0">
              <a:solidFill>
                <a:prstClr val="black"/>
              </a:solidFill>
            </a:endParaRPr>
          </a:p>
          <a:p>
            <a:pPr marL="0" marR="0" lvl="0" indent="0" defTabSz="914400" eaLnBrk="1" fontAlgn="auto" latinLnBrk="0" hangingPunct="1">
              <a:lnSpc>
                <a:spcPct val="100000"/>
              </a:lnSpc>
              <a:spcBef>
                <a:spcPts val="0"/>
              </a:spcBef>
              <a:spcAft>
                <a:spcPts val="0"/>
              </a:spcAft>
              <a:buClrTx/>
              <a:buSzTx/>
              <a:buFontTx/>
              <a:buChar char="•"/>
              <a:tabLst/>
              <a:defRPr/>
            </a:pPr>
            <a:endParaRPr kumimoji="0" lang="en-US" sz="3200" b="0" i="0" u="none" strike="noStrike" kern="0" cap="none" spc="0" normalizeH="0" baseline="0" noProof="0" dirty="0">
              <a:ln>
                <a:noFill/>
              </a:ln>
              <a:solidFill>
                <a:prstClr val="black"/>
              </a:solidFill>
              <a:effectLst/>
              <a:uLnTx/>
              <a:uFillTx/>
              <a:ea typeface="Tahoma" panose="020B0604030504040204" pitchFamily="34" charset="0"/>
              <a:cs typeface="Times New Roman" panose="02020603050405020304" pitchFamily="18" charset="0"/>
            </a:endParaRPr>
          </a:p>
          <a:p>
            <a:pPr marL="357188" marR="0" lvl="1" indent="-357188" defTabSz="914400" eaLnBrk="1" fontAlgn="auto" latinLnBrk="0" hangingPunct="1">
              <a:lnSpc>
                <a:spcPct val="100000"/>
              </a:lnSpc>
              <a:spcBef>
                <a:spcPts val="0"/>
              </a:spcBef>
              <a:spcAft>
                <a:spcPts val="0"/>
              </a:spcAft>
              <a:buClrTx/>
              <a:buSzTx/>
              <a:buFontTx/>
              <a:buChar char="•"/>
              <a:tabLst/>
              <a:defRPr/>
            </a:pPr>
            <a:endParaRPr kumimoji="0" lang="en-US" sz="3200" b="0" i="0" u="none" strike="noStrike" kern="0" cap="none" spc="0" normalizeH="0" baseline="0" noProof="0" dirty="0">
              <a:ln>
                <a:noFill/>
              </a:ln>
              <a:solidFill>
                <a:prstClr val="black"/>
              </a:solidFill>
              <a:effectLst/>
              <a:uLnTx/>
              <a:uFillTx/>
              <a:ea typeface="Tahoma" panose="020B0604030504040204" pitchFamily="34" charset="0"/>
              <a:cs typeface="Times New Roman" panose="02020603050405020304" pitchFamily="18" charset="0"/>
            </a:endParaRPr>
          </a:p>
        </p:txBody>
      </p:sp>
      <p:pic>
        <p:nvPicPr>
          <p:cNvPr id="19" name="Picture 18">
            <a:extLst>
              <a:ext uri="{FF2B5EF4-FFF2-40B4-BE49-F238E27FC236}">
                <a16:creationId xmlns:a16="http://schemas.microsoft.com/office/drawing/2014/main" id="{E5CECC1F-1CB1-39F8-6A89-3388BFD2851B}"/>
              </a:ext>
            </a:extLst>
          </p:cNvPr>
          <p:cNvPicPr>
            <a:picLocks noChangeAspect="1"/>
          </p:cNvPicPr>
          <p:nvPr/>
        </p:nvPicPr>
        <p:blipFill>
          <a:blip r:embed="rId5"/>
          <a:stretch>
            <a:fillRect/>
          </a:stretch>
        </p:blipFill>
        <p:spPr>
          <a:xfrm>
            <a:off x="2533844" y="2103894"/>
            <a:ext cx="14581740" cy="8069826"/>
          </a:xfrm>
          <a:prstGeom prst="rect">
            <a:avLst/>
          </a:prstGeom>
        </p:spPr>
      </p:pic>
      <p:sp>
        <p:nvSpPr>
          <p:cNvPr id="20" name="TextBox 19">
            <a:extLst>
              <a:ext uri="{FF2B5EF4-FFF2-40B4-BE49-F238E27FC236}">
                <a16:creationId xmlns:a16="http://schemas.microsoft.com/office/drawing/2014/main" id="{66FF59C7-CEE6-AE82-1B5D-2F091ECA4B65}"/>
              </a:ext>
            </a:extLst>
          </p:cNvPr>
          <p:cNvSpPr txBox="1"/>
          <p:nvPr/>
        </p:nvSpPr>
        <p:spPr>
          <a:xfrm>
            <a:off x="14332856" y="8965160"/>
            <a:ext cx="1145125" cy="307777"/>
          </a:xfrm>
          <a:prstGeom prst="rect">
            <a:avLst/>
          </a:prstGeom>
          <a:noFill/>
        </p:spPr>
        <p:txBody>
          <a:bodyPr wrap="square" rtlCol="0">
            <a:spAutoFit/>
          </a:bodyPr>
          <a:lstStyle/>
          <a:p>
            <a:r>
              <a:rPr lang="en-US" sz="1400" b="1" dirty="0"/>
              <a:t>© RFA 2026</a:t>
            </a:r>
            <a:endParaRPr lang="en-ZA" sz="1400" b="1" dirty="0"/>
          </a:p>
        </p:txBody>
      </p:sp>
      <p:sp>
        <p:nvSpPr>
          <p:cNvPr id="5" name="TextBox 4">
            <a:extLst>
              <a:ext uri="{FF2B5EF4-FFF2-40B4-BE49-F238E27FC236}">
                <a16:creationId xmlns:a16="http://schemas.microsoft.com/office/drawing/2014/main" id="{D8CC65DB-7766-56A4-0275-A47DA1F4F501}"/>
              </a:ext>
            </a:extLst>
          </p:cNvPr>
          <p:cNvSpPr txBox="1"/>
          <p:nvPr/>
        </p:nvSpPr>
        <p:spPr>
          <a:xfrm>
            <a:off x="16502314" y="9661987"/>
            <a:ext cx="1447800" cy="369332"/>
          </a:xfrm>
          <a:prstGeom prst="rect">
            <a:avLst/>
          </a:prstGeom>
          <a:noFill/>
        </p:spPr>
        <p:txBody>
          <a:bodyPr wrap="square" rtlCol="0">
            <a:spAutoFit/>
          </a:bodyPr>
          <a:lstStyle/>
          <a:p>
            <a:r>
              <a:rPr lang="en-GB" b="1" dirty="0"/>
              <a:t>© RFA 2026</a:t>
            </a:r>
            <a:endParaRPr lang="en-ZA" b="1" dirty="0"/>
          </a:p>
        </p:txBody>
      </p:sp>
    </p:spTree>
    <p:extLst>
      <p:ext uri="{BB962C8B-B14F-4D97-AF65-F5344CB8AC3E}">
        <p14:creationId xmlns:p14="http://schemas.microsoft.com/office/powerpoint/2010/main" val="119062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A12D9-B91E-D4D2-F6BC-3AA547096E25}"/>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9B83A465-E51F-2A69-E34F-5BE851989D87}"/>
              </a:ext>
            </a:extLst>
          </p:cNvPr>
          <p:cNvSpPr/>
          <p:nvPr/>
        </p:nvSpPr>
        <p:spPr>
          <a:xfrm>
            <a:off x="15032066" y="151080"/>
            <a:ext cx="3245780" cy="3245780"/>
          </a:xfrm>
          <a:custGeom>
            <a:avLst/>
            <a:gdLst/>
            <a:ahLst/>
            <a:cxnLst/>
            <a:rect l="l" t="t" r="r" b="b"/>
            <a:pathLst>
              <a:path w="3245780" h="3245780">
                <a:moveTo>
                  <a:pt x="0" y="0"/>
                </a:moveTo>
                <a:lnTo>
                  <a:pt x="3245779" y="0"/>
                </a:lnTo>
                <a:lnTo>
                  <a:pt x="3245779" y="3245780"/>
                </a:lnTo>
                <a:lnTo>
                  <a:pt x="0" y="324578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ZA"/>
          </a:p>
        </p:txBody>
      </p:sp>
      <p:grpSp>
        <p:nvGrpSpPr>
          <p:cNvPr id="7" name="Group 7">
            <a:extLst>
              <a:ext uri="{FF2B5EF4-FFF2-40B4-BE49-F238E27FC236}">
                <a16:creationId xmlns:a16="http://schemas.microsoft.com/office/drawing/2014/main" id="{620A3638-36E7-FD75-1E55-AF83FA3395F8}"/>
              </a:ext>
            </a:extLst>
          </p:cNvPr>
          <p:cNvGrpSpPr/>
          <p:nvPr/>
        </p:nvGrpSpPr>
        <p:grpSpPr>
          <a:xfrm>
            <a:off x="13995220" y="9535321"/>
            <a:ext cx="4324260" cy="751679"/>
            <a:chOff x="0" y="0"/>
            <a:chExt cx="1138900" cy="197973"/>
          </a:xfrm>
        </p:grpSpPr>
        <p:sp>
          <p:nvSpPr>
            <p:cNvPr id="8" name="Freeform 8">
              <a:extLst>
                <a:ext uri="{FF2B5EF4-FFF2-40B4-BE49-F238E27FC236}">
                  <a16:creationId xmlns:a16="http://schemas.microsoft.com/office/drawing/2014/main" id="{FCF7AFF8-6FFE-541E-02B8-3C11B0BEED17}"/>
                </a:ext>
              </a:extLst>
            </p:cNvPr>
            <p:cNvSpPr/>
            <p:nvPr/>
          </p:nvSpPr>
          <p:spPr>
            <a:xfrm>
              <a:off x="0" y="0"/>
              <a:ext cx="1138900" cy="197973"/>
            </a:xfrm>
            <a:custGeom>
              <a:avLst/>
              <a:gdLst/>
              <a:ahLst/>
              <a:cxnLst/>
              <a:rect l="l" t="t" r="r" b="b"/>
              <a:pathLst>
                <a:path w="1138900" h="197973">
                  <a:moveTo>
                    <a:pt x="34017" y="0"/>
                  </a:moveTo>
                  <a:lnTo>
                    <a:pt x="1104883" y="0"/>
                  </a:lnTo>
                  <a:cubicBezTo>
                    <a:pt x="1113905" y="0"/>
                    <a:pt x="1122557" y="3584"/>
                    <a:pt x="1128937" y="9963"/>
                  </a:cubicBezTo>
                  <a:cubicBezTo>
                    <a:pt x="1135316" y="16343"/>
                    <a:pt x="1138900" y="24995"/>
                    <a:pt x="1138900" y="34017"/>
                  </a:cubicBezTo>
                  <a:lnTo>
                    <a:pt x="1138900" y="163956"/>
                  </a:lnTo>
                  <a:cubicBezTo>
                    <a:pt x="1138900" y="172978"/>
                    <a:pt x="1135316" y="181630"/>
                    <a:pt x="1128937" y="188010"/>
                  </a:cubicBezTo>
                  <a:cubicBezTo>
                    <a:pt x="1122557" y="194389"/>
                    <a:pt x="1113905" y="197973"/>
                    <a:pt x="1104883" y="197973"/>
                  </a:cubicBezTo>
                  <a:lnTo>
                    <a:pt x="34017" y="197973"/>
                  </a:lnTo>
                  <a:cubicBezTo>
                    <a:pt x="24995" y="197973"/>
                    <a:pt x="16343" y="194389"/>
                    <a:pt x="9963" y="188010"/>
                  </a:cubicBezTo>
                  <a:cubicBezTo>
                    <a:pt x="3584" y="181630"/>
                    <a:pt x="0" y="172978"/>
                    <a:pt x="0" y="163956"/>
                  </a:cubicBezTo>
                  <a:lnTo>
                    <a:pt x="0" y="34017"/>
                  </a:lnTo>
                  <a:cubicBezTo>
                    <a:pt x="0" y="24995"/>
                    <a:pt x="3584" y="16343"/>
                    <a:pt x="9963" y="9963"/>
                  </a:cubicBezTo>
                  <a:cubicBezTo>
                    <a:pt x="16343" y="3584"/>
                    <a:pt x="24995" y="0"/>
                    <a:pt x="34017"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a:ln cap="sq">
              <a:noFill/>
              <a:prstDash val="solid"/>
              <a:miter/>
            </a:ln>
          </p:spPr>
          <p:txBody>
            <a:bodyPr/>
            <a:lstStyle/>
            <a:p>
              <a:endParaRPr lang="en-ZA"/>
            </a:p>
          </p:txBody>
        </p:sp>
        <p:sp>
          <p:nvSpPr>
            <p:cNvPr id="9" name="TextBox 9">
              <a:extLst>
                <a:ext uri="{FF2B5EF4-FFF2-40B4-BE49-F238E27FC236}">
                  <a16:creationId xmlns:a16="http://schemas.microsoft.com/office/drawing/2014/main" id="{1A27BB14-C980-F32E-0E60-8C3FCC24EA59}"/>
                </a:ext>
              </a:extLst>
            </p:cNvPr>
            <p:cNvSpPr txBox="1"/>
            <p:nvPr/>
          </p:nvSpPr>
          <p:spPr>
            <a:xfrm>
              <a:off x="0" y="-57150"/>
              <a:ext cx="1138900" cy="255123"/>
            </a:xfrm>
            <a:prstGeom prst="rect">
              <a:avLst/>
            </a:prstGeom>
          </p:spPr>
          <p:txBody>
            <a:bodyPr lIns="50800" tIns="50800" rIns="50800" bIns="50800" rtlCol="0" anchor="ctr"/>
            <a:lstStyle/>
            <a:p>
              <a:pPr marL="0" lvl="0" indent="0" algn="ctr">
                <a:lnSpc>
                  <a:spcPts val="3500"/>
                </a:lnSpc>
                <a:spcBef>
                  <a:spcPct val="0"/>
                </a:spcBef>
              </a:pPr>
              <a:endParaRPr/>
            </a:p>
          </p:txBody>
        </p:sp>
      </p:grpSp>
      <p:grpSp>
        <p:nvGrpSpPr>
          <p:cNvPr id="10" name="Group 10">
            <a:extLst>
              <a:ext uri="{FF2B5EF4-FFF2-40B4-BE49-F238E27FC236}">
                <a16:creationId xmlns:a16="http://schemas.microsoft.com/office/drawing/2014/main" id="{AFDA4887-E583-9792-1D90-A7FFB99BAAFA}"/>
              </a:ext>
            </a:extLst>
          </p:cNvPr>
          <p:cNvGrpSpPr/>
          <p:nvPr/>
        </p:nvGrpSpPr>
        <p:grpSpPr>
          <a:xfrm>
            <a:off x="9497777" y="0"/>
            <a:ext cx="8790223" cy="1028700"/>
            <a:chOff x="0" y="0"/>
            <a:chExt cx="2315120" cy="270933"/>
          </a:xfrm>
        </p:grpSpPr>
        <p:sp>
          <p:nvSpPr>
            <p:cNvPr id="11" name="Freeform 11">
              <a:extLst>
                <a:ext uri="{FF2B5EF4-FFF2-40B4-BE49-F238E27FC236}">
                  <a16:creationId xmlns:a16="http://schemas.microsoft.com/office/drawing/2014/main" id="{61DC689D-2789-0201-DD0E-CC26E0301574}"/>
                </a:ext>
              </a:extLst>
            </p:cNvPr>
            <p:cNvSpPr/>
            <p:nvPr/>
          </p:nvSpPr>
          <p:spPr>
            <a:xfrm>
              <a:off x="0" y="0"/>
              <a:ext cx="2315120" cy="270933"/>
            </a:xfrm>
            <a:custGeom>
              <a:avLst/>
              <a:gdLst/>
              <a:ahLst/>
              <a:cxnLst/>
              <a:rect l="l" t="t" r="r" b="b"/>
              <a:pathLst>
                <a:path w="2315120" h="270933">
                  <a:moveTo>
                    <a:pt x="16734" y="0"/>
                  </a:moveTo>
                  <a:lnTo>
                    <a:pt x="2298386" y="0"/>
                  </a:lnTo>
                  <a:cubicBezTo>
                    <a:pt x="2307628" y="0"/>
                    <a:pt x="2315120" y="7492"/>
                    <a:pt x="2315120" y="16734"/>
                  </a:cubicBezTo>
                  <a:lnTo>
                    <a:pt x="2315120" y="254199"/>
                  </a:lnTo>
                  <a:cubicBezTo>
                    <a:pt x="2315120" y="258637"/>
                    <a:pt x="2313357" y="262894"/>
                    <a:pt x="2310219" y="266032"/>
                  </a:cubicBezTo>
                  <a:cubicBezTo>
                    <a:pt x="2307081" y="269170"/>
                    <a:pt x="2302824" y="270933"/>
                    <a:pt x="2298386" y="270933"/>
                  </a:cubicBezTo>
                  <a:lnTo>
                    <a:pt x="16734" y="270933"/>
                  </a:lnTo>
                  <a:cubicBezTo>
                    <a:pt x="7492" y="270933"/>
                    <a:pt x="0" y="263441"/>
                    <a:pt x="0" y="254199"/>
                  </a:cubicBezTo>
                  <a:lnTo>
                    <a:pt x="0" y="16734"/>
                  </a:lnTo>
                  <a:cubicBezTo>
                    <a:pt x="0" y="7492"/>
                    <a:pt x="7492" y="0"/>
                    <a:pt x="16734"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p:spPr>
          <p:txBody>
            <a:bodyPr/>
            <a:lstStyle/>
            <a:p>
              <a:endParaRPr lang="en-ZA"/>
            </a:p>
          </p:txBody>
        </p:sp>
        <p:sp>
          <p:nvSpPr>
            <p:cNvPr id="12" name="TextBox 12">
              <a:extLst>
                <a:ext uri="{FF2B5EF4-FFF2-40B4-BE49-F238E27FC236}">
                  <a16:creationId xmlns:a16="http://schemas.microsoft.com/office/drawing/2014/main" id="{86AD9AF0-C7D6-C761-94E3-472DDB321EC0}"/>
                </a:ext>
              </a:extLst>
            </p:cNvPr>
            <p:cNvSpPr txBox="1"/>
            <p:nvPr/>
          </p:nvSpPr>
          <p:spPr>
            <a:xfrm>
              <a:off x="0" y="-57150"/>
              <a:ext cx="2315120" cy="328083"/>
            </a:xfrm>
            <a:prstGeom prst="rect">
              <a:avLst/>
            </a:prstGeom>
          </p:spPr>
          <p:txBody>
            <a:bodyPr lIns="50800" tIns="50800" rIns="50800" bIns="50800" rtlCol="0" anchor="ctr"/>
            <a:lstStyle/>
            <a:p>
              <a:pPr algn="ctr">
                <a:lnSpc>
                  <a:spcPts val="3500"/>
                </a:lnSpc>
              </a:pPr>
              <a:endParaRPr/>
            </a:p>
          </p:txBody>
        </p:sp>
      </p:grpSp>
      <p:grpSp>
        <p:nvGrpSpPr>
          <p:cNvPr id="13" name="Group 13">
            <a:extLst>
              <a:ext uri="{FF2B5EF4-FFF2-40B4-BE49-F238E27FC236}">
                <a16:creationId xmlns:a16="http://schemas.microsoft.com/office/drawing/2014/main" id="{A3EE4D23-214D-63A1-E674-6C2F8889C809}"/>
              </a:ext>
            </a:extLst>
          </p:cNvPr>
          <p:cNvGrpSpPr/>
          <p:nvPr/>
        </p:nvGrpSpPr>
        <p:grpSpPr>
          <a:xfrm>
            <a:off x="0" y="0"/>
            <a:ext cx="2383119" cy="2854393"/>
            <a:chOff x="0" y="0"/>
            <a:chExt cx="627653" cy="751774"/>
          </a:xfrm>
        </p:grpSpPr>
        <p:sp>
          <p:nvSpPr>
            <p:cNvPr id="14" name="Freeform 14">
              <a:extLst>
                <a:ext uri="{FF2B5EF4-FFF2-40B4-BE49-F238E27FC236}">
                  <a16:creationId xmlns:a16="http://schemas.microsoft.com/office/drawing/2014/main" id="{934185F9-7171-CD3E-2B4B-5781933D3852}"/>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5" name="TextBox 15">
              <a:extLst>
                <a:ext uri="{FF2B5EF4-FFF2-40B4-BE49-F238E27FC236}">
                  <a16:creationId xmlns:a16="http://schemas.microsoft.com/office/drawing/2014/main" id="{FF9F4E07-691F-22C1-E72F-7D07130F2547}"/>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16" name="Freeform 16">
            <a:extLst>
              <a:ext uri="{FF2B5EF4-FFF2-40B4-BE49-F238E27FC236}">
                <a16:creationId xmlns:a16="http://schemas.microsoft.com/office/drawing/2014/main" id="{796EFD17-447B-9AD5-08FF-8A27C40C6260}"/>
              </a:ext>
            </a:extLst>
          </p:cNvPr>
          <p:cNvSpPr/>
          <p:nvPr/>
        </p:nvSpPr>
        <p:spPr>
          <a:xfrm flipH="1">
            <a:off x="15403630" y="8573060"/>
            <a:ext cx="1689934" cy="805023"/>
          </a:xfrm>
          <a:custGeom>
            <a:avLst/>
            <a:gdLst/>
            <a:ahLst/>
            <a:cxnLst/>
            <a:rect l="l" t="t" r="r" b="b"/>
            <a:pathLst>
              <a:path w="1689934" h="805023">
                <a:moveTo>
                  <a:pt x="1689933" y="0"/>
                </a:moveTo>
                <a:lnTo>
                  <a:pt x="0" y="0"/>
                </a:lnTo>
                <a:lnTo>
                  <a:pt x="0" y="805023"/>
                </a:lnTo>
                <a:lnTo>
                  <a:pt x="1689933" y="805023"/>
                </a:lnTo>
                <a:lnTo>
                  <a:pt x="1689933"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ZA"/>
          </a:p>
        </p:txBody>
      </p:sp>
      <p:sp>
        <p:nvSpPr>
          <p:cNvPr id="17" name="Freeform 17">
            <a:extLst>
              <a:ext uri="{FF2B5EF4-FFF2-40B4-BE49-F238E27FC236}">
                <a16:creationId xmlns:a16="http://schemas.microsoft.com/office/drawing/2014/main" id="{21B27CE7-EEF8-E950-0D0D-08D39ACBD839}"/>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4"/>
            <a:stretch>
              <a:fillRect/>
            </a:stretch>
          </a:blipFill>
        </p:spPr>
        <p:txBody>
          <a:bodyPr/>
          <a:lstStyle/>
          <a:p>
            <a:endParaRPr lang="en-ZA"/>
          </a:p>
        </p:txBody>
      </p:sp>
      <p:sp>
        <p:nvSpPr>
          <p:cNvPr id="18" name="Freeform 18">
            <a:extLst>
              <a:ext uri="{FF2B5EF4-FFF2-40B4-BE49-F238E27FC236}">
                <a16:creationId xmlns:a16="http://schemas.microsoft.com/office/drawing/2014/main" id="{4BB5CF6C-28CF-2AA4-507A-EBCEECB8FB73}"/>
              </a:ext>
            </a:extLst>
          </p:cNvPr>
          <p:cNvSpPr/>
          <p:nvPr/>
        </p:nvSpPr>
        <p:spPr>
          <a:xfrm>
            <a:off x="147412" y="623356"/>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5"/>
            <a:stretch>
              <a:fillRect/>
            </a:stretch>
          </a:blipFill>
        </p:spPr>
        <p:txBody>
          <a:bodyPr/>
          <a:lstStyle/>
          <a:p>
            <a:endParaRPr lang="en-ZA"/>
          </a:p>
        </p:txBody>
      </p:sp>
      <p:pic>
        <p:nvPicPr>
          <p:cNvPr id="24" name="Picture 23">
            <a:extLst>
              <a:ext uri="{FF2B5EF4-FFF2-40B4-BE49-F238E27FC236}">
                <a16:creationId xmlns:a16="http://schemas.microsoft.com/office/drawing/2014/main" id="{23454273-D8E8-E015-2863-A27C5489AAA1}"/>
              </a:ext>
            </a:extLst>
          </p:cNvPr>
          <p:cNvPicPr>
            <a:picLocks noChangeAspect="1"/>
          </p:cNvPicPr>
          <p:nvPr/>
        </p:nvPicPr>
        <p:blipFill>
          <a:blip r:embed="rId6"/>
          <a:srcRect t="15926" b="16662"/>
          <a:stretch>
            <a:fillRect/>
          </a:stretch>
        </p:blipFill>
        <p:spPr>
          <a:xfrm>
            <a:off x="6106494" y="2145756"/>
            <a:ext cx="5149188" cy="7773770"/>
          </a:xfrm>
          <a:prstGeom prst="rect">
            <a:avLst/>
          </a:prstGeom>
        </p:spPr>
      </p:pic>
      <p:sp>
        <p:nvSpPr>
          <p:cNvPr id="25" name="Rectangle 24">
            <a:extLst>
              <a:ext uri="{FF2B5EF4-FFF2-40B4-BE49-F238E27FC236}">
                <a16:creationId xmlns:a16="http://schemas.microsoft.com/office/drawing/2014/main" id="{33F6E6F3-4DBC-FC60-AEDB-A6AB49C7CE37}"/>
              </a:ext>
            </a:extLst>
          </p:cNvPr>
          <p:cNvSpPr/>
          <p:nvPr/>
        </p:nvSpPr>
        <p:spPr>
          <a:xfrm>
            <a:off x="2383118" y="1117056"/>
            <a:ext cx="12475882" cy="92333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5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SAPS Commitment to ending Crime</a:t>
            </a:r>
          </a:p>
        </p:txBody>
      </p:sp>
    </p:spTree>
    <p:extLst>
      <p:ext uri="{BB962C8B-B14F-4D97-AF65-F5344CB8AC3E}">
        <p14:creationId xmlns:p14="http://schemas.microsoft.com/office/powerpoint/2010/main" val="784932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069CC-A353-C325-DB50-9B16FA4EC7A8}"/>
            </a:ext>
          </a:extLst>
        </p:cNvPr>
        <p:cNvGrpSpPr/>
        <p:nvPr/>
      </p:nvGrpSpPr>
      <p:grpSpPr>
        <a:xfrm>
          <a:off x="0" y="0"/>
          <a:ext cx="0" cy="0"/>
          <a:chOff x="0" y="0"/>
          <a:chExt cx="0" cy="0"/>
        </a:xfrm>
      </p:grpSpPr>
      <p:sp>
        <p:nvSpPr>
          <p:cNvPr id="18" name="Freeform 18">
            <a:extLst>
              <a:ext uri="{FF2B5EF4-FFF2-40B4-BE49-F238E27FC236}">
                <a16:creationId xmlns:a16="http://schemas.microsoft.com/office/drawing/2014/main" id="{65B7976C-CB31-58C3-8253-B70321B621F8}"/>
              </a:ext>
            </a:extLst>
          </p:cNvPr>
          <p:cNvSpPr/>
          <p:nvPr/>
        </p:nvSpPr>
        <p:spPr>
          <a:xfrm>
            <a:off x="147412" y="623356"/>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2"/>
            <a:stretch>
              <a:fillRect/>
            </a:stretch>
          </a:blipFill>
        </p:spPr>
        <p:txBody>
          <a:bodyPr/>
          <a:lstStyle/>
          <a:p>
            <a:endParaRPr lang="en-ZA"/>
          </a:p>
        </p:txBody>
      </p:sp>
      <p:pic>
        <p:nvPicPr>
          <p:cNvPr id="5" name="Picture 4">
            <a:extLst>
              <a:ext uri="{FF2B5EF4-FFF2-40B4-BE49-F238E27FC236}">
                <a16:creationId xmlns:a16="http://schemas.microsoft.com/office/drawing/2014/main" id="{0A589EF0-9FAE-9C18-63E8-3E1A17ED2309}"/>
              </a:ext>
            </a:extLst>
          </p:cNvPr>
          <p:cNvPicPr>
            <a:picLocks noChangeAspect="1"/>
          </p:cNvPicPr>
          <p:nvPr/>
        </p:nvPicPr>
        <p:blipFill>
          <a:blip r:embed="rId3"/>
          <a:srcRect l="1135" t="2103" r="986" b="1889"/>
          <a:stretch>
            <a:fillRect/>
          </a:stretch>
        </p:blipFill>
        <p:spPr>
          <a:xfrm>
            <a:off x="147412" y="185210"/>
            <a:ext cx="17683387" cy="8728730"/>
          </a:xfrm>
          <a:prstGeom prst="rect">
            <a:avLst/>
          </a:prstGeom>
        </p:spPr>
      </p:pic>
      <p:sp>
        <p:nvSpPr>
          <p:cNvPr id="4" name="Content Placeholder 4">
            <a:extLst>
              <a:ext uri="{FF2B5EF4-FFF2-40B4-BE49-F238E27FC236}">
                <a16:creationId xmlns:a16="http://schemas.microsoft.com/office/drawing/2014/main" id="{83E738F6-4FB1-4D54-3234-42B4876EED99}"/>
              </a:ext>
            </a:extLst>
          </p:cNvPr>
          <p:cNvSpPr txBox="1">
            <a:spLocks/>
          </p:cNvSpPr>
          <p:nvPr/>
        </p:nvSpPr>
        <p:spPr>
          <a:xfrm>
            <a:off x="2857500" y="9004701"/>
            <a:ext cx="12573000" cy="981789"/>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7200" b="1" dirty="0">
                <a:solidFill>
                  <a:srgbClr val="00B0F0"/>
                </a:solidFill>
              </a:rPr>
              <a:t>To all our Sponsors </a:t>
            </a:r>
            <a:r>
              <a:rPr lang="en-US" sz="7200" dirty="0">
                <a:solidFill>
                  <a:srgbClr val="00B0F0"/>
                </a:solidFill>
              </a:rPr>
              <a:t>–  </a:t>
            </a:r>
            <a:r>
              <a:rPr lang="en-US" sz="7200" b="1" dirty="0">
                <a:solidFill>
                  <a:srgbClr val="00B0F0"/>
                </a:solidFill>
              </a:rPr>
              <a:t>Thank You</a:t>
            </a:r>
            <a:endParaRPr lang="en-ZA" sz="7200" b="1" dirty="0">
              <a:solidFill>
                <a:srgbClr val="00B0F0"/>
              </a:solidFill>
            </a:endParaRPr>
          </a:p>
        </p:txBody>
      </p:sp>
    </p:spTree>
    <p:extLst>
      <p:ext uri="{BB962C8B-B14F-4D97-AF65-F5344CB8AC3E}">
        <p14:creationId xmlns:p14="http://schemas.microsoft.com/office/powerpoint/2010/main" val="42081976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8BC6D-BF3C-58B3-E9AF-FD5FF78CF723}"/>
            </a:ext>
          </a:extLst>
        </p:cNvPr>
        <p:cNvGrpSpPr/>
        <p:nvPr/>
      </p:nvGrpSpPr>
      <p:grpSpPr>
        <a:xfrm>
          <a:off x="0" y="0"/>
          <a:ext cx="0" cy="0"/>
          <a:chOff x="0" y="0"/>
          <a:chExt cx="0" cy="0"/>
        </a:xfrm>
      </p:grpSpPr>
      <p:grpSp>
        <p:nvGrpSpPr>
          <p:cNvPr id="7" name="Group 7">
            <a:extLst>
              <a:ext uri="{FF2B5EF4-FFF2-40B4-BE49-F238E27FC236}">
                <a16:creationId xmlns:a16="http://schemas.microsoft.com/office/drawing/2014/main" id="{D3C6A5B8-F476-2BAA-1737-8215B8240202}"/>
              </a:ext>
            </a:extLst>
          </p:cNvPr>
          <p:cNvGrpSpPr/>
          <p:nvPr/>
        </p:nvGrpSpPr>
        <p:grpSpPr>
          <a:xfrm>
            <a:off x="13995220" y="9535321"/>
            <a:ext cx="4324260" cy="751679"/>
            <a:chOff x="0" y="0"/>
            <a:chExt cx="1138900" cy="197973"/>
          </a:xfrm>
        </p:grpSpPr>
        <p:sp>
          <p:nvSpPr>
            <p:cNvPr id="8" name="Freeform 8">
              <a:extLst>
                <a:ext uri="{FF2B5EF4-FFF2-40B4-BE49-F238E27FC236}">
                  <a16:creationId xmlns:a16="http://schemas.microsoft.com/office/drawing/2014/main" id="{9DAE7A65-A46F-3600-A6C4-DC53BA37A35F}"/>
                </a:ext>
              </a:extLst>
            </p:cNvPr>
            <p:cNvSpPr/>
            <p:nvPr/>
          </p:nvSpPr>
          <p:spPr>
            <a:xfrm>
              <a:off x="0" y="0"/>
              <a:ext cx="1138900" cy="197973"/>
            </a:xfrm>
            <a:custGeom>
              <a:avLst/>
              <a:gdLst/>
              <a:ahLst/>
              <a:cxnLst/>
              <a:rect l="l" t="t" r="r" b="b"/>
              <a:pathLst>
                <a:path w="1138900" h="197973">
                  <a:moveTo>
                    <a:pt x="34017" y="0"/>
                  </a:moveTo>
                  <a:lnTo>
                    <a:pt x="1104883" y="0"/>
                  </a:lnTo>
                  <a:cubicBezTo>
                    <a:pt x="1113905" y="0"/>
                    <a:pt x="1122557" y="3584"/>
                    <a:pt x="1128937" y="9963"/>
                  </a:cubicBezTo>
                  <a:cubicBezTo>
                    <a:pt x="1135316" y="16343"/>
                    <a:pt x="1138900" y="24995"/>
                    <a:pt x="1138900" y="34017"/>
                  </a:cubicBezTo>
                  <a:lnTo>
                    <a:pt x="1138900" y="163956"/>
                  </a:lnTo>
                  <a:cubicBezTo>
                    <a:pt x="1138900" y="172978"/>
                    <a:pt x="1135316" y="181630"/>
                    <a:pt x="1128937" y="188010"/>
                  </a:cubicBezTo>
                  <a:cubicBezTo>
                    <a:pt x="1122557" y="194389"/>
                    <a:pt x="1113905" y="197973"/>
                    <a:pt x="1104883" y="197973"/>
                  </a:cubicBezTo>
                  <a:lnTo>
                    <a:pt x="34017" y="197973"/>
                  </a:lnTo>
                  <a:cubicBezTo>
                    <a:pt x="24995" y="197973"/>
                    <a:pt x="16343" y="194389"/>
                    <a:pt x="9963" y="188010"/>
                  </a:cubicBezTo>
                  <a:cubicBezTo>
                    <a:pt x="3584" y="181630"/>
                    <a:pt x="0" y="172978"/>
                    <a:pt x="0" y="163956"/>
                  </a:cubicBezTo>
                  <a:lnTo>
                    <a:pt x="0" y="34017"/>
                  </a:lnTo>
                  <a:cubicBezTo>
                    <a:pt x="0" y="24995"/>
                    <a:pt x="3584" y="16343"/>
                    <a:pt x="9963" y="9963"/>
                  </a:cubicBezTo>
                  <a:cubicBezTo>
                    <a:pt x="16343" y="3584"/>
                    <a:pt x="24995" y="0"/>
                    <a:pt x="34017"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a:ln cap="sq">
              <a:noFill/>
              <a:prstDash val="solid"/>
              <a:miter/>
            </a:ln>
          </p:spPr>
          <p:txBody>
            <a:bodyPr/>
            <a:lstStyle/>
            <a:p>
              <a:endParaRPr lang="en-ZA"/>
            </a:p>
          </p:txBody>
        </p:sp>
        <p:sp>
          <p:nvSpPr>
            <p:cNvPr id="9" name="TextBox 9">
              <a:extLst>
                <a:ext uri="{FF2B5EF4-FFF2-40B4-BE49-F238E27FC236}">
                  <a16:creationId xmlns:a16="http://schemas.microsoft.com/office/drawing/2014/main" id="{155E9642-A664-CAA3-6546-F06BCC36716D}"/>
                </a:ext>
              </a:extLst>
            </p:cNvPr>
            <p:cNvSpPr txBox="1"/>
            <p:nvPr/>
          </p:nvSpPr>
          <p:spPr>
            <a:xfrm>
              <a:off x="0" y="-57150"/>
              <a:ext cx="1138900" cy="255123"/>
            </a:xfrm>
            <a:prstGeom prst="rect">
              <a:avLst/>
            </a:prstGeom>
          </p:spPr>
          <p:txBody>
            <a:bodyPr lIns="50800" tIns="50800" rIns="50800" bIns="50800" rtlCol="0" anchor="ctr"/>
            <a:lstStyle/>
            <a:p>
              <a:pPr marL="0" lvl="0" indent="0" algn="ctr">
                <a:lnSpc>
                  <a:spcPts val="3500"/>
                </a:lnSpc>
                <a:spcBef>
                  <a:spcPct val="0"/>
                </a:spcBef>
              </a:pPr>
              <a:endParaRPr/>
            </a:p>
          </p:txBody>
        </p:sp>
      </p:grpSp>
      <p:grpSp>
        <p:nvGrpSpPr>
          <p:cNvPr id="10" name="Group 10">
            <a:extLst>
              <a:ext uri="{FF2B5EF4-FFF2-40B4-BE49-F238E27FC236}">
                <a16:creationId xmlns:a16="http://schemas.microsoft.com/office/drawing/2014/main" id="{CD757B49-1316-525F-C609-3B296F39DB33}"/>
              </a:ext>
            </a:extLst>
          </p:cNvPr>
          <p:cNvGrpSpPr/>
          <p:nvPr/>
        </p:nvGrpSpPr>
        <p:grpSpPr>
          <a:xfrm>
            <a:off x="9497777" y="0"/>
            <a:ext cx="8790223" cy="1028700"/>
            <a:chOff x="0" y="0"/>
            <a:chExt cx="2315120" cy="270933"/>
          </a:xfrm>
        </p:grpSpPr>
        <p:sp>
          <p:nvSpPr>
            <p:cNvPr id="11" name="Freeform 11">
              <a:extLst>
                <a:ext uri="{FF2B5EF4-FFF2-40B4-BE49-F238E27FC236}">
                  <a16:creationId xmlns:a16="http://schemas.microsoft.com/office/drawing/2014/main" id="{D854A875-CFFF-D533-94A3-20B646CC3BBD}"/>
                </a:ext>
              </a:extLst>
            </p:cNvPr>
            <p:cNvSpPr/>
            <p:nvPr/>
          </p:nvSpPr>
          <p:spPr>
            <a:xfrm>
              <a:off x="0" y="0"/>
              <a:ext cx="2315120" cy="270933"/>
            </a:xfrm>
            <a:custGeom>
              <a:avLst/>
              <a:gdLst/>
              <a:ahLst/>
              <a:cxnLst/>
              <a:rect l="l" t="t" r="r" b="b"/>
              <a:pathLst>
                <a:path w="2315120" h="270933">
                  <a:moveTo>
                    <a:pt x="16734" y="0"/>
                  </a:moveTo>
                  <a:lnTo>
                    <a:pt x="2298386" y="0"/>
                  </a:lnTo>
                  <a:cubicBezTo>
                    <a:pt x="2307628" y="0"/>
                    <a:pt x="2315120" y="7492"/>
                    <a:pt x="2315120" y="16734"/>
                  </a:cubicBezTo>
                  <a:lnTo>
                    <a:pt x="2315120" y="254199"/>
                  </a:lnTo>
                  <a:cubicBezTo>
                    <a:pt x="2315120" y="258637"/>
                    <a:pt x="2313357" y="262894"/>
                    <a:pt x="2310219" y="266032"/>
                  </a:cubicBezTo>
                  <a:cubicBezTo>
                    <a:pt x="2307081" y="269170"/>
                    <a:pt x="2302824" y="270933"/>
                    <a:pt x="2298386" y="270933"/>
                  </a:cubicBezTo>
                  <a:lnTo>
                    <a:pt x="16734" y="270933"/>
                  </a:lnTo>
                  <a:cubicBezTo>
                    <a:pt x="7492" y="270933"/>
                    <a:pt x="0" y="263441"/>
                    <a:pt x="0" y="254199"/>
                  </a:cubicBezTo>
                  <a:lnTo>
                    <a:pt x="0" y="16734"/>
                  </a:lnTo>
                  <a:cubicBezTo>
                    <a:pt x="0" y="7492"/>
                    <a:pt x="7492" y="0"/>
                    <a:pt x="16734"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p:spPr>
          <p:txBody>
            <a:bodyPr/>
            <a:lstStyle/>
            <a:p>
              <a:endParaRPr lang="en-ZA"/>
            </a:p>
          </p:txBody>
        </p:sp>
        <p:sp>
          <p:nvSpPr>
            <p:cNvPr id="12" name="TextBox 12">
              <a:extLst>
                <a:ext uri="{FF2B5EF4-FFF2-40B4-BE49-F238E27FC236}">
                  <a16:creationId xmlns:a16="http://schemas.microsoft.com/office/drawing/2014/main" id="{0A9FAF39-E7F3-92C3-C23E-A263D2150A4A}"/>
                </a:ext>
              </a:extLst>
            </p:cNvPr>
            <p:cNvSpPr txBox="1"/>
            <p:nvPr/>
          </p:nvSpPr>
          <p:spPr>
            <a:xfrm>
              <a:off x="0" y="-57150"/>
              <a:ext cx="2315120" cy="328083"/>
            </a:xfrm>
            <a:prstGeom prst="rect">
              <a:avLst/>
            </a:prstGeom>
          </p:spPr>
          <p:txBody>
            <a:bodyPr lIns="50800" tIns="50800" rIns="50800" bIns="50800" rtlCol="0" anchor="ctr"/>
            <a:lstStyle/>
            <a:p>
              <a:pPr algn="ctr">
                <a:lnSpc>
                  <a:spcPts val="3500"/>
                </a:lnSpc>
              </a:pPr>
              <a:endParaRPr/>
            </a:p>
          </p:txBody>
        </p:sp>
      </p:grpSp>
      <p:grpSp>
        <p:nvGrpSpPr>
          <p:cNvPr id="13" name="Group 13">
            <a:extLst>
              <a:ext uri="{FF2B5EF4-FFF2-40B4-BE49-F238E27FC236}">
                <a16:creationId xmlns:a16="http://schemas.microsoft.com/office/drawing/2014/main" id="{BDCF88A6-2752-A879-CB49-05A491128263}"/>
              </a:ext>
            </a:extLst>
          </p:cNvPr>
          <p:cNvGrpSpPr/>
          <p:nvPr/>
        </p:nvGrpSpPr>
        <p:grpSpPr>
          <a:xfrm>
            <a:off x="0" y="0"/>
            <a:ext cx="2383119" cy="2854393"/>
            <a:chOff x="0" y="0"/>
            <a:chExt cx="627653" cy="751774"/>
          </a:xfrm>
        </p:grpSpPr>
        <p:sp>
          <p:nvSpPr>
            <p:cNvPr id="14" name="Freeform 14">
              <a:extLst>
                <a:ext uri="{FF2B5EF4-FFF2-40B4-BE49-F238E27FC236}">
                  <a16:creationId xmlns:a16="http://schemas.microsoft.com/office/drawing/2014/main" id="{DFFE0002-30A8-A961-D205-ACF85CCDE05E}"/>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5" name="TextBox 15">
              <a:extLst>
                <a:ext uri="{FF2B5EF4-FFF2-40B4-BE49-F238E27FC236}">
                  <a16:creationId xmlns:a16="http://schemas.microsoft.com/office/drawing/2014/main" id="{02809E85-3D7D-5198-0AD9-2A4B43544B84}"/>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16" name="Freeform 16">
            <a:extLst>
              <a:ext uri="{FF2B5EF4-FFF2-40B4-BE49-F238E27FC236}">
                <a16:creationId xmlns:a16="http://schemas.microsoft.com/office/drawing/2014/main" id="{9B9C579D-1A56-36BB-C564-3307BD932C16}"/>
              </a:ext>
            </a:extLst>
          </p:cNvPr>
          <p:cNvSpPr/>
          <p:nvPr/>
        </p:nvSpPr>
        <p:spPr>
          <a:xfrm flipH="1">
            <a:off x="15403630" y="8573060"/>
            <a:ext cx="1689934" cy="805023"/>
          </a:xfrm>
          <a:custGeom>
            <a:avLst/>
            <a:gdLst/>
            <a:ahLst/>
            <a:cxnLst/>
            <a:rect l="l" t="t" r="r" b="b"/>
            <a:pathLst>
              <a:path w="1689934" h="805023">
                <a:moveTo>
                  <a:pt x="1689933" y="0"/>
                </a:moveTo>
                <a:lnTo>
                  <a:pt x="0" y="0"/>
                </a:lnTo>
                <a:lnTo>
                  <a:pt x="0" y="805023"/>
                </a:lnTo>
                <a:lnTo>
                  <a:pt x="1689933" y="805023"/>
                </a:lnTo>
                <a:lnTo>
                  <a:pt x="1689933"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ZA"/>
          </a:p>
        </p:txBody>
      </p:sp>
      <p:sp>
        <p:nvSpPr>
          <p:cNvPr id="17" name="Freeform 17">
            <a:extLst>
              <a:ext uri="{FF2B5EF4-FFF2-40B4-BE49-F238E27FC236}">
                <a16:creationId xmlns:a16="http://schemas.microsoft.com/office/drawing/2014/main" id="{833837C1-B7C1-3DD2-C2E8-C946F2EB42DB}"/>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3"/>
            <a:stretch>
              <a:fillRect/>
            </a:stretch>
          </a:blipFill>
        </p:spPr>
        <p:txBody>
          <a:bodyPr/>
          <a:lstStyle/>
          <a:p>
            <a:endParaRPr lang="en-ZA"/>
          </a:p>
        </p:txBody>
      </p:sp>
      <p:sp>
        <p:nvSpPr>
          <p:cNvPr id="18" name="Freeform 18">
            <a:extLst>
              <a:ext uri="{FF2B5EF4-FFF2-40B4-BE49-F238E27FC236}">
                <a16:creationId xmlns:a16="http://schemas.microsoft.com/office/drawing/2014/main" id="{03F0B674-87CC-6DB9-6C8E-6F3A21FD1B01}"/>
              </a:ext>
            </a:extLst>
          </p:cNvPr>
          <p:cNvSpPr/>
          <p:nvPr/>
        </p:nvSpPr>
        <p:spPr>
          <a:xfrm>
            <a:off x="147412" y="623356"/>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4"/>
            <a:stretch>
              <a:fillRect/>
            </a:stretch>
          </a:blipFill>
        </p:spPr>
        <p:txBody>
          <a:bodyPr/>
          <a:lstStyle/>
          <a:p>
            <a:endParaRPr lang="en-ZA" dirty="0"/>
          </a:p>
        </p:txBody>
      </p:sp>
      <p:sp>
        <p:nvSpPr>
          <p:cNvPr id="4" name="Rectangle 3">
            <a:extLst>
              <a:ext uri="{FF2B5EF4-FFF2-40B4-BE49-F238E27FC236}">
                <a16:creationId xmlns:a16="http://schemas.microsoft.com/office/drawing/2014/main" id="{5D913B6A-BFF7-C1F4-2D5F-9D4B0316CB2A}"/>
              </a:ext>
            </a:extLst>
          </p:cNvPr>
          <p:cNvSpPr/>
          <p:nvPr/>
        </p:nvSpPr>
        <p:spPr>
          <a:xfrm>
            <a:off x="2196520" y="1028700"/>
            <a:ext cx="12652539" cy="7755969"/>
          </a:xfrm>
          <a:prstGeom prst="rect">
            <a:avLst/>
          </a:prstGeom>
        </p:spPr>
        <p:txBody>
          <a:bodyPr wrap="square">
            <a:spAutoFit/>
          </a:bodyPr>
          <a:lstStyle/>
          <a:p>
            <a:pPr>
              <a:defRPr/>
            </a:pPr>
            <a:r>
              <a:rPr lang="en-GB" sz="5400" b="1" kern="0" dirty="0">
                <a:solidFill>
                  <a:prstClr val="black"/>
                </a:solidFill>
                <a:latin typeface="Tahoma" panose="020B0604030504040204" pitchFamily="34" charset="0"/>
                <a:ea typeface="Tahoma" panose="020B0604030504040204" pitchFamily="34" charset="0"/>
                <a:cs typeface="Tahoma" panose="020B0604030504040204" pitchFamily="34" charset="0"/>
              </a:rPr>
              <a:t>Opportunistic crime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prstClr val="black"/>
              </a:solidFill>
              <a:effectLst/>
              <a:uLnTx/>
              <a:uFillTx/>
            </a:endParaRPr>
          </a:p>
          <a:p>
            <a:pPr marL="349250" lvl="0" indent="-349250">
              <a:buFontTx/>
              <a:buChar char="•"/>
              <a:defRPr/>
            </a:pPr>
            <a:r>
              <a:rPr lang="en-US" sz="3200" noProof="0" dirty="0"/>
              <a:t>High Volume of Incidents: over 40,000 incidents impacting supply chains reported in 2024/25 period (SAPS)</a:t>
            </a:r>
          </a:p>
          <a:p>
            <a:pPr marL="349250" lvl="0" indent="-349250">
              <a:buFontTx/>
              <a:buChar char="•"/>
              <a:defRPr/>
            </a:pPr>
            <a:endParaRPr lang="en-US" sz="3200" dirty="0"/>
          </a:p>
          <a:p>
            <a:pPr marL="349250" lvl="0" indent="-349250">
              <a:buFontTx/>
              <a:buChar char="•"/>
              <a:defRPr/>
            </a:pPr>
            <a:r>
              <a:rPr lang="en-US" sz="3200" noProof="0" dirty="0"/>
              <a:t>Provincial Hotspots: Gauteng accounts for 56% to 64% of vehicle-related crime. N2 corridor towards E Cape experiencing increase</a:t>
            </a:r>
          </a:p>
          <a:p>
            <a:pPr marL="349250" lvl="0" indent="-349250">
              <a:buFontTx/>
              <a:buChar char="•"/>
              <a:defRPr/>
            </a:pPr>
            <a:endParaRPr lang="en-US" sz="3200" dirty="0"/>
          </a:p>
          <a:p>
            <a:pPr marL="349250" lvl="0" indent="-349250">
              <a:buFontTx/>
              <a:buChar char="•"/>
              <a:defRPr/>
            </a:pPr>
            <a:r>
              <a:rPr lang="en-US" sz="3200" noProof="0" dirty="0"/>
              <a:t>E-commerce Expansion: online shopping has led to vast courier vehicle movement creating smaller, more frequent targets</a:t>
            </a:r>
          </a:p>
          <a:p>
            <a:pPr marL="349250" lvl="0" indent="-349250">
              <a:buFontTx/>
              <a:buChar char="•"/>
              <a:defRPr/>
            </a:pPr>
            <a:endParaRPr lang="en-US" sz="3200" noProof="0" dirty="0"/>
          </a:p>
          <a:p>
            <a:pPr marL="349250" lvl="0" indent="-349250">
              <a:buFontTx/>
              <a:buChar char="•"/>
              <a:defRPr/>
            </a:pPr>
            <a:r>
              <a:rPr lang="en-US" sz="3200" noProof="0" dirty="0"/>
              <a:t>Economic Conditions: High unemployment fuels opportunistic looting</a:t>
            </a:r>
          </a:p>
          <a:p>
            <a:pPr marL="349250" lvl="0" indent="-349250">
              <a:buFontTx/>
              <a:buChar char="•"/>
              <a:defRPr/>
            </a:pPr>
            <a:endParaRPr lang="en-US" sz="3200" noProof="0" dirty="0"/>
          </a:p>
          <a:p>
            <a:pPr marL="349250" lvl="0" indent="-349250">
              <a:buFontTx/>
              <a:buChar char="•"/>
              <a:defRPr/>
            </a:pPr>
            <a:r>
              <a:rPr lang="en-US" sz="3200" noProof="0" dirty="0"/>
              <a:t>Loadshedding: Poor lighting, inoperable security (cameras / fencing)</a:t>
            </a:r>
          </a:p>
          <a:p>
            <a:pPr marL="349250" lvl="0" indent="-349250">
              <a:buFontTx/>
              <a:buChar char="•"/>
              <a:defRPr/>
            </a:pPr>
            <a:endParaRPr kumimoji="0" lang="en-US" sz="3200" b="0" i="0" u="none" strike="noStrike" kern="0" cap="none" spc="0" normalizeH="0" baseline="0" noProof="0" dirty="0">
              <a:ln>
                <a:noFill/>
              </a:ln>
              <a:solidFill>
                <a:prstClr val="black"/>
              </a:solidFill>
              <a:effectLst/>
              <a:uLnTx/>
              <a:uFillTx/>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2389474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22C2C-DA50-A981-CDFA-643B6BE1C390}"/>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CA2F2C5C-02DA-15D5-F0A6-D89E4CF50D6A}"/>
              </a:ext>
            </a:extLst>
          </p:cNvPr>
          <p:cNvSpPr/>
          <p:nvPr/>
        </p:nvSpPr>
        <p:spPr>
          <a:xfrm>
            <a:off x="15032066" y="151080"/>
            <a:ext cx="3245780" cy="3245780"/>
          </a:xfrm>
          <a:custGeom>
            <a:avLst/>
            <a:gdLst/>
            <a:ahLst/>
            <a:cxnLst/>
            <a:rect l="l" t="t" r="r" b="b"/>
            <a:pathLst>
              <a:path w="3245780" h="3245780">
                <a:moveTo>
                  <a:pt x="0" y="0"/>
                </a:moveTo>
                <a:lnTo>
                  <a:pt x="3245779" y="0"/>
                </a:lnTo>
                <a:lnTo>
                  <a:pt x="3245779" y="3245780"/>
                </a:lnTo>
                <a:lnTo>
                  <a:pt x="0" y="324578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ZA"/>
          </a:p>
        </p:txBody>
      </p:sp>
      <p:grpSp>
        <p:nvGrpSpPr>
          <p:cNvPr id="7" name="Group 7">
            <a:extLst>
              <a:ext uri="{FF2B5EF4-FFF2-40B4-BE49-F238E27FC236}">
                <a16:creationId xmlns:a16="http://schemas.microsoft.com/office/drawing/2014/main" id="{8A2D7DCB-A697-AF77-6C2C-628DA175A710}"/>
              </a:ext>
            </a:extLst>
          </p:cNvPr>
          <p:cNvGrpSpPr/>
          <p:nvPr/>
        </p:nvGrpSpPr>
        <p:grpSpPr>
          <a:xfrm>
            <a:off x="13995220" y="9535321"/>
            <a:ext cx="4324260" cy="751679"/>
            <a:chOff x="0" y="0"/>
            <a:chExt cx="1138900" cy="197973"/>
          </a:xfrm>
        </p:grpSpPr>
        <p:sp>
          <p:nvSpPr>
            <p:cNvPr id="8" name="Freeform 8">
              <a:extLst>
                <a:ext uri="{FF2B5EF4-FFF2-40B4-BE49-F238E27FC236}">
                  <a16:creationId xmlns:a16="http://schemas.microsoft.com/office/drawing/2014/main" id="{C9B0A83C-903D-793F-5591-E0F51E8D8BF2}"/>
                </a:ext>
              </a:extLst>
            </p:cNvPr>
            <p:cNvSpPr/>
            <p:nvPr/>
          </p:nvSpPr>
          <p:spPr>
            <a:xfrm>
              <a:off x="0" y="0"/>
              <a:ext cx="1138900" cy="197973"/>
            </a:xfrm>
            <a:custGeom>
              <a:avLst/>
              <a:gdLst/>
              <a:ahLst/>
              <a:cxnLst/>
              <a:rect l="l" t="t" r="r" b="b"/>
              <a:pathLst>
                <a:path w="1138900" h="197973">
                  <a:moveTo>
                    <a:pt x="34017" y="0"/>
                  </a:moveTo>
                  <a:lnTo>
                    <a:pt x="1104883" y="0"/>
                  </a:lnTo>
                  <a:cubicBezTo>
                    <a:pt x="1113905" y="0"/>
                    <a:pt x="1122557" y="3584"/>
                    <a:pt x="1128937" y="9963"/>
                  </a:cubicBezTo>
                  <a:cubicBezTo>
                    <a:pt x="1135316" y="16343"/>
                    <a:pt x="1138900" y="24995"/>
                    <a:pt x="1138900" y="34017"/>
                  </a:cubicBezTo>
                  <a:lnTo>
                    <a:pt x="1138900" y="163956"/>
                  </a:lnTo>
                  <a:cubicBezTo>
                    <a:pt x="1138900" y="172978"/>
                    <a:pt x="1135316" y="181630"/>
                    <a:pt x="1128937" y="188010"/>
                  </a:cubicBezTo>
                  <a:cubicBezTo>
                    <a:pt x="1122557" y="194389"/>
                    <a:pt x="1113905" y="197973"/>
                    <a:pt x="1104883" y="197973"/>
                  </a:cubicBezTo>
                  <a:lnTo>
                    <a:pt x="34017" y="197973"/>
                  </a:lnTo>
                  <a:cubicBezTo>
                    <a:pt x="24995" y="197973"/>
                    <a:pt x="16343" y="194389"/>
                    <a:pt x="9963" y="188010"/>
                  </a:cubicBezTo>
                  <a:cubicBezTo>
                    <a:pt x="3584" y="181630"/>
                    <a:pt x="0" y="172978"/>
                    <a:pt x="0" y="163956"/>
                  </a:cubicBezTo>
                  <a:lnTo>
                    <a:pt x="0" y="34017"/>
                  </a:lnTo>
                  <a:cubicBezTo>
                    <a:pt x="0" y="24995"/>
                    <a:pt x="3584" y="16343"/>
                    <a:pt x="9963" y="9963"/>
                  </a:cubicBezTo>
                  <a:cubicBezTo>
                    <a:pt x="16343" y="3584"/>
                    <a:pt x="24995" y="0"/>
                    <a:pt x="34017"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a:ln cap="sq">
              <a:noFill/>
              <a:prstDash val="solid"/>
              <a:miter/>
            </a:ln>
          </p:spPr>
          <p:txBody>
            <a:bodyPr/>
            <a:lstStyle/>
            <a:p>
              <a:endParaRPr lang="en-ZA"/>
            </a:p>
          </p:txBody>
        </p:sp>
        <p:sp>
          <p:nvSpPr>
            <p:cNvPr id="9" name="TextBox 9">
              <a:extLst>
                <a:ext uri="{FF2B5EF4-FFF2-40B4-BE49-F238E27FC236}">
                  <a16:creationId xmlns:a16="http://schemas.microsoft.com/office/drawing/2014/main" id="{B9160416-0F45-2ECF-EE1C-45347F8A634F}"/>
                </a:ext>
              </a:extLst>
            </p:cNvPr>
            <p:cNvSpPr txBox="1"/>
            <p:nvPr/>
          </p:nvSpPr>
          <p:spPr>
            <a:xfrm>
              <a:off x="0" y="-57150"/>
              <a:ext cx="1138900" cy="255123"/>
            </a:xfrm>
            <a:prstGeom prst="rect">
              <a:avLst/>
            </a:prstGeom>
          </p:spPr>
          <p:txBody>
            <a:bodyPr lIns="50800" tIns="50800" rIns="50800" bIns="50800" rtlCol="0" anchor="ctr"/>
            <a:lstStyle/>
            <a:p>
              <a:pPr marL="0" lvl="0" indent="0" algn="ctr">
                <a:lnSpc>
                  <a:spcPts val="3500"/>
                </a:lnSpc>
                <a:spcBef>
                  <a:spcPct val="0"/>
                </a:spcBef>
              </a:pPr>
              <a:endParaRPr/>
            </a:p>
          </p:txBody>
        </p:sp>
      </p:grpSp>
      <p:grpSp>
        <p:nvGrpSpPr>
          <p:cNvPr id="10" name="Group 10">
            <a:extLst>
              <a:ext uri="{FF2B5EF4-FFF2-40B4-BE49-F238E27FC236}">
                <a16:creationId xmlns:a16="http://schemas.microsoft.com/office/drawing/2014/main" id="{73F9F9DF-9442-CAFC-3205-EB7FD13A2B46}"/>
              </a:ext>
            </a:extLst>
          </p:cNvPr>
          <p:cNvGrpSpPr/>
          <p:nvPr/>
        </p:nvGrpSpPr>
        <p:grpSpPr>
          <a:xfrm>
            <a:off x="9497777" y="0"/>
            <a:ext cx="8790223" cy="1028700"/>
            <a:chOff x="0" y="0"/>
            <a:chExt cx="2315120" cy="270933"/>
          </a:xfrm>
        </p:grpSpPr>
        <p:sp>
          <p:nvSpPr>
            <p:cNvPr id="11" name="Freeform 11">
              <a:extLst>
                <a:ext uri="{FF2B5EF4-FFF2-40B4-BE49-F238E27FC236}">
                  <a16:creationId xmlns:a16="http://schemas.microsoft.com/office/drawing/2014/main" id="{0F14E0A7-F711-B619-D929-59F55D4D631B}"/>
                </a:ext>
              </a:extLst>
            </p:cNvPr>
            <p:cNvSpPr/>
            <p:nvPr/>
          </p:nvSpPr>
          <p:spPr>
            <a:xfrm>
              <a:off x="0" y="0"/>
              <a:ext cx="2315120" cy="270933"/>
            </a:xfrm>
            <a:custGeom>
              <a:avLst/>
              <a:gdLst/>
              <a:ahLst/>
              <a:cxnLst/>
              <a:rect l="l" t="t" r="r" b="b"/>
              <a:pathLst>
                <a:path w="2315120" h="270933">
                  <a:moveTo>
                    <a:pt x="16734" y="0"/>
                  </a:moveTo>
                  <a:lnTo>
                    <a:pt x="2298386" y="0"/>
                  </a:lnTo>
                  <a:cubicBezTo>
                    <a:pt x="2307628" y="0"/>
                    <a:pt x="2315120" y="7492"/>
                    <a:pt x="2315120" y="16734"/>
                  </a:cubicBezTo>
                  <a:lnTo>
                    <a:pt x="2315120" y="254199"/>
                  </a:lnTo>
                  <a:cubicBezTo>
                    <a:pt x="2315120" y="258637"/>
                    <a:pt x="2313357" y="262894"/>
                    <a:pt x="2310219" y="266032"/>
                  </a:cubicBezTo>
                  <a:cubicBezTo>
                    <a:pt x="2307081" y="269170"/>
                    <a:pt x="2302824" y="270933"/>
                    <a:pt x="2298386" y="270933"/>
                  </a:cubicBezTo>
                  <a:lnTo>
                    <a:pt x="16734" y="270933"/>
                  </a:lnTo>
                  <a:cubicBezTo>
                    <a:pt x="7492" y="270933"/>
                    <a:pt x="0" y="263441"/>
                    <a:pt x="0" y="254199"/>
                  </a:cubicBezTo>
                  <a:lnTo>
                    <a:pt x="0" y="16734"/>
                  </a:lnTo>
                  <a:cubicBezTo>
                    <a:pt x="0" y="7492"/>
                    <a:pt x="7492" y="0"/>
                    <a:pt x="16734"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p:spPr>
          <p:txBody>
            <a:bodyPr/>
            <a:lstStyle/>
            <a:p>
              <a:endParaRPr lang="en-ZA"/>
            </a:p>
          </p:txBody>
        </p:sp>
        <p:sp>
          <p:nvSpPr>
            <p:cNvPr id="12" name="TextBox 12">
              <a:extLst>
                <a:ext uri="{FF2B5EF4-FFF2-40B4-BE49-F238E27FC236}">
                  <a16:creationId xmlns:a16="http://schemas.microsoft.com/office/drawing/2014/main" id="{A7FA0513-203E-48A1-CCFA-97898D06DFEE}"/>
                </a:ext>
              </a:extLst>
            </p:cNvPr>
            <p:cNvSpPr txBox="1"/>
            <p:nvPr/>
          </p:nvSpPr>
          <p:spPr>
            <a:xfrm>
              <a:off x="0" y="-57150"/>
              <a:ext cx="2315120" cy="328083"/>
            </a:xfrm>
            <a:prstGeom prst="rect">
              <a:avLst/>
            </a:prstGeom>
          </p:spPr>
          <p:txBody>
            <a:bodyPr lIns="50800" tIns="50800" rIns="50800" bIns="50800" rtlCol="0" anchor="ctr"/>
            <a:lstStyle/>
            <a:p>
              <a:pPr algn="ctr">
                <a:lnSpc>
                  <a:spcPts val="3500"/>
                </a:lnSpc>
              </a:pPr>
              <a:endParaRPr/>
            </a:p>
          </p:txBody>
        </p:sp>
      </p:grpSp>
      <p:sp>
        <p:nvSpPr>
          <p:cNvPr id="16" name="Freeform 16">
            <a:extLst>
              <a:ext uri="{FF2B5EF4-FFF2-40B4-BE49-F238E27FC236}">
                <a16:creationId xmlns:a16="http://schemas.microsoft.com/office/drawing/2014/main" id="{CA075E93-FD24-B484-8993-9A05108419EC}"/>
              </a:ext>
            </a:extLst>
          </p:cNvPr>
          <p:cNvSpPr/>
          <p:nvPr/>
        </p:nvSpPr>
        <p:spPr>
          <a:xfrm flipH="1">
            <a:off x="15403630" y="8573060"/>
            <a:ext cx="1689934" cy="805023"/>
          </a:xfrm>
          <a:custGeom>
            <a:avLst/>
            <a:gdLst/>
            <a:ahLst/>
            <a:cxnLst/>
            <a:rect l="l" t="t" r="r" b="b"/>
            <a:pathLst>
              <a:path w="1689934" h="805023">
                <a:moveTo>
                  <a:pt x="1689933" y="0"/>
                </a:moveTo>
                <a:lnTo>
                  <a:pt x="0" y="0"/>
                </a:lnTo>
                <a:lnTo>
                  <a:pt x="0" y="805023"/>
                </a:lnTo>
                <a:lnTo>
                  <a:pt x="1689933" y="805023"/>
                </a:lnTo>
                <a:lnTo>
                  <a:pt x="1689933"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ZA"/>
          </a:p>
        </p:txBody>
      </p:sp>
      <p:grpSp>
        <p:nvGrpSpPr>
          <p:cNvPr id="5" name="Group 4">
            <a:extLst>
              <a:ext uri="{FF2B5EF4-FFF2-40B4-BE49-F238E27FC236}">
                <a16:creationId xmlns:a16="http://schemas.microsoft.com/office/drawing/2014/main" id="{04A2ADB5-0612-4B65-7C4C-5167575DC45E}"/>
              </a:ext>
            </a:extLst>
          </p:cNvPr>
          <p:cNvGrpSpPr/>
          <p:nvPr/>
        </p:nvGrpSpPr>
        <p:grpSpPr>
          <a:xfrm>
            <a:off x="0" y="0"/>
            <a:ext cx="2383119" cy="9663644"/>
            <a:chOff x="0" y="0"/>
            <a:chExt cx="2383119" cy="9663644"/>
          </a:xfrm>
        </p:grpSpPr>
        <p:grpSp>
          <p:nvGrpSpPr>
            <p:cNvPr id="13" name="Group 13">
              <a:extLst>
                <a:ext uri="{FF2B5EF4-FFF2-40B4-BE49-F238E27FC236}">
                  <a16:creationId xmlns:a16="http://schemas.microsoft.com/office/drawing/2014/main" id="{7746C68B-B251-10F6-FADF-516A62B79982}"/>
                </a:ext>
              </a:extLst>
            </p:cNvPr>
            <p:cNvGrpSpPr/>
            <p:nvPr/>
          </p:nvGrpSpPr>
          <p:grpSpPr>
            <a:xfrm>
              <a:off x="0" y="0"/>
              <a:ext cx="2383119" cy="2854393"/>
              <a:chOff x="0" y="0"/>
              <a:chExt cx="627653" cy="751774"/>
            </a:xfrm>
          </p:grpSpPr>
          <p:sp>
            <p:nvSpPr>
              <p:cNvPr id="14" name="Freeform 14">
                <a:extLst>
                  <a:ext uri="{FF2B5EF4-FFF2-40B4-BE49-F238E27FC236}">
                    <a16:creationId xmlns:a16="http://schemas.microsoft.com/office/drawing/2014/main" id="{540D79CA-31E1-0FCF-6563-1B22304F1276}"/>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5" name="TextBox 15">
                <a:extLst>
                  <a:ext uri="{FF2B5EF4-FFF2-40B4-BE49-F238E27FC236}">
                    <a16:creationId xmlns:a16="http://schemas.microsoft.com/office/drawing/2014/main" id="{AA756623-A202-14A7-032B-6AD55CCA210F}"/>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17" name="Freeform 17">
              <a:extLst>
                <a:ext uri="{FF2B5EF4-FFF2-40B4-BE49-F238E27FC236}">
                  <a16:creationId xmlns:a16="http://schemas.microsoft.com/office/drawing/2014/main" id="{1F0AD640-D6CC-D3F5-9126-9DD05A00635C}"/>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4"/>
              <a:stretch>
                <a:fillRect/>
              </a:stretch>
            </a:blipFill>
          </p:spPr>
          <p:txBody>
            <a:bodyPr/>
            <a:lstStyle/>
            <a:p>
              <a:endParaRPr lang="en-ZA"/>
            </a:p>
          </p:txBody>
        </p:sp>
        <p:sp>
          <p:nvSpPr>
            <p:cNvPr id="18" name="Freeform 18">
              <a:extLst>
                <a:ext uri="{FF2B5EF4-FFF2-40B4-BE49-F238E27FC236}">
                  <a16:creationId xmlns:a16="http://schemas.microsoft.com/office/drawing/2014/main" id="{6BA19ACC-5BDE-AA6E-5F8C-E8685C810924}"/>
                </a:ext>
              </a:extLst>
            </p:cNvPr>
            <p:cNvSpPr/>
            <p:nvPr/>
          </p:nvSpPr>
          <p:spPr>
            <a:xfrm>
              <a:off x="147412" y="623356"/>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5"/>
              <a:stretch>
                <a:fillRect/>
              </a:stretch>
            </a:blipFill>
          </p:spPr>
          <p:txBody>
            <a:bodyPr/>
            <a:lstStyle/>
            <a:p>
              <a:endParaRPr lang="en-ZA"/>
            </a:p>
          </p:txBody>
        </p:sp>
      </p:grpSp>
      <p:sp>
        <p:nvSpPr>
          <p:cNvPr id="4" name="Rectangle 3">
            <a:extLst>
              <a:ext uri="{FF2B5EF4-FFF2-40B4-BE49-F238E27FC236}">
                <a16:creationId xmlns:a16="http://schemas.microsoft.com/office/drawing/2014/main" id="{B38ABBFA-FFA6-8C61-9E22-6FA4AE4A2AE0}"/>
              </a:ext>
            </a:extLst>
          </p:cNvPr>
          <p:cNvSpPr/>
          <p:nvPr/>
        </p:nvSpPr>
        <p:spPr>
          <a:xfrm>
            <a:off x="2379527" y="1169270"/>
            <a:ext cx="12652539" cy="5786199"/>
          </a:xfrm>
          <a:prstGeom prst="rect">
            <a:avLst/>
          </a:prstGeom>
        </p:spPr>
        <p:txBody>
          <a:bodyPr wrap="square">
            <a:spAutoFit/>
          </a:bodyPr>
          <a:lstStyle/>
          <a:p>
            <a:pPr>
              <a:defRPr/>
            </a:pPr>
            <a:r>
              <a:rPr lang="en-GB" sz="5400" b="1" kern="0" dirty="0">
                <a:solidFill>
                  <a:prstClr val="black"/>
                </a:solidFill>
                <a:latin typeface="Tahoma" panose="020B0604030504040204" pitchFamily="34" charset="0"/>
                <a:ea typeface="Tahoma" panose="020B0604030504040204" pitchFamily="34" charset="0"/>
                <a:cs typeface="Tahoma" panose="020B0604030504040204" pitchFamily="34" charset="0"/>
              </a:rPr>
              <a:t>Embedded Crime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prstClr val="black"/>
              </a:solidFill>
              <a:effectLst/>
              <a:uLnTx/>
              <a:uFillTx/>
            </a:endParaRPr>
          </a:p>
          <a:p>
            <a:pPr marL="349250" lvl="0" indent="-349250">
              <a:buFontTx/>
              <a:buChar char="•"/>
              <a:defRPr/>
            </a:pPr>
            <a:r>
              <a:rPr lang="en-US" sz="3200" noProof="0" dirty="0"/>
              <a:t>Insider Collusion: Internal collusion (driver involvement) is a recognized challenge, with 2.7% of incidents explicitly cited as internal</a:t>
            </a:r>
          </a:p>
          <a:p>
            <a:pPr marL="349250" lvl="0" indent="-349250">
              <a:buFontTx/>
              <a:buChar char="•"/>
              <a:defRPr/>
            </a:pPr>
            <a:endParaRPr lang="en-US" sz="3200" noProof="0" dirty="0"/>
          </a:p>
          <a:p>
            <a:pPr marL="349250" lvl="0" indent="-349250">
              <a:buFontTx/>
              <a:buChar char="•"/>
              <a:defRPr/>
            </a:pPr>
            <a:r>
              <a:rPr lang="en-US" sz="3200" noProof="0" dirty="0"/>
              <a:t>Modes of Attack: Criminal employees use sophisticated methods, including "blue light gangs" posing as police, GPS jamming, and falsified documentation to steal cargo</a:t>
            </a:r>
          </a:p>
          <a:p>
            <a:pPr lvl="0">
              <a:defRPr/>
            </a:pPr>
            <a:endParaRPr lang="en-US" sz="3200" noProof="0" dirty="0"/>
          </a:p>
          <a:p>
            <a:pPr marL="349250" lvl="0" indent="-349250">
              <a:buFontTx/>
              <a:buChar char="•"/>
              <a:defRPr/>
            </a:pPr>
            <a:r>
              <a:rPr lang="en-US" sz="3200" noProof="0" dirty="0"/>
              <a:t>Facility Theft: Ports and bonded warehouses are high-risk areas for drugs and smuggled goods</a:t>
            </a:r>
            <a:endParaRPr kumimoji="0" lang="en-US" sz="3200" b="0" i="0" u="none" strike="noStrike" kern="0" cap="none" spc="0" normalizeH="0" baseline="0" noProof="0" dirty="0">
              <a:ln>
                <a:noFill/>
              </a:ln>
              <a:solidFill>
                <a:prstClr val="black"/>
              </a:solidFill>
              <a:effectLst/>
              <a:uLnTx/>
              <a:uFillTx/>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6869455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2CAF6-CF02-5D1A-1397-41669EDFF22D}"/>
            </a:ext>
          </a:extLst>
        </p:cNvPr>
        <p:cNvGrpSpPr/>
        <p:nvPr/>
      </p:nvGrpSpPr>
      <p:grpSpPr>
        <a:xfrm>
          <a:off x="0" y="0"/>
          <a:ext cx="0" cy="0"/>
          <a:chOff x="0" y="0"/>
          <a:chExt cx="0" cy="0"/>
        </a:xfrm>
      </p:grpSpPr>
      <p:grpSp>
        <p:nvGrpSpPr>
          <p:cNvPr id="7" name="Group 7">
            <a:extLst>
              <a:ext uri="{FF2B5EF4-FFF2-40B4-BE49-F238E27FC236}">
                <a16:creationId xmlns:a16="http://schemas.microsoft.com/office/drawing/2014/main" id="{0A557134-CDFC-1394-4BCE-ADAE3BF4AEA3}"/>
              </a:ext>
            </a:extLst>
          </p:cNvPr>
          <p:cNvGrpSpPr/>
          <p:nvPr/>
        </p:nvGrpSpPr>
        <p:grpSpPr>
          <a:xfrm>
            <a:off x="13995220" y="9535321"/>
            <a:ext cx="4324260" cy="751679"/>
            <a:chOff x="0" y="0"/>
            <a:chExt cx="1138900" cy="197973"/>
          </a:xfrm>
        </p:grpSpPr>
        <p:sp>
          <p:nvSpPr>
            <p:cNvPr id="8" name="Freeform 8">
              <a:extLst>
                <a:ext uri="{FF2B5EF4-FFF2-40B4-BE49-F238E27FC236}">
                  <a16:creationId xmlns:a16="http://schemas.microsoft.com/office/drawing/2014/main" id="{346D3E01-16C3-4FDF-819B-FDFD0A05B67F}"/>
                </a:ext>
              </a:extLst>
            </p:cNvPr>
            <p:cNvSpPr/>
            <p:nvPr/>
          </p:nvSpPr>
          <p:spPr>
            <a:xfrm>
              <a:off x="0" y="0"/>
              <a:ext cx="1138900" cy="197973"/>
            </a:xfrm>
            <a:custGeom>
              <a:avLst/>
              <a:gdLst/>
              <a:ahLst/>
              <a:cxnLst/>
              <a:rect l="l" t="t" r="r" b="b"/>
              <a:pathLst>
                <a:path w="1138900" h="197973">
                  <a:moveTo>
                    <a:pt x="34017" y="0"/>
                  </a:moveTo>
                  <a:lnTo>
                    <a:pt x="1104883" y="0"/>
                  </a:lnTo>
                  <a:cubicBezTo>
                    <a:pt x="1113905" y="0"/>
                    <a:pt x="1122557" y="3584"/>
                    <a:pt x="1128937" y="9963"/>
                  </a:cubicBezTo>
                  <a:cubicBezTo>
                    <a:pt x="1135316" y="16343"/>
                    <a:pt x="1138900" y="24995"/>
                    <a:pt x="1138900" y="34017"/>
                  </a:cubicBezTo>
                  <a:lnTo>
                    <a:pt x="1138900" y="163956"/>
                  </a:lnTo>
                  <a:cubicBezTo>
                    <a:pt x="1138900" y="172978"/>
                    <a:pt x="1135316" y="181630"/>
                    <a:pt x="1128937" y="188010"/>
                  </a:cubicBezTo>
                  <a:cubicBezTo>
                    <a:pt x="1122557" y="194389"/>
                    <a:pt x="1113905" y="197973"/>
                    <a:pt x="1104883" y="197973"/>
                  </a:cubicBezTo>
                  <a:lnTo>
                    <a:pt x="34017" y="197973"/>
                  </a:lnTo>
                  <a:cubicBezTo>
                    <a:pt x="24995" y="197973"/>
                    <a:pt x="16343" y="194389"/>
                    <a:pt x="9963" y="188010"/>
                  </a:cubicBezTo>
                  <a:cubicBezTo>
                    <a:pt x="3584" y="181630"/>
                    <a:pt x="0" y="172978"/>
                    <a:pt x="0" y="163956"/>
                  </a:cubicBezTo>
                  <a:lnTo>
                    <a:pt x="0" y="34017"/>
                  </a:lnTo>
                  <a:cubicBezTo>
                    <a:pt x="0" y="24995"/>
                    <a:pt x="3584" y="16343"/>
                    <a:pt x="9963" y="9963"/>
                  </a:cubicBezTo>
                  <a:cubicBezTo>
                    <a:pt x="16343" y="3584"/>
                    <a:pt x="24995" y="0"/>
                    <a:pt x="34017"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a:ln cap="sq">
              <a:noFill/>
              <a:prstDash val="solid"/>
              <a:miter/>
            </a:ln>
          </p:spPr>
          <p:txBody>
            <a:bodyPr/>
            <a:lstStyle/>
            <a:p>
              <a:endParaRPr lang="en-ZA"/>
            </a:p>
          </p:txBody>
        </p:sp>
        <p:sp>
          <p:nvSpPr>
            <p:cNvPr id="9" name="TextBox 9">
              <a:extLst>
                <a:ext uri="{FF2B5EF4-FFF2-40B4-BE49-F238E27FC236}">
                  <a16:creationId xmlns:a16="http://schemas.microsoft.com/office/drawing/2014/main" id="{E5A2E6E0-4047-C5CF-889D-B627BD12D7F0}"/>
                </a:ext>
              </a:extLst>
            </p:cNvPr>
            <p:cNvSpPr txBox="1"/>
            <p:nvPr/>
          </p:nvSpPr>
          <p:spPr>
            <a:xfrm>
              <a:off x="0" y="-57150"/>
              <a:ext cx="1138900" cy="255123"/>
            </a:xfrm>
            <a:prstGeom prst="rect">
              <a:avLst/>
            </a:prstGeom>
          </p:spPr>
          <p:txBody>
            <a:bodyPr lIns="50800" tIns="50800" rIns="50800" bIns="50800" rtlCol="0" anchor="ctr"/>
            <a:lstStyle/>
            <a:p>
              <a:pPr marL="0" lvl="0" indent="0" algn="ctr">
                <a:lnSpc>
                  <a:spcPts val="3500"/>
                </a:lnSpc>
                <a:spcBef>
                  <a:spcPct val="0"/>
                </a:spcBef>
              </a:pPr>
              <a:endParaRPr/>
            </a:p>
          </p:txBody>
        </p:sp>
      </p:grpSp>
      <p:grpSp>
        <p:nvGrpSpPr>
          <p:cNvPr id="10" name="Group 10">
            <a:extLst>
              <a:ext uri="{FF2B5EF4-FFF2-40B4-BE49-F238E27FC236}">
                <a16:creationId xmlns:a16="http://schemas.microsoft.com/office/drawing/2014/main" id="{BE75CCCC-FAE3-18F7-FFE0-651C8CA6585B}"/>
              </a:ext>
            </a:extLst>
          </p:cNvPr>
          <p:cNvGrpSpPr/>
          <p:nvPr/>
        </p:nvGrpSpPr>
        <p:grpSpPr>
          <a:xfrm>
            <a:off x="9497777" y="0"/>
            <a:ext cx="8790223" cy="1028700"/>
            <a:chOff x="0" y="0"/>
            <a:chExt cx="2315120" cy="270933"/>
          </a:xfrm>
        </p:grpSpPr>
        <p:sp>
          <p:nvSpPr>
            <p:cNvPr id="11" name="Freeform 11">
              <a:extLst>
                <a:ext uri="{FF2B5EF4-FFF2-40B4-BE49-F238E27FC236}">
                  <a16:creationId xmlns:a16="http://schemas.microsoft.com/office/drawing/2014/main" id="{C783615F-471B-3280-BA92-7DF8DAFBD278}"/>
                </a:ext>
              </a:extLst>
            </p:cNvPr>
            <p:cNvSpPr/>
            <p:nvPr/>
          </p:nvSpPr>
          <p:spPr>
            <a:xfrm>
              <a:off x="0" y="0"/>
              <a:ext cx="2315120" cy="270933"/>
            </a:xfrm>
            <a:custGeom>
              <a:avLst/>
              <a:gdLst/>
              <a:ahLst/>
              <a:cxnLst/>
              <a:rect l="l" t="t" r="r" b="b"/>
              <a:pathLst>
                <a:path w="2315120" h="270933">
                  <a:moveTo>
                    <a:pt x="16734" y="0"/>
                  </a:moveTo>
                  <a:lnTo>
                    <a:pt x="2298386" y="0"/>
                  </a:lnTo>
                  <a:cubicBezTo>
                    <a:pt x="2307628" y="0"/>
                    <a:pt x="2315120" y="7492"/>
                    <a:pt x="2315120" y="16734"/>
                  </a:cubicBezTo>
                  <a:lnTo>
                    <a:pt x="2315120" y="254199"/>
                  </a:lnTo>
                  <a:cubicBezTo>
                    <a:pt x="2315120" y="258637"/>
                    <a:pt x="2313357" y="262894"/>
                    <a:pt x="2310219" y="266032"/>
                  </a:cubicBezTo>
                  <a:cubicBezTo>
                    <a:pt x="2307081" y="269170"/>
                    <a:pt x="2302824" y="270933"/>
                    <a:pt x="2298386" y="270933"/>
                  </a:cubicBezTo>
                  <a:lnTo>
                    <a:pt x="16734" y="270933"/>
                  </a:lnTo>
                  <a:cubicBezTo>
                    <a:pt x="7492" y="270933"/>
                    <a:pt x="0" y="263441"/>
                    <a:pt x="0" y="254199"/>
                  </a:cubicBezTo>
                  <a:lnTo>
                    <a:pt x="0" y="16734"/>
                  </a:lnTo>
                  <a:cubicBezTo>
                    <a:pt x="0" y="7492"/>
                    <a:pt x="7492" y="0"/>
                    <a:pt x="16734"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p:spPr>
          <p:txBody>
            <a:bodyPr/>
            <a:lstStyle/>
            <a:p>
              <a:endParaRPr lang="en-ZA"/>
            </a:p>
          </p:txBody>
        </p:sp>
        <p:sp>
          <p:nvSpPr>
            <p:cNvPr id="12" name="TextBox 12">
              <a:extLst>
                <a:ext uri="{FF2B5EF4-FFF2-40B4-BE49-F238E27FC236}">
                  <a16:creationId xmlns:a16="http://schemas.microsoft.com/office/drawing/2014/main" id="{A3B29C26-3F6B-D802-4133-E3823783728B}"/>
                </a:ext>
              </a:extLst>
            </p:cNvPr>
            <p:cNvSpPr txBox="1"/>
            <p:nvPr/>
          </p:nvSpPr>
          <p:spPr>
            <a:xfrm>
              <a:off x="0" y="-57150"/>
              <a:ext cx="2315120" cy="328083"/>
            </a:xfrm>
            <a:prstGeom prst="rect">
              <a:avLst/>
            </a:prstGeom>
          </p:spPr>
          <p:txBody>
            <a:bodyPr lIns="50800" tIns="50800" rIns="50800" bIns="50800" rtlCol="0" anchor="ctr"/>
            <a:lstStyle/>
            <a:p>
              <a:pPr algn="ctr">
                <a:lnSpc>
                  <a:spcPts val="3500"/>
                </a:lnSpc>
              </a:pPr>
              <a:endParaRPr/>
            </a:p>
          </p:txBody>
        </p:sp>
      </p:grpSp>
      <p:grpSp>
        <p:nvGrpSpPr>
          <p:cNvPr id="13" name="Group 13">
            <a:extLst>
              <a:ext uri="{FF2B5EF4-FFF2-40B4-BE49-F238E27FC236}">
                <a16:creationId xmlns:a16="http://schemas.microsoft.com/office/drawing/2014/main" id="{795F9F90-F17C-ADEF-D6FB-FD254904B376}"/>
              </a:ext>
            </a:extLst>
          </p:cNvPr>
          <p:cNvGrpSpPr/>
          <p:nvPr/>
        </p:nvGrpSpPr>
        <p:grpSpPr>
          <a:xfrm>
            <a:off x="0" y="0"/>
            <a:ext cx="2383119" cy="2854393"/>
            <a:chOff x="0" y="0"/>
            <a:chExt cx="627653" cy="751774"/>
          </a:xfrm>
        </p:grpSpPr>
        <p:sp>
          <p:nvSpPr>
            <p:cNvPr id="14" name="Freeform 14">
              <a:extLst>
                <a:ext uri="{FF2B5EF4-FFF2-40B4-BE49-F238E27FC236}">
                  <a16:creationId xmlns:a16="http://schemas.microsoft.com/office/drawing/2014/main" id="{B6C0F4EE-CCEC-04C3-3903-42EB6758505F}"/>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5" name="TextBox 15">
              <a:extLst>
                <a:ext uri="{FF2B5EF4-FFF2-40B4-BE49-F238E27FC236}">
                  <a16:creationId xmlns:a16="http://schemas.microsoft.com/office/drawing/2014/main" id="{B114DB8B-FD88-7ED6-4C8B-B90380F96881}"/>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16" name="Freeform 16">
            <a:extLst>
              <a:ext uri="{FF2B5EF4-FFF2-40B4-BE49-F238E27FC236}">
                <a16:creationId xmlns:a16="http://schemas.microsoft.com/office/drawing/2014/main" id="{6A35BF09-5BE5-3577-416D-AFF0718C20B7}"/>
              </a:ext>
            </a:extLst>
          </p:cNvPr>
          <p:cNvSpPr/>
          <p:nvPr/>
        </p:nvSpPr>
        <p:spPr>
          <a:xfrm flipH="1">
            <a:off x="15403630" y="8573060"/>
            <a:ext cx="1689934" cy="805023"/>
          </a:xfrm>
          <a:custGeom>
            <a:avLst/>
            <a:gdLst/>
            <a:ahLst/>
            <a:cxnLst/>
            <a:rect l="l" t="t" r="r" b="b"/>
            <a:pathLst>
              <a:path w="1689934" h="805023">
                <a:moveTo>
                  <a:pt x="1689933" y="0"/>
                </a:moveTo>
                <a:lnTo>
                  <a:pt x="0" y="0"/>
                </a:lnTo>
                <a:lnTo>
                  <a:pt x="0" y="805023"/>
                </a:lnTo>
                <a:lnTo>
                  <a:pt x="1689933" y="805023"/>
                </a:lnTo>
                <a:lnTo>
                  <a:pt x="1689933"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ZA"/>
          </a:p>
        </p:txBody>
      </p:sp>
      <p:sp>
        <p:nvSpPr>
          <p:cNvPr id="17" name="Freeform 17">
            <a:extLst>
              <a:ext uri="{FF2B5EF4-FFF2-40B4-BE49-F238E27FC236}">
                <a16:creationId xmlns:a16="http://schemas.microsoft.com/office/drawing/2014/main" id="{96454DF8-DD06-FF4C-39C1-D9483C071592}"/>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3"/>
            <a:stretch>
              <a:fillRect/>
            </a:stretch>
          </a:blipFill>
        </p:spPr>
        <p:txBody>
          <a:bodyPr/>
          <a:lstStyle/>
          <a:p>
            <a:endParaRPr lang="en-ZA"/>
          </a:p>
        </p:txBody>
      </p:sp>
      <p:sp>
        <p:nvSpPr>
          <p:cNvPr id="18" name="Freeform 18">
            <a:extLst>
              <a:ext uri="{FF2B5EF4-FFF2-40B4-BE49-F238E27FC236}">
                <a16:creationId xmlns:a16="http://schemas.microsoft.com/office/drawing/2014/main" id="{348EA1F3-703C-0CA4-4A6A-3CCF175BAD48}"/>
              </a:ext>
            </a:extLst>
          </p:cNvPr>
          <p:cNvSpPr/>
          <p:nvPr/>
        </p:nvSpPr>
        <p:spPr>
          <a:xfrm>
            <a:off x="147412" y="623356"/>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4"/>
            <a:stretch>
              <a:fillRect/>
            </a:stretch>
          </a:blipFill>
        </p:spPr>
        <p:txBody>
          <a:bodyPr/>
          <a:lstStyle/>
          <a:p>
            <a:endParaRPr lang="en-ZA"/>
          </a:p>
        </p:txBody>
      </p:sp>
      <p:sp>
        <p:nvSpPr>
          <p:cNvPr id="5" name="Rectangle 4">
            <a:extLst>
              <a:ext uri="{FF2B5EF4-FFF2-40B4-BE49-F238E27FC236}">
                <a16:creationId xmlns:a16="http://schemas.microsoft.com/office/drawing/2014/main" id="{D77FC3D4-9D44-74FD-7F5E-1C6AB41A1E51}"/>
              </a:ext>
            </a:extLst>
          </p:cNvPr>
          <p:cNvSpPr/>
          <p:nvPr/>
        </p:nvSpPr>
        <p:spPr>
          <a:xfrm>
            <a:off x="2270959" y="1311693"/>
            <a:ext cx="13950744" cy="8156079"/>
          </a:xfrm>
          <a:prstGeom prst="rect">
            <a:avLst/>
          </a:prstGeom>
        </p:spPr>
        <p:txBody>
          <a:bodyPr wrap="square">
            <a:spAutoFit/>
          </a:bodyPr>
          <a:lstStyle/>
          <a:p>
            <a:pPr>
              <a:defRPr/>
            </a:pPr>
            <a:r>
              <a:rPr lang="en-GB" sz="5400" b="1" kern="0" dirty="0">
                <a:solidFill>
                  <a:prstClr val="black"/>
                </a:solidFill>
                <a:latin typeface="Tahoma" panose="020B0604030504040204" pitchFamily="34" charset="0"/>
                <a:ea typeface="Tahoma" panose="020B0604030504040204" pitchFamily="34" charset="0"/>
                <a:cs typeface="Tahoma" panose="020B0604030504040204" pitchFamily="34" charset="0"/>
              </a:rPr>
              <a:t>Crime – Possible Solutions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prstClr val="black"/>
              </a:solidFill>
              <a:effectLst/>
              <a:uLnTx/>
              <a:uFillTx/>
            </a:endParaRPr>
          </a:p>
          <a:p>
            <a:pPr marL="349250" lvl="0" indent="-349250">
              <a:buFontTx/>
              <a:buChar char="•"/>
              <a:defRPr/>
            </a:pPr>
            <a:r>
              <a:rPr lang="en-US" sz="3200" noProof="0" dirty="0"/>
              <a:t>Real-time GPS Tracking &amp; Telematics: Continuous vehicle tracking using telematics to monitor driving patterns (acceleration, braking, speed) allows for immediate identification of risky behavior</a:t>
            </a:r>
          </a:p>
          <a:p>
            <a:pPr marL="349250" lvl="0" indent="-349250">
              <a:buFontTx/>
              <a:buChar char="•"/>
              <a:defRPr/>
            </a:pPr>
            <a:endParaRPr lang="en-US" sz="2800" noProof="0" dirty="0"/>
          </a:p>
          <a:p>
            <a:pPr marL="349250" lvl="0" indent="-349250">
              <a:buFontTx/>
              <a:buChar char="•"/>
              <a:defRPr/>
            </a:pPr>
            <a:r>
              <a:rPr lang="en-US" sz="3200" noProof="0" dirty="0"/>
              <a:t>AI-Powered Video Surveillance: Cameras with AI can monitor driver alertness, detect fatigue, and provide real-time footage of the cabin and road, which is essential for investigating incidents and enhancing safety</a:t>
            </a:r>
          </a:p>
          <a:p>
            <a:pPr marL="349250" lvl="0" indent="-349250">
              <a:buFontTx/>
              <a:buChar char="•"/>
              <a:defRPr/>
            </a:pPr>
            <a:endParaRPr lang="en-US" sz="2800" noProof="0" dirty="0"/>
          </a:p>
          <a:p>
            <a:pPr marL="349250" lvl="0" indent="-349250">
              <a:buFontTx/>
              <a:buChar char="•"/>
              <a:defRPr/>
            </a:pPr>
            <a:r>
              <a:rPr lang="en-US" sz="3200" noProof="0" dirty="0"/>
              <a:t>Vehicle Security and Perimeter Control: advanced, cloud-based security systems for warehouses and vehicles, such as automated license plate recognition, smart access control, and panic buttons, helps prevent unauthorized access</a:t>
            </a:r>
          </a:p>
          <a:p>
            <a:pPr marL="349250" lvl="0" indent="-349250">
              <a:buFontTx/>
              <a:buChar char="•"/>
              <a:defRPr/>
            </a:pPr>
            <a:endParaRPr lang="en-US" sz="2800" noProof="0" dirty="0"/>
          </a:p>
          <a:p>
            <a:pPr marL="349250" lvl="0" indent="-349250">
              <a:buFontTx/>
              <a:buChar char="•"/>
              <a:defRPr/>
            </a:pPr>
            <a:r>
              <a:rPr lang="en-US" sz="3200" noProof="0" dirty="0"/>
              <a:t>IoT and Sensor Technology: Temperature sensors / smart locks ensure the security and integrity of goods in transit</a:t>
            </a:r>
            <a:endParaRPr kumimoji="0" lang="en-US" sz="3200" b="0" i="0" u="none" strike="noStrike" kern="0" cap="none" spc="0" normalizeH="0" baseline="0" noProof="0" dirty="0">
              <a:ln>
                <a:noFill/>
              </a:ln>
              <a:solidFill>
                <a:prstClr val="black"/>
              </a:solidFill>
              <a:effectLst/>
              <a:uLnTx/>
              <a:uFillTx/>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295760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Freeform 2"/>
          <p:cNvSpPr/>
          <p:nvPr/>
        </p:nvSpPr>
        <p:spPr>
          <a:xfrm>
            <a:off x="-418031" y="-165353"/>
            <a:ext cx="20800164" cy="15600123"/>
          </a:xfrm>
          <a:custGeom>
            <a:avLst/>
            <a:gdLst/>
            <a:ahLst/>
            <a:cxnLst/>
            <a:rect l="l" t="t" r="r" b="b"/>
            <a:pathLst>
              <a:path w="20800164" h="15600123">
                <a:moveTo>
                  <a:pt x="0" y="0"/>
                </a:moveTo>
                <a:lnTo>
                  <a:pt x="20800163" y="0"/>
                </a:lnTo>
                <a:lnTo>
                  <a:pt x="20800163" y="15600123"/>
                </a:lnTo>
                <a:lnTo>
                  <a:pt x="0" y="15600123"/>
                </a:lnTo>
                <a:lnTo>
                  <a:pt x="0" y="0"/>
                </a:lnTo>
                <a:close/>
              </a:path>
            </a:pathLst>
          </a:custGeom>
          <a:blipFill>
            <a:blip r:embed="rId3"/>
            <a:stretch>
              <a:fillRect/>
            </a:stretch>
          </a:blipFill>
        </p:spPr>
        <p:txBody>
          <a:bodyPr/>
          <a:lstStyle/>
          <a:p>
            <a:endParaRPr lang="en-ZA"/>
          </a:p>
        </p:txBody>
      </p:sp>
      <p:sp>
        <p:nvSpPr>
          <p:cNvPr id="3" name="Freeform 3"/>
          <p:cNvSpPr/>
          <p:nvPr/>
        </p:nvSpPr>
        <p:spPr>
          <a:xfrm flipH="1">
            <a:off x="15126022" y="8453277"/>
            <a:ext cx="1689934" cy="805023"/>
          </a:xfrm>
          <a:custGeom>
            <a:avLst/>
            <a:gdLst/>
            <a:ahLst/>
            <a:cxnLst/>
            <a:rect l="l" t="t" r="r" b="b"/>
            <a:pathLst>
              <a:path w="1689934" h="805023">
                <a:moveTo>
                  <a:pt x="1689933" y="0"/>
                </a:moveTo>
                <a:lnTo>
                  <a:pt x="0" y="0"/>
                </a:lnTo>
                <a:lnTo>
                  <a:pt x="0" y="805023"/>
                </a:lnTo>
                <a:lnTo>
                  <a:pt x="1689933" y="805023"/>
                </a:lnTo>
                <a:lnTo>
                  <a:pt x="1689933"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ZA"/>
          </a:p>
        </p:txBody>
      </p:sp>
      <p:sp>
        <p:nvSpPr>
          <p:cNvPr id="4" name="Freeform 4"/>
          <p:cNvSpPr/>
          <p:nvPr/>
        </p:nvSpPr>
        <p:spPr>
          <a:xfrm>
            <a:off x="1864416" y="1298027"/>
            <a:ext cx="675438" cy="498446"/>
          </a:xfrm>
          <a:custGeom>
            <a:avLst/>
            <a:gdLst/>
            <a:ahLst/>
            <a:cxnLst/>
            <a:rect l="l" t="t" r="r" b="b"/>
            <a:pathLst>
              <a:path w="675438" h="498446">
                <a:moveTo>
                  <a:pt x="0" y="0"/>
                </a:moveTo>
                <a:lnTo>
                  <a:pt x="675437" y="0"/>
                </a:lnTo>
                <a:lnTo>
                  <a:pt x="675437" y="498446"/>
                </a:lnTo>
                <a:lnTo>
                  <a:pt x="0" y="49844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ZA"/>
          </a:p>
        </p:txBody>
      </p:sp>
      <p:grpSp>
        <p:nvGrpSpPr>
          <p:cNvPr id="5" name="Group 5"/>
          <p:cNvGrpSpPr/>
          <p:nvPr/>
        </p:nvGrpSpPr>
        <p:grpSpPr>
          <a:xfrm>
            <a:off x="-418031" y="-419100"/>
            <a:ext cx="20800164" cy="15853870"/>
            <a:chOff x="0" y="0"/>
            <a:chExt cx="4816593" cy="2709333"/>
          </a:xfrm>
        </p:grpSpPr>
        <p:sp>
          <p:nvSpPr>
            <p:cNvPr id="6" name="Freeform 6"/>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003366">
                <a:alpha val="68627"/>
              </a:srgbClr>
            </a:solidFill>
          </p:spPr>
          <p:txBody>
            <a:bodyPr/>
            <a:lstStyle/>
            <a:p>
              <a:endParaRPr lang="en-ZA"/>
            </a:p>
          </p:txBody>
        </p:sp>
        <p:sp>
          <p:nvSpPr>
            <p:cNvPr id="7" name="TextBox 7"/>
            <p:cNvSpPr txBox="1"/>
            <p:nvPr/>
          </p:nvSpPr>
          <p:spPr>
            <a:xfrm>
              <a:off x="0" y="-57150"/>
              <a:ext cx="4816593" cy="2766483"/>
            </a:xfrm>
            <a:prstGeom prst="rect">
              <a:avLst/>
            </a:prstGeom>
          </p:spPr>
          <p:txBody>
            <a:bodyPr lIns="50800" tIns="50800" rIns="50800" bIns="50800" rtlCol="0" anchor="ctr"/>
            <a:lstStyle/>
            <a:p>
              <a:pPr algn="ctr">
                <a:lnSpc>
                  <a:spcPts val="3500"/>
                </a:lnSpc>
              </a:pPr>
              <a:endParaRPr/>
            </a:p>
          </p:txBody>
        </p:sp>
      </p:grpSp>
      <p:sp>
        <p:nvSpPr>
          <p:cNvPr id="8" name="Freeform 8"/>
          <p:cNvSpPr/>
          <p:nvPr/>
        </p:nvSpPr>
        <p:spPr>
          <a:xfrm>
            <a:off x="17751255" y="25141"/>
            <a:ext cx="2124635" cy="1993161"/>
          </a:xfrm>
          <a:custGeom>
            <a:avLst/>
            <a:gdLst/>
            <a:ahLst/>
            <a:cxnLst/>
            <a:rect l="l" t="t" r="r" b="b"/>
            <a:pathLst>
              <a:path w="1761482" h="1738341">
                <a:moveTo>
                  <a:pt x="0" y="0"/>
                </a:moveTo>
                <a:lnTo>
                  <a:pt x="1761482" y="0"/>
                </a:lnTo>
                <a:lnTo>
                  <a:pt x="1761482" y="1738341"/>
                </a:lnTo>
                <a:lnTo>
                  <a:pt x="0" y="1738341"/>
                </a:lnTo>
                <a:lnTo>
                  <a:pt x="0" y="0"/>
                </a:lnTo>
                <a:close/>
              </a:path>
            </a:pathLst>
          </a:custGeom>
          <a:blipFill>
            <a:blip r:embed="rId6"/>
            <a:stretch>
              <a:fillRect/>
            </a:stretch>
          </a:blipFill>
        </p:spPr>
        <p:txBody>
          <a:bodyPr/>
          <a:lstStyle/>
          <a:p>
            <a:endParaRPr lang="en-ZA"/>
          </a:p>
        </p:txBody>
      </p:sp>
      <p:sp>
        <p:nvSpPr>
          <p:cNvPr id="10" name="TextBox 10"/>
          <p:cNvSpPr txBox="1"/>
          <p:nvPr/>
        </p:nvSpPr>
        <p:spPr>
          <a:xfrm>
            <a:off x="1756874" y="586045"/>
            <a:ext cx="14774252" cy="602088"/>
          </a:xfrm>
          <a:prstGeom prst="rect">
            <a:avLst/>
          </a:prstGeom>
        </p:spPr>
        <p:txBody>
          <a:bodyPr wrap="square" lIns="0" tIns="0" rIns="0" bIns="0" rtlCol="0" anchor="t">
            <a:spAutoFit/>
          </a:bodyPr>
          <a:lstStyle/>
          <a:p>
            <a:pPr algn="l">
              <a:lnSpc>
                <a:spcPts val="4060"/>
              </a:lnSpc>
            </a:pPr>
            <a:r>
              <a:rPr lang="en-US" sz="5400" b="1" dirty="0">
                <a:solidFill>
                  <a:srgbClr val="FFFFFF"/>
                </a:solidFill>
                <a:latin typeface="Garet Bold"/>
                <a:ea typeface="Garet Bold"/>
                <a:cs typeface="Garet Bold"/>
                <a:sym typeface="Garet Bold"/>
              </a:rPr>
              <a:t>The RFA – Your Parter in mitigating risk</a:t>
            </a:r>
          </a:p>
        </p:txBody>
      </p:sp>
      <p:sp>
        <p:nvSpPr>
          <p:cNvPr id="11" name="TextBox 11"/>
          <p:cNvSpPr txBox="1"/>
          <p:nvPr/>
        </p:nvSpPr>
        <p:spPr>
          <a:xfrm>
            <a:off x="3720405" y="11651593"/>
            <a:ext cx="10610211" cy="490519"/>
          </a:xfrm>
          <a:prstGeom prst="rect">
            <a:avLst/>
          </a:prstGeom>
        </p:spPr>
        <p:txBody>
          <a:bodyPr wrap="square" lIns="0" tIns="0" rIns="0" bIns="0" rtlCol="0" anchor="t">
            <a:spAutoFit/>
          </a:bodyPr>
          <a:lstStyle/>
          <a:p>
            <a:pPr algn="ctr">
              <a:lnSpc>
                <a:spcPts val="3500"/>
              </a:lnSpc>
              <a:spcBef>
                <a:spcPct val="0"/>
              </a:spcBef>
            </a:pPr>
            <a:r>
              <a:rPr lang="en-US" sz="4000" dirty="0">
                <a:solidFill>
                  <a:srgbClr val="FFFFFF"/>
                </a:solidFill>
                <a:latin typeface="Garet"/>
                <a:ea typeface="Garet"/>
                <a:cs typeface="Garet"/>
                <a:sym typeface="Garet"/>
              </a:rPr>
              <a:t>Without Trucks, South Africa Stops!</a:t>
            </a:r>
          </a:p>
        </p:txBody>
      </p:sp>
      <p:sp>
        <p:nvSpPr>
          <p:cNvPr id="12" name="Rectangle 11">
            <a:extLst>
              <a:ext uri="{FF2B5EF4-FFF2-40B4-BE49-F238E27FC236}">
                <a16:creationId xmlns:a16="http://schemas.microsoft.com/office/drawing/2014/main" id="{46C48186-10DC-7797-AF33-A156EF180078}"/>
              </a:ext>
            </a:extLst>
          </p:cNvPr>
          <p:cNvSpPr/>
          <p:nvPr/>
        </p:nvSpPr>
        <p:spPr>
          <a:xfrm>
            <a:off x="0" y="2145176"/>
            <a:ext cx="19507200" cy="7355860"/>
          </a:xfrm>
          <a:prstGeom prst="rect">
            <a:avLst/>
          </a:prstGeom>
        </p:spPr>
        <p:txBody>
          <a:bodyPr wrap="square">
            <a:spAutoFit/>
          </a:bodyPr>
          <a:lstStyle/>
          <a:p>
            <a:pPr marL="349250" lvl="0" indent="-349250">
              <a:buFontTx/>
              <a:buChar char="•"/>
              <a:defRPr/>
            </a:pPr>
            <a:r>
              <a:rPr lang="en-US" sz="4000" noProof="0" dirty="0">
                <a:solidFill>
                  <a:schemeClr val="bg1"/>
                </a:solidFill>
              </a:rPr>
              <a:t>IoT </a:t>
            </a:r>
            <a:r>
              <a:rPr lang="en-US" sz="4000" dirty="0">
                <a:solidFill>
                  <a:schemeClr val="bg1"/>
                </a:solidFill>
              </a:rPr>
              <a:t>/ </a:t>
            </a:r>
            <a:r>
              <a:rPr lang="en-US" sz="4000" noProof="0" dirty="0">
                <a:solidFill>
                  <a:schemeClr val="bg1"/>
                </a:solidFill>
              </a:rPr>
              <a:t>Collaborative Security Efforts: members work together to pool resources to enhance surveillance and security measures, incident reporting, advance warning through common platforms tailored to develop solutions / programmes to address issues</a:t>
            </a:r>
          </a:p>
          <a:p>
            <a:pPr marL="349250" lvl="0" indent="-349250">
              <a:buFontTx/>
              <a:buChar char="•"/>
              <a:defRPr/>
            </a:pPr>
            <a:endParaRPr lang="en-US" sz="4000" noProof="0" dirty="0">
              <a:solidFill>
                <a:schemeClr val="bg1"/>
              </a:solidFill>
            </a:endParaRPr>
          </a:p>
          <a:p>
            <a:pPr marL="349250" lvl="0" indent="-349250">
              <a:buFontTx/>
              <a:buChar char="•"/>
              <a:defRPr/>
            </a:pPr>
            <a:r>
              <a:rPr lang="en-US" sz="4000" noProof="0" dirty="0">
                <a:solidFill>
                  <a:schemeClr val="bg1"/>
                </a:solidFill>
              </a:rPr>
              <a:t>Route Optimization: access to analytical data to identify safer, more efficient routes</a:t>
            </a:r>
          </a:p>
          <a:p>
            <a:pPr marL="349250" lvl="0" indent="-349250">
              <a:buFontTx/>
              <a:buChar char="•"/>
              <a:defRPr/>
            </a:pPr>
            <a:endParaRPr lang="en-US" sz="4000" dirty="0">
              <a:solidFill>
                <a:schemeClr val="bg1"/>
              </a:solidFill>
            </a:endParaRPr>
          </a:p>
          <a:p>
            <a:pPr marL="349250" lvl="0" indent="-349250">
              <a:buFontTx/>
              <a:buChar char="•"/>
              <a:defRPr/>
            </a:pPr>
            <a:r>
              <a:rPr lang="en-US" sz="4000" noProof="0" dirty="0">
                <a:solidFill>
                  <a:schemeClr val="bg1"/>
                </a:solidFill>
              </a:rPr>
              <a:t>Risk Management: access to data </a:t>
            </a:r>
            <a:r>
              <a:rPr lang="en-US" sz="4000" dirty="0">
                <a:solidFill>
                  <a:schemeClr val="bg1"/>
                </a:solidFill>
              </a:rPr>
              <a:t>to</a:t>
            </a:r>
            <a:r>
              <a:rPr lang="en-US" sz="4000" noProof="0" dirty="0">
                <a:solidFill>
                  <a:schemeClr val="bg1"/>
                </a:solidFill>
              </a:rPr>
              <a:t> avoid high-crime areas and risky routes</a:t>
            </a:r>
          </a:p>
          <a:p>
            <a:pPr marL="349250" lvl="0" indent="-349250">
              <a:buFontTx/>
              <a:buChar char="•"/>
              <a:defRPr/>
            </a:pPr>
            <a:endParaRPr lang="en-US" sz="4000" dirty="0">
              <a:solidFill>
                <a:schemeClr val="bg1"/>
              </a:solidFill>
            </a:endParaRPr>
          </a:p>
          <a:p>
            <a:pPr marL="349250" lvl="0" indent="-349250">
              <a:buFontTx/>
              <a:buChar char="•"/>
              <a:defRPr/>
            </a:pPr>
            <a:r>
              <a:rPr lang="en-US" sz="4000" noProof="0" dirty="0">
                <a:solidFill>
                  <a:schemeClr val="bg1"/>
                </a:solidFill>
              </a:rPr>
              <a:t>Generic and specific solutions: training and advice from affiliated members (across various products and services) to assist with tailored and bespoke solutions to specific or unique challenges experienced by a member (or members)</a:t>
            </a:r>
          </a:p>
          <a:p>
            <a:pPr marL="349250" lvl="0" indent="-349250">
              <a:buFontTx/>
              <a:buChar char="•"/>
              <a:defRPr/>
            </a:pPr>
            <a:endParaRPr kumimoji="0" lang="en-US" sz="3200" b="0" i="0" u="none" strike="noStrike" kern="0" cap="none" spc="0" normalizeH="0" baseline="0" noProof="0" dirty="0">
              <a:ln>
                <a:noFill/>
              </a:ln>
              <a:solidFill>
                <a:schemeClr val="bg1"/>
              </a:solidFill>
              <a:effectLst/>
              <a:uLnTx/>
              <a:uFillTx/>
              <a:ea typeface="Tahoma" panose="020B0604030504040204" pitchFamily="34"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795A1904-6940-43C9-8DAB-A34AF56BBF97}"/>
              </a:ext>
            </a:extLst>
          </p:cNvPr>
          <p:cNvSpPr>
            <a:spLocks noGrp="1"/>
          </p:cNvSpPr>
          <p:nvPr>
            <p:ph idx="1"/>
          </p:nvPr>
        </p:nvSpPr>
        <p:spPr>
          <a:xfrm>
            <a:off x="2383119" y="1181100"/>
            <a:ext cx="14304681" cy="7086600"/>
          </a:xfrm>
        </p:spPr>
        <p:txBody>
          <a:bodyPr>
            <a:normAutofit fontScale="77500" lnSpcReduction="20000"/>
          </a:bodyPr>
          <a:lstStyle/>
          <a:p>
            <a:pPr marL="0" indent="0">
              <a:buNone/>
            </a:pPr>
            <a:r>
              <a:rPr lang="en-GB" sz="5400" b="1" dirty="0">
                <a:latin typeface="Tahoma" panose="020B0604030504040204" pitchFamily="34" charset="0"/>
                <a:ea typeface="Tahoma" panose="020B0604030504040204" pitchFamily="34" charset="0"/>
                <a:cs typeface="Tahoma" panose="020B0604030504040204" pitchFamily="34" charset="0"/>
              </a:rPr>
              <a:t>The Road Freight Association (RFA)</a:t>
            </a:r>
          </a:p>
          <a:p>
            <a:pPr marL="0" indent="0">
              <a:buNone/>
            </a:pPr>
            <a:endParaRPr lang="en-ZA" sz="3000" dirty="0"/>
          </a:p>
          <a:p>
            <a:pPr marL="531020" indent="-531020"/>
            <a:r>
              <a:rPr lang="en-US" sz="4700" dirty="0"/>
              <a:t>provides a platform for stakeholders in the road freight logistics industry to engage, collaborate &amp; resolve challenges</a:t>
            </a:r>
          </a:p>
          <a:p>
            <a:pPr marL="531020" indent="-531020"/>
            <a:endParaRPr lang="en-US" sz="4700" dirty="0"/>
          </a:p>
          <a:p>
            <a:pPr marL="531020" indent="-531020"/>
            <a:r>
              <a:rPr lang="en-US" sz="4700" dirty="0"/>
              <a:t>relies on the engagement of its members to make their challenges, issues and concerns heard</a:t>
            </a:r>
          </a:p>
          <a:p>
            <a:pPr marL="531020" indent="-531020"/>
            <a:endParaRPr lang="en-US" sz="4700" dirty="0"/>
          </a:p>
          <a:p>
            <a:pPr marL="531020" indent="-531020"/>
            <a:r>
              <a:rPr lang="en-US" sz="4700" dirty="0"/>
              <a:t>collates the perspectives / experiences of its members relating to opportunities, threats and challenges and uses those as the foundation to interact with, educate and lobby various government authorities at national, provincial and local level, as well as the broader financial and public regarding the road freight and logistics industry.</a:t>
            </a:r>
          </a:p>
          <a:p>
            <a:pPr marL="531020" indent="-531020"/>
            <a:endParaRPr lang="en-US" dirty="0"/>
          </a:p>
          <a:p>
            <a:pPr marL="531020" indent="-531020"/>
            <a:endParaRPr lang="en-US" dirty="0"/>
          </a:p>
          <a:p>
            <a:pPr marL="531020" indent="-531020"/>
            <a:endParaRPr lang="en-US" dirty="0"/>
          </a:p>
          <a:p>
            <a:pPr marL="531020" indent="-531020"/>
            <a:endParaRPr lang="en-US" dirty="0"/>
          </a:p>
        </p:txBody>
      </p:sp>
      <p:grpSp>
        <p:nvGrpSpPr>
          <p:cNvPr id="12" name="Group 11">
            <a:extLst>
              <a:ext uri="{FF2B5EF4-FFF2-40B4-BE49-F238E27FC236}">
                <a16:creationId xmlns:a16="http://schemas.microsoft.com/office/drawing/2014/main" id="{0AC4837D-25F9-725A-F11A-B3E77A90C547}"/>
              </a:ext>
            </a:extLst>
          </p:cNvPr>
          <p:cNvGrpSpPr/>
          <p:nvPr/>
        </p:nvGrpSpPr>
        <p:grpSpPr>
          <a:xfrm>
            <a:off x="0" y="0"/>
            <a:ext cx="2383119" cy="9663644"/>
            <a:chOff x="0" y="0"/>
            <a:chExt cx="2383119" cy="9663644"/>
          </a:xfrm>
        </p:grpSpPr>
        <p:grpSp>
          <p:nvGrpSpPr>
            <p:cNvPr id="13" name="Group 13">
              <a:extLst>
                <a:ext uri="{FF2B5EF4-FFF2-40B4-BE49-F238E27FC236}">
                  <a16:creationId xmlns:a16="http://schemas.microsoft.com/office/drawing/2014/main" id="{8C719900-4683-D6FC-2907-7A73F46E1055}"/>
                </a:ext>
              </a:extLst>
            </p:cNvPr>
            <p:cNvGrpSpPr/>
            <p:nvPr/>
          </p:nvGrpSpPr>
          <p:grpSpPr>
            <a:xfrm>
              <a:off x="0" y="0"/>
              <a:ext cx="2383119" cy="2854393"/>
              <a:chOff x="0" y="0"/>
              <a:chExt cx="627653" cy="751774"/>
            </a:xfrm>
          </p:grpSpPr>
          <p:sp>
            <p:nvSpPr>
              <p:cNvPr id="16" name="Freeform 14">
                <a:extLst>
                  <a:ext uri="{FF2B5EF4-FFF2-40B4-BE49-F238E27FC236}">
                    <a16:creationId xmlns:a16="http://schemas.microsoft.com/office/drawing/2014/main" id="{CBCE1CCB-6756-163C-D5B6-463D547798A0}"/>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7" name="TextBox 15">
                <a:extLst>
                  <a:ext uri="{FF2B5EF4-FFF2-40B4-BE49-F238E27FC236}">
                    <a16:creationId xmlns:a16="http://schemas.microsoft.com/office/drawing/2014/main" id="{3D026127-8E82-C63E-0784-186E0212A80D}"/>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14" name="Freeform 17">
              <a:extLst>
                <a:ext uri="{FF2B5EF4-FFF2-40B4-BE49-F238E27FC236}">
                  <a16:creationId xmlns:a16="http://schemas.microsoft.com/office/drawing/2014/main" id="{A9E9423A-360A-AAC4-F9B4-9A706C4AF05E}"/>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2"/>
              <a:stretch>
                <a:fillRect/>
              </a:stretch>
            </a:blipFill>
          </p:spPr>
          <p:txBody>
            <a:bodyPr/>
            <a:lstStyle/>
            <a:p>
              <a:endParaRPr lang="en-ZA"/>
            </a:p>
          </p:txBody>
        </p:sp>
        <p:sp>
          <p:nvSpPr>
            <p:cNvPr id="15" name="Freeform 18">
              <a:extLst>
                <a:ext uri="{FF2B5EF4-FFF2-40B4-BE49-F238E27FC236}">
                  <a16:creationId xmlns:a16="http://schemas.microsoft.com/office/drawing/2014/main" id="{59DD16A8-D324-D702-A9DB-3EFDAC3EB19B}"/>
                </a:ext>
              </a:extLst>
            </p:cNvPr>
            <p:cNvSpPr/>
            <p:nvPr/>
          </p:nvSpPr>
          <p:spPr>
            <a:xfrm>
              <a:off x="147412" y="623356"/>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3"/>
              <a:stretch>
                <a:fillRect/>
              </a:stretch>
            </a:blipFill>
          </p:spPr>
          <p:txBody>
            <a:bodyPr/>
            <a:lstStyle/>
            <a:p>
              <a:endParaRPr lang="en-ZA"/>
            </a:p>
          </p:txBody>
        </p:sp>
      </p:grpSp>
    </p:spTree>
    <p:extLst>
      <p:ext uri="{BB962C8B-B14F-4D97-AF65-F5344CB8AC3E}">
        <p14:creationId xmlns:p14="http://schemas.microsoft.com/office/powerpoint/2010/main" val="351762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795A1904-6940-43C9-8DAB-A34AF56BBF97}"/>
              </a:ext>
            </a:extLst>
          </p:cNvPr>
          <p:cNvSpPr>
            <a:spLocks noGrp="1"/>
          </p:cNvSpPr>
          <p:nvPr>
            <p:ph idx="1"/>
          </p:nvPr>
        </p:nvSpPr>
        <p:spPr>
          <a:xfrm>
            <a:off x="2368184" y="957349"/>
            <a:ext cx="13005655" cy="5988681"/>
          </a:xfrm>
        </p:spPr>
        <p:txBody>
          <a:bodyPr>
            <a:normAutofit/>
          </a:bodyPr>
          <a:lstStyle/>
          <a:p>
            <a:pPr marL="0" indent="0">
              <a:buNone/>
            </a:pPr>
            <a:r>
              <a:rPr lang="en-US" sz="5400" b="1" dirty="0">
                <a:latin typeface="Tahoma" panose="020B0604030504040204" pitchFamily="34" charset="0"/>
                <a:ea typeface="Tahoma" panose="020B0604030504040204" pitchFamily="34" charset="0"/>
                <a:cs typeface="Tahoma" panose="020B0604030504040204" pitchFamily="34" charset="0"/>
              </a:rPr>
              <a:t>Stay connected, informed &amp; involved</a:t>
            </a:r>
          </a:p>
          <a:p>
            <a:pPr marL="0" indent="0">
              <a:buNone/>
            </a:pPr>
            <a:endParaRPr lang="en-US" sz="2700" b="1" dirty="0">
              <a:solidFill>
                <a:srgbClr val="00B0F0"/>
              </a:solidFill>
            </a:endParaRPr>
          </a:p>
          <a:p>
            <a:pPr marL="531020" indent="-531020"/>
            <a:r>
              <a:rPr lang="en-US" sz="4000" dirty="0"/>
              <a:t>Join &amp; follow the conversation</a:t>
            </a:r>
          </a:p>
          <a:p>
            <a:pPr marL="531020" indent="-531020"/>
            <a:r>
              <a:rPr lang="en-US" sz="4000" dirty="0"/>
              <a:t>Get the communications, updates &amp; reminders</a:t>
            </a:r>
          </a:p>
          <a:p>
            <a:pPr marL="531020" indent="-531020"/>
            <a:r>
              <a:rPr lang="en-US" sz="4000" dirty="0"/>
              <a:t>Give your input / contribute to the conversation</a:t>
            </a:r>
          </a:p>
          <a:p>
            <a:pPr marL="531020" indent="-531020"/>
            <a:r>
              <a:rPr lang="en-US" sz="4000" dirty="0"/>
              <a:t>Watch for critical notes &amp; warnings</a:t>
            </a:r>
          </a:p>
          <a:p>
            <a:pPr marL="531020" indent="-531020"/>
            <a:r>
              <a:rPr lang="en-US" sz="4000" dirty="0" err="1"/>
              <a:t>Utilise</a:t>
            </a:r>
            <a:r>
              <a:rPr lang="en-US" sz="4000" dirty="0"/>
              <a:t> your membership benefits</a:t>
            </a:r>
          </a:p>
          <a:p>
            <a:pPr marL="531020" indent="-531020"/>
            <a:r>
              <a:rPr lang="en-US" sz="4000" dirty="0"/>
              <a:t>Check out events: </a:t>
            </a:r>
            <a:r>
              <a:rPr lang="en-US" sz="4000" dirty="0">
                <a:hlinkClick r:id="rId2"/>
              </a:rPr>
              <a:t>https://rfa.co.za/SA/events/</a:t>
            </a:r>
            <a:r>
              <a:rPr lang="en-US" sz="4000" dirty="0"/>
              <a:t>  </a:t>
            </a:r>
          </a:p>
        </p:txBody>
      </p:sp>
      <p:pic>
        <p:nvPicPr>
          <p:cNvPr id="3" name="Picture 2">
            <a:extLst>
              <a:ext uri="{FF2B5EF4-FFF2-40B4-BE49-F238E27FC236}">
                <a16:creationId xmlns:a16="http://schemas.microsoft.com/office/drawing/2014/main" id="{CDDA2123-7BF7-FB63-F8AD-4FE9D834E0EA}"/>
              </a:ext>
            </a:extLst>
          </p:cNvPr>
          <p:cNvPicPr>
            <a:picLocks noChangeAspect="1"/>
          </p:cNvPicPr>
          <p:nvPr/>
        </p:nvPicPr>
        <p:blipFill>
          <a:blip r:embed="rId3"/>
          <a:stretch>
            <a:fillRect/>
          </a:stretch>
        </p:blipFill>
        <p:spPr>
          <a:xfrm>
            <a:off x="13750485" y="2050448"/>
            <a:ext cx="4009467" cy="4775055"/>
          </a:xfrm>
          <a:prstGeom prst="rect">
            <a:avLst/>
          </a:prstGeom>
        </p:spPr>
      </p:pic>
      <p:grpSp>
        <p:nvGrpSpPr>
          <p:cNvPr id="2" name="Group 1">
            <a:extLst>
              <a:ext uri="{FF2B5EF4-FFF2-40B4-BE49-F238E27FC236}">
                <a16:creationId xmlns:a16="http://schemas.microsoft.com/office/drawing/2014/main" id="{31CF082D-C9F7-76F4-7E14-01A9B6F9FAD4}"/>
              </a:ext>
            </a:extLst>
          </p:cNvPr>
          <p:cNvGrpSpPr/>
          <p:nvPr/>
        </p:nvGrpSpPr>
        <p:grpSpPr>
          <a:xfrm>
            <a:off x="0" y="0"/>
            <a:ext cx="2383119" cy="9663644"/>
            <a:chOff x="0" y="0"/>
            <a:chExt cx="2383119" cy="9663644"/>
          </a:xfrm>
        </p:grpSpPr>
        <p:sp>
          <p:nvSpPr>
            <p:cNvPr id="5" name="Freeform 17">
              <a:extLst>
                <a:ext uri="{FF2B5EF4-FFF2-40B4-BE49-F238E27FC236}">
                  <a16:creationId xmlns:a16="http://schemas.microsoft.com/office/drawing/2014/main" id="{DB292E53-9683-A817-422D-2C26570B58DB}"/>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4"/>
              <a:stretch>
                <a:fillRect/>
              </a:stretch>
            </a:blipFill>
          </p:spPr>
          <p:txBody>
            <a:bodyPr/>
            <a:lstStyle/>
            <a:p>
              <a:endParaRPr lang="en-ZA"/>
            </a:p>
          </p:txBody>
        </p:sp>
        <p:grpSp>
          <p:nvGrpSpPr>
            <p:cNvPr id="7" name="Group 13">
              <a:extLst>
                <a:ext uri="{FF2B5EF4-FFF2-40B4-BE49-F238E27FC236}">
                  <a16:creationId xmlns:a16="http://schemas.microsoft.com/office/drawing/2014/main" id="{76F2D038-DC6B-01B7-C346-E06C2344E145}"/>
                </a:ext>
              </a:extLst>
            </p:cNvPr>
            <p:cNvGrpSpPr/>
            <p:nvPr/>
          </p:nvGrpSpPr>
          <p:grpSpPr>
            <a:xfrm>
              <a:off x="0" y="0"/>
              <a:ext cx="2383119" cy="2854393"/>
              <a:chOff x="0" y="0"/>
              <a:chExt cx="627653" cy="751774"/>
            </a:xfrm>
          </p:grpSpPr>
          <p:sp>
            <p:nvSpPr>
              <p:cNvPr id="10" name="Freeform 14">
                <a:extLst>
                  <a:ext uri="{FF2B5EF4-FFF2-40B4-BE49-F238E27FC236}">
                    <a16:creationId xmlns:a16="http://schemas.microsoft.com/office/drawing/2014/main" id="{08DD96EA-E689-5F83-409B-B7BC7231DF4B}"/>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1" name="TextBox 15">
                <a:extLst>
                  <a:ext uri="{FF2B5EF4-FFF2-40B4-BE49-F238E27FC236}">
                    <a16:creationId xmlns:a16="http://schemas.microsoft.com/office/drawing/2014/main" id="{F8FFD328-F101-C5C3-548E-747D02C0C850}"/>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9" name="Freeform 18">
              <a:extLst>
                <a:ext uri="{FF2B5EF4-FFF2-40B4-BE49-F238E27FC236}">
                  <a16:creationId xmlns:a16="http://schemas.microsoft.com/office/drawing/2014/main" id="{360A2D2D-1AEA-6B59-0364-FF09C9CD55D2}"/>
                </a:ext>
              </a:extLst>
            </p:cNvPr>
            <p:cNvSpPr/>
            <p:nvPr/>
          </p:nvSpPr>
          <p:spPr>
            <a:xfrm>
              <a:off x="262028" y="300901"/>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5"/>
              <a:stretch>
                <a:fillRect/>
              </a:stretch>
            </a:blipFill>
          </p:spPr>
          <p:txBody>
            <a:bodyPr/>
            <a:lstStyle/>
            <a:p>
              <a:endParaRPr lang="en-ZA"/>
            </a:p>
          </p:txBody>
        </p:sp>
      </p:grpSp>
      <p:pic>
        <p:nvPicPr>
          <p:cNvPr id="27" name="Picture 26">
            <a:extLst>
              <a:ext uri="{FF2B5EF4-FFF2-40B4-BE49-F238E27FC236}">
                <a16:creationId xmlns:a16="http://schemas.microsoft.com/office/drawing/2014/main" id="{C9278799-961D-4AE1-C3D1-733E284655BA}"/>
              </a:ext>
            </a:extLst>
          </p:cNvPr>
          <p:cNvPicPr>
            <a:picLocks noChangeAspect="1"/>
          </p:cNvPicPr>
          <p:nvPr/>
        </p:nvPicPr>
        <p:blipFill>
          <a:blip r:embed="rId6"/>
          <a:stretch>
            <a:fillRect/>
          </a:stretch>
        </p:blipFill>
        <p:spPr>
          <a:xfrm>
            <a:off x="2705618" y="7253363"/>
            <a:ext cx="6813935" cy="2019845"/>
          </a:xfrm>
          <a:prstGeom prst="rect">
            <a:avLst/>
          </a:prstGeom>
        </p:spPr>
      </p:pic>
      <p:pic>
        <p:nvPicPr>
          <p:cNvPr id="28" name="Picture 27">
            <a:extLst>
              <a:ext uri="{FF2B5EF4-FFF2-40B4-BE49-F238E27FC236}">
                <a16:creationId xmlns:a16="http://schemas.microsoft.com/office/drawing/2014/main" id="{83BFD9DE-20D8-F1A6-22DE-3ADD2EC2C833}"/>
              </a:ext>
            </a:extLst>
          </p:cNvPr>
          <p:cNvPicPr>
            <a:picLocks noChangeAspect="1"/>
          </p:cNvPicPr>
          <p:nvPr/>
        </p:nvPicPr>
        <p:blipFill>
          <a:blip r:embed="rId7"/>
          <a:stretch>
            <a:fillRect/>
          </a:stretch>
        </p:blipFill>
        <p:spPr>
          <a:xfrm>
            <a:off x="10202721" y="7253363"/>
            <a:ext cx="6813935" cy="2019845"/>
          </a:xfrm>
          <a:prstGeom prst="rect">
            <a:avLst/>
          </a:prstGeom>
        </p:spPr>
      </p:pic>
    </p:spTree>
    <p:extLst>
      <p:ext uri="{BB962C8B-B14F-4D97-AF65-F5344CB8AC3E}">
        <p14:creationId xmlns:p14="http://schemas.microsoft.com/office/powerpoint/2010/main" val="21965923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13897777" y="-1"/>
            <a:ext cx="4390223" cy="10287001"/>
            <a:chOff x="0" y="0"/>
            <a:chExt cx="1261547" cy="2877034"/>
          </a:xfrm>
        </p:grpSpPr>
        <p:sp>
          <p:nvSpPr>
            <p:cNvPr id="7" name="Freeform 7"/>
            <p:cNvSpPr/>
            <p:nvPr/>
          </p:nvSpPr>
          <p:spPr>
            <a:xfrm>
              <a:off x="0" y="0"/>
              <a:ext cx="1261547" cy="2877034"/>
            </a:xfrm>
            <a:custGeom>
              <a:avLst/>
              <a:gdLst/>
              <a:ahLst/>
              <a:cxnLst/>
              <a:rect l="l" t="t" r="r" b="b"/>
              <a:pathLst>
                <a:path w="1261547" h="2877034">
                  <a:moveTo>
                    <a:pt x="0" y="0"/>
                  </a:moveTo>
                  <a:lnTo>
                    <a:pt x="1261547" y="0"/>
                  </a:lnTo>
                  <a:lnTo>
                    <a:pt x="1261547" y="2877034"/>
                  </a:lnTo>
                  <a:lnTo>
                    <a:pt x="0" y="2877034"/>
                  </a:lnTo>
                  <a:close/>
                </a:path>
              </a:pathLst>
            </a:custGeom>
            <a:gradFill rotWithShape="1">
              <a:gsLst>
                <a:gs pos="0">
                  <a:srgbClr val="003060">
                    <a:alpha val="100000"/>
                  </a:srgbClr>
                </a:gs>
                <a:gs pos="100000">
                  <a:srgbClr val="003060">
                    <a:alpha val="0"/>
                  </a:srgbClr>
                </a:gs>
              </a:gsLst>
              <a:lin ang="5400000"/>
            </a:gradFill>
          </p:spPr>
          <p:txBody>
            <a:bodyPr/>
            <a:lstStyle/>
            <a:p>
              <a:endParaRPr lang="en-ZA"/>
            </a:p>
          </p:txBody>
        </p:sp>
        <p:sp>
          <p:nvSpPr>
            <p:cNvPr id="8" name="TextBox 8"/>
            <p:cNvSpPr txBox="1"/>
            <p:nvPr/>
          </p:nvSpPr>
          <p:spPr>
            <a:xfrm>
              <a:off x="0" y="-38100"/>
              <a:ext cx="1261547" cy="2915134"/>
            </a:xfrm>
            <a:prstGeom prst="rect">
              <a:avLst/>
            </a:prstGeom>
          </p:spPr>
          <p:txBody>
            <a:bodyPr lIns="50800" tIns="50800" rIns="50800" bIns="50800" rtlCol="0" anchor="ctr"/>
            <a:lstStyle/>
            <a:p>
              <a:pPr algn="ctr">
                <a:lnSpc>
                  <a:spcPts val="3360"/>
                </a:lnSpc>
              </a:pPr>
              <a:endParaRPr/>
            </a:p>
          </p:txBody>
        </p:sp>
      </p:grpSp>
      <p:sp>
        <p:nvSpPr>
          <p:cNvPr id="10" name="Freeform 10"/>
          <p:cNvSpPr/>
          <p:nvPr/>
        </p:nvSpPr>
        <p:spPr>
          <a:xfrm>
            <a:off x="17072387" y="802308"/>
            <a:ext cx="373825" cy="1489884"/>
          </a:xfrm>
          <a:custGeom>
            <a:avLst/>
            <a:gdLst/>
            <a:ahLst/>
            <a:cxnLst/>
            <a:rect l="l" t="t" r="r" b="b"/>
            <a:pathLst>
              <a:path w="373825" h="1489884">
                <a:moveTo>
                  <a:pt x="0" y="0"/>
                </a:moveTo>
                <a:lnTo>
                  <a:pt x="373826" y="0"/>
                </a:lnTo>
                <a:lnTo>
                  <a:pt x="373826" y="1489884"/>
                </a:lnTo>
                <a:lnTo>
                  <a:pt x="0" y="148988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ZA"/>
          </a:p>
        </p:txBody>
      </p:sp>
      <p:sp>
        <p:nvSpPr>
          <p:cNvPr id="13" name="Freeform 13"/>
          <p:cNvSpPr/>
          <p:nvPr/>
        </p:nvSpPr>
        <p:spPr>
          <a:xfrm>
            <a:off x="9635885" y="0"/>
            <a:ext cx="8652115" cy="10287000"/>
          </a:xfrm>
          <a:custGeom>
            <a:avLst/>
            <a:gdLst/>
            <a:ahLst/>
            <a:cxnLst/>
            <a:rect l="l" t="t" r="r" b="b"/>
            <a:pathLst>
              <a:path w="8652115" h="10287000">
                <a:moveTo>
                  <a:pt x="0" y="0"/>
                </a:moveTo>
                <a:lnTo>
                  <a:pt x="8652115" y="0"/>
                </a:lnTo>
                <a:lnTo>
                  <a:pt x="8652115" y="10287000"/>
                </a:lnTo>
                <a:lnTo>
                  <a:pt x="0" y="10287000"/>
                </a:lnTo>
                <a:lnTo>
                  <a:pt x="0" y="0"/>
                </a:lnTo>
                <a:close/>
              </a:path>
            </a:pathLst>
          </a:custGeom>
          <a:blipFill>
            <a:blip r:embed="rId3">
              <a:alphaModFix amt="51000"/>
            </a:blip>
            <a:stretch>
              <a:fillRect l="-992" r="-18052"/>
            </a:stretch>
          </a:blipFill>
        </p:spPr>
        <p:txBody>
          <a:bodyPr/>
          <a:lstStyle/>
          <a:p>
            <a:endParaRPr lang="en-ZA"/>
          </a:p>
        </p:txBody>
      </p:sp>
      <p:grpSp>
        <p:nvGrpSpPr>
          <p:cNvPr id="15" name="Group 15"/>
          <p:cNvGrpSpPr/>
          <p:nvPr/>
        </p:nvGrpSpPr>
        <p:grpSpPr>
          <a:xfrm>
            <a:off x="10139529" y="332926"/>
            <a:ext cx="7924800" cy="8024963"/>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blipFill>
              <a:blip r:embed="rId4"/>
              <a:stretch>
                <a:fillRect l="-24976" r="-24976"/>
              </a:stretch>
            </a:blipFill>
            <a:ln w="76200" cap="sq">
              <a:solidFill>
                <a:srgbClr val="FFFFFF"/>
              </a:solidFill>
              <a:prstDash val="solid"/>
              <a:miter/>
            </a:ln>
          </p:spPr>
          <p:txBody>
            <a:bodyPr/>
            <a:lstStyle/>
            <a:p>
              <a:endParaRPr lang="en-ZA"/>
            </a:p>
          </p:txBody>
        </p:sp>
      </p:grpSp>
      <p:grpSp>
        <p:nvGrpSpPr>
          <p:cNvPr id="17" name="Group 17"/>
          <p:cNvGrpSpPr/>
          <p:nvPr/>
        </p:nvGrpSpPr>
        <p:grpSpPr>
          <a:xfrm>
            <a:off x="9471620" y="3434839"/>
            <a:ext cx="5094067" cy="5094067"/>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blipFill>
              <a:blip r:embed="rId5"/>
              <a:stretch>
                <a:fillRect l="-12500" r="-12500"/>
              </a:stretch>
            </a:blipFill>
            <a:ln w="76200" cap="sq">
              <a:solidFill>
                <a:srgbClr val="FFFFFF"/>
              </a:solidFill>
              <a:prstDash val="solid"/>
              <a:miter/>
            </a:ln>
          </p:spPr>
          <p:txBody>
            <a:bodyPr/>
            <a:lstStyle/>
            <a:p>
              <a:endParaRPr lang="en-ZA"/>
            </a:p>
          </p:txBody>
        </p:sp>
      </p:grpSp>
      <p:sp>
        <p:nvSpPr>
          <p:cNvPr id="19" name="TextBox 18">
            <a:extLst>
              <a:ext uri="{FF2B5EF4-FFF2-40B4-BE49-F238E27FC236}">
                <a16:creationId xmlns:a16="http://schemas.microsoft.com/office/drawing/2014/main" id="{90EF6633-0BE4-A6D4-9BB0-5E88467D2E53}"/>
              </a:ext>
            </a:extLst>
          </p:cNvPr>
          <p:cNvSpPr txBox="1"/>
          <p:nvPr/>
        </p:nvSpPr>
        <p:spPr>
          <a:xfrm>
            <a:off x="223671" y="593574"/>
            <a:ext cx="9412213" cy="6227064"/>
          </a:xfrm>
          <a:prstGeom prst="rect">
            <a:avLst/>
          </a:prstGeom>
        </p:spPr>
        <p:txBody>
          <a:bodyPr vert="horz" lIns="137160" tIns="68580" rIns="137160" bIns="68580" rtlCol="0">
            <a:noAutofit/>
          </a:bodyPr>
          <a:lstStyle/>
          <a:p>
            <a:pPr marL="685800" indent="-342900">
              <a:lnSpc>
                <a:spcPct val="90000"/>
              </a:lnSpc>
              <a:spcAft>
                <a:spcPts val="900"/>
              </a:spcAft>
              <a:buFont typeface="Arial" panose="020B0604020202020204" pitchFamily="34" charset="0"/>
              <a:buChar char="•"/>
            </a:pPr>
            <a:r>
              <a:rPr lang="en-US" sz="4200" b="1" i="1" dirty="0"/>
              <a:t>The</a:t>
            </a:r>
            <a:r>
              <a:rPr lang="en-US" sz="4200" dirty="0"/>
              <a:t> acknowledged &amp; respected voice of the road freight industry</a:t>
            </a:r>
          </a:p>
          <a:p>
            <a:pPr marL="257175" indent="-342900">
              <a:lnSpc>
                <a:spcPct val="90000"/>
              </a:lnSpc>
              <a:spcAft>
                <a:spcPts val="900"/>
              </a:spcAft>
              <a:buFont typeface="Arial" panose="020B0604020202020204" pitchFamily="34" charset="0"/>
              <a:buChar char="•"/>
            </a:pPr>
            <a:endParaRPr lang="en-US" sz="4200" dirty="0"/>
          </a:p>
          <a:p>
            <a:pPr marL="685800" indent="-342900">
              <a:lnSpc>
                <a:spcPct val="90000"/>
              </a:lnSpc>
              <a:spcAft>
                <a:spcPts val="900"/>
              </a:spcAft>
              <a:buFont typeface="Arial" panose="020B0604020202020204" pitchFamily="34" charset="0"/>
              <a:buChar char="•"/>
            </a:pPr>
            <a:r>
              <a:rPr lang="en-US" sz="4200" dirty="0"/>
              <a:t>Creating social partnerships with government</a:t>
            </a:r>
          </a:p>
          <a:p>
            <a:pPr marL="257175" indent="-342900">
              <a:lnSpc>
                <a:spcPct val="90000"/>
              </a:lnSpc>
              <a:spcAft>
                <a:spcPts val="900"/>
              </a:spcAft>
              <a:buFont typeface="Arial" panose="020B0604020202020204" pitchFamily="34" charset="0"/>
              <a:buChar char="•"/>
            </a:pPr>
            <a:endParaRPr lang="en-US" sz="4200" dirty="0"/>
          </a:p>
          <a:p>
            <a:pPr marL="685800" indent="-342900">
              <a:lnSpc>
                <a:spcPct val="90000"/>
              </a:lnSpc>
              <a:spcAft>
                <a:spcPts val="900"/>
              </a:spcAft>
              <a:buFont typeface="Arial" panose="020B0604020202020204" pitchFamily="34" charset="0"/>
              <a:buChar char="•"/>
            </a:pPr>
            <a:r>
              <a:rPr lang="en-US" sz="4200" dirty="0"/>
              <a:t>Promoting a regulatory environment which supports growth in the industry</a:t>
            </a:r>
          </a:p>
          <a:p>
            <a:pPr marL="257175" indent="-342900">
              <a:lnSpc>
                <a:spcPct val="90000"/>
              </a:lnSpc>
              <a:spcAft>
                <a:spcPts val="900"/>
              </a:spcAft>
              <a:buFont typeface="Arial" panose="020B0604020202020204" pitchFamily="34" charset="0"/>
              <a:buChar char="•"/>
            </a:pPr>
            <a:endParaRPr lang="en-US" sz="4200" dirty="0"/>
          </a:p>
          <a:p>
            <a:pPr marL="685800" indent="-342900">
              <a:lnSpc>
                <a:spcPct val="90000"/>
              </a:lnSpc>
              <a:spcAft>
                <a:spcPts val="900"/>
              </a:spcAft>
              <a:buFont typeface="Arial" panose="020B0604020202020204" pitchFamily="34" charset="0"/>
              <a:buChar char="•"/>
            </a:pPr>
            <a:r>
              <a:rPr lang="en-US" sz="4200" dirty="0"/>
              <a:t>Driving professionalism, excellence and safety in the road freight industry</a:t>
            </a:r>
          </a:p>
        </p:txBody>
      </p:sp>
      <p:sp>
        <p:nvSpPr>
          <p:cNvPr id="20" name="TextBox 22">
            <a:extLst>
              <a:ext uri="{FF2B5EF4-FFF2-40B4-BE49-F238E27FC236}">
                <a16:creationId xmlns:a16="http://schemas.microsoft.com/office/drawing/2014/main" id="{7364A853-1A96-4F0B-6BE9-37FA5CA197ED}"/>
              </a:ext>
            </a:extLst>
          </p:cNvPr>
          <p:cNvSpPr txBox="1"/>
          <p:nvPr/>
        </p:nvSpPr>
        <p:spPr>
          <a:xfrm>
            <a:off x="3124200" y="9432777"/>
            <a:ext cx="12039600" cy="521297"/>
          </a:xfrm>
          <a:prstGeom prst="rect">
            <a:avLst/>
          </a:prstGeom>
        </p:spPr>
        <p:txBody>
          <a:bodyPr wrap="square" lIns="0" tIns="0" rIns="0" bIns="0" rtlCol="0" anchor="t">
            <a:spAutoFit/>
          </a:bodyPr>
          <a:lstStyle/>
          <a:p>
            <a:pPr algn="ctr">
              <a:lnSpc>
                <a:spcPts val="3500"/>
              </a:lnSpc>
              <a:spcBef>
                <a:spcPct val="0"/>
              </a:spcBef>
            </a:pPr>
            <a:r>
              <a:rPr lang="en-US" sz="4800" b="1" dirty="0">
                <a:solidFill>
                  <a:srgbClr val="003366"/>
                </a:solidFill>
                <a:latin typeface="Garet"/>
                <a:ea typeface="Garet"/>
                <a:cs typeface="Garet"/>
                <a:sym typeface="Garet"/>
              </a:rPr>
              <a:t>Without Trucks, South Africa Stops!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4759-E747-3B05-0067-A96A976B41BA}"/>
            </a:ext>
          </a:extLst>
        </p:cNvPr>
        <p:cNvGrpSpPr/>
        <p:nvPr/>
      </p:nvGrpSpPr>
      <p:grpSpPr>
        <a:xfrm>
          <a:off x="0" y="0"/>
          <a:ext cx="0" cy="0"/>
          <a:chOff x="0" y="0"/>
          <a:chExt cx="0" cy="0"/>
        </a:xfrm>
      </p:grpSpPr>
      <p:grpSp>
        <p:nvGrpSpPr>
          <p:cNvPr id="6" name="Group 6">
            <a:extLst>
              <a:ext uri="{FF2B5EF4-FFF2-40B4-BE49-F238E27FC236}">
                <a16:creationId xmlns:a16="http://schemas.microsoft.com/office/drawing/2014/main" id="{695F9F59-E34D-F3AF-CC26-81FCA8520047}"/>
              </a:ext>
            </a:extLst>
          </p:cNvPr>
          <p:cNvGrpSpPr/>
          <p:nvPr/>
        </p:nvGrpSpPr>
        <p:grpSpPr>
          <a:xfrm>
            <a:off x="10596188" y="-251375"/>
            <a:ext cx="8091523" cy="10923738"/>
            <a:chOff x="0" y="0"/>
            <a:chExt cx="2131101" cy="2877034"/>
          </a:xfrm>
        </p:grpSpPr>
        <p:sp>
          <p:nvSpPr>
            <p:cNvPr id="7" name="Freeform 7">
              <a:extLst>
                <a:ext uri="{FF2B5EF4-FFF2-40B4-BE49-F238E27FC236}">
                  <a16:creationId xmlns:a16="http://schemas.microsoft.com/office/drawing/2014/main" id="{FF6284CF-9851-7BFE-A152-DC0EA950A5B4}"/>
                </a:ext>
              </a:extLst>
            </p:cNvPr>
            <p:cNvSpPr/>
            <p:nvPr/>
          </p:nvSpPr>
          <p:spPr>
            <a:xfrm>
              <a:off x="0" y="0"/>
              <a:ext cx="2131101" cy="2877034"/>
            </a:xfrm>
            <a:custGeom>
              <a:avLst/>
              <a:gdLst/>
              <a:ahLst/>
              <a:cxnLst/>
              <a:rect l="l" t="t" r="r" b="b"/>
              <a:pathLst>
                <a:path w="2131101" h="2877034">
                  <a:moveTo>
                    <a:pt x="0" y="0"/>
                  </a:moveTo>
                  <a:lnTo>
                    <a:pt x="2131101" y="0"/>
                  </a:lnTo>
                  <a:lnTo>
                    <a:pt x="2131101" y="2877034"/>
                  </a:lnTo>
                  <a:lnTo>
                    <a:pt x="0" y="2877034"/>
                  </a:lnTo>
                  <a:close/>
                </a:path>
              </a:pathLst>
            </a:custGeom>
            <a:gradFill rotWithShape="1">
              <a:gsLst>
                <a:gs pos="0">
                  <a:srgbClr val="003060">
                    <a:alpha val="0"/>
                  </a:srgbClr>
                </a:gs>
                <a:gs pos="50000">
                  <a:srgbClr val="003060">
                    <a:alpha val="100000"/>
                  </a:srgbClr>
                </a:gs>
                <a:gs pos="100000">
                  <a:srgbClr val="003060">
                    <a:alpha val="100000"/>
                  </a:srgbClr>
                </a:gs>
              </a:gsLst>
              <a:lin ang="0"/>
            </a:gradFill>
          </p:spPr>
          <p:txBody>
            <a:bodyPr/>
            <a:lstStyle/>
            <a:p>
              <a:endParaRPr lang="en-ZA"/>
            </a:p>
          </p:txBody>
        </p:sp>
        <p:sp>
          <p:nvSpPr>
            <p:cNvPr id="8" name="TextBox 8">
              <a:extLst>
                <a:ext uri="{FF2B5EF4-FFF2-40B4-BE49-F238E27FC236}">
                  <a16:creationId xmlns:a16="http://schemas.microsoft.com/office/drawing/2014/main" id="{2F6FC85B-05B3-0806-8AC1-FEDF36A7481D}"/>
                </a:ext>
              </a:extLst>
            </p:cNvPr>
            <p:cNvSpPr txBox="1"/>
            <p:nvPr/>
          </p:nvSpPr>
          <p:spPr>
            <a:xfrm>
              <a:off x="0" y="-38100"/>
              <a:ext cx="2131101" cy="2915134"/>
            </a:xfrm>
            <a:prstGeom prst="rect">
              <a:avLst/>
            </a:prstGeom>
          </p:spPr>
          <p:txBody>
            <a:bodyPr lIns="50800" tIns="50800" rIns="50800" bIns="50800" rtlCol="0" anchor="ctr"/>
            <a:lstStyle/>
            <a:p>
              <a:pPr algn="ctr">
                <a:lnSpc>
                  <a:spcPts val="3360"/>
                </a:lnSpc>
              </a:pPr>
              <a:endParaRPr/>
            </a:p>
          </p:txBody>
        </p:sp>
      </p:grpSp>
      <p:sp>
        <p:nvSpPr>
          <p:cNvPr id="11" name="Freeform 11">
            <a:extLst>
              <a:ext uri="{FF2B5EF4-FFF2-40B4-BE49-F238E27FC236}">
                <a16:creationId xmlns:a16="http://schemas.microsoft.com/office/drawing/2014/main" id="{D0535FF7-1E44-94BD-D1E2-79CEAEA50769}"/>
              </a:ext>
            </a:extLst>
          </p:cNvPr>
          <p:cNvSpPr/>
          <p:nvPr/>
        </p:nvSpPr>
        <p:spPr>
          <a:xfrm flipH="1">
            <a:off x="10972800" y="657250"/>
            <a:ext cx="1689934" cy="805023"/>
          </a:xfrm>
          <a:custGeom>
            <a:avLst/>
            <a:gdLst/>
            <a:ahLst/>
            <a:cxnLst/>
            <a:rect l="l" t="t" r="r" b="b"/>
            <a:pathLst>
              <a:path w="1689934" h="805023">
                <a:moveTo>
                  <a:pt x="1689934" y="0"/>
                </a:moveTo>
                <a:lnTo>
                  <a:pt x="0" y="0"/>
                </a:lnTo>
                <a:lnTo>
                  <a:pt x="0" y="805023"/>
                </a:lnTo>
                <a:lnTo>
                  <a:pt x="1689934" y="805023"/>
                </a:lnTo>
                <a:lnTo>
                  <a:pt x="1689934"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ZA"/>
          </a:p>
        </p:txBody>
      </p:sp>
      <p:grpSp>
        <p:nvGrpSpPr>
          <p:cNvPr id="20" name="Group 20">
            <a:extLst>
              <a:ext uri="{FF2B5EF4-FFF2-40B4-BE49-F238E27FC236}">
                <a16:creationId xmlns:a16="http://schemas.microsoft.com/office/drawing/2014/main" id="{4497E398-E068-2B2E-25EC-B43CAF804B66}"/>
              </a:ext>
            </a:extLst>
          </p:cNvPr>
          <p:cNvGrpSpPr/>
          <p:nvPr/>
        </p:nvGrpSpPr>
        <p:grpSpPr>
          <a:xfrm>
            <a:off x="11250618" y="276053"/>
            <a:ext cx="6782661" cy="6629400"/>
            <a:chOff x="0" y="0"/>
            <a:chExt cx="798896" cy="812800"/>
          </a:xfrm>
        </p:grpSpPr>
        <p:sp>
          <p:nvSpPr>
            <p:cNvPr id="21" name="Freeform 21">
              <a:extLst>
                <a:ext uri="{FF2B5EF4-FFF2-40B4-BE49-F238E27FC236}">
                  <a16:creationId xmlns:a16="http://schemas.microsoft.com/office/drawing/2014/main" id="{595984B0-3C9E-266A-8690-5A5F069858CE}"/>
                </a:ext>
              </a:extLst>
            </p:cNvPr>
            <p:cNvSpPr/>
            <p:nvPr/>
          </p:nvSpPr>
          <p:spPr>
            <a:xfrm>
              <a:off x="0" y="0"/>
              <a:ext cx="798896" cy="812800"/>
            </a:xfrm>
            <a:custGeom>
              <a:avLst/>
              <a:gdLst/>
              <a:ahLst/>
              <a:cxnLst/>
              <a:rect l="l" t="t" r="r" b="b"/>
              <a:pathLst>
                <a:path w="798896" h="812800">
                  <a:moveTo>
                    <a:pt x="399448" y="0"/>
                  </a:moveTo>
                  <a:lnTo>
                    <a:pt x="798896" y="406400"/>
                  </a:lnTo>
                  <a:lnTo>
                    <a:pt x="399448" y="812800"/>
                  </a:lnTo>
                  <a:lnTo>
                    <a:pt x="0" y="406400"/>
                  </a:lnTo>
                  <a:lnTo>
                    <a:pt x="399448" y="0"/>
                  </a:lnTo>
                  <a:close/>
                </a:path>
              </a:pathLst>
            </a:custGeom>
            <a:blipFill>
              <a:blip r:embed="rId3"/>
              <a:stretch>
                <a:fillRect l="-13587" r="-13587"/>
              </a:stretch>
            </a:blipFill>
            <a:ln w="76200" cap="sq">
              <a:solidFill>
                <a:srgbClr val="FFFFFF"/>
              </a:solidFill>
              <a:prstDash val="solid"/>
              <a:miter/>
            </a:ln>
          </p:spPr>
          <p:txBody>
            <a:bodyPr/>
            <a:lstStyle/>
            <a:p>
              <a:endParaRPr lang="en-ZA"/>
            </a:p>
          </p:txBody>
        </p:sp>
      </p:grpSp>
      <p:sp>
        <p:nvSpPr>
          <p:cNvPr id="10" name="Content Placeholder 2">
            <a:extLst>
              <a:ext uri="{FF2B5EF4-FFF2-40B4-BE49-F238E27FC236}">
                <a16:creationId xmlns:a16="http://schemas.microsoft.com/office/drawing/2014/main" id="{77A3C9B9-DEA6-E8C2-6E1C-AA2BFCC050BC}"/>
              </a:ext>
            </a:extLst>
          </p:cNvPr>
          <p:cNvSpPr txBox="1">
            <a:spLocks/>
          </p:cNvSpPr>
          <p:nvPr/>
        </p:nvSpPr>
        <p:spPr>
          <a:xfrm>
            <a:off x="2473491" y="959977"/>
            <a:ext cx="11471109" cy="7460123"/>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GB" sz="5400" b="1" dirty="0">
                <a:latin typeface="Tahoma" panose="020B0604030504040204" pitchFamily="34" charset="0"/>
                <a:ea typeface="Tahoma" panose="020B0604030504040204" pitchFamily="34" charset="0"/>
                <a:cs typeface="Tahoma" panose="020B0604030504040204" pitchFamily="34" charset="0"/>
              </a:rPr>
              <a:t>Address Overview</a:t>
            </a:r>
          </a:p>
          <a:p>
            <a:pPr marL="0" indent="0">
              <a:buFont typeface="Arial" pitchFamily="34" charset="0"/>
              <a:buNone/>
            </a:pPr>
            <a:endParaRPr lang="en-ZA" sz="3000" dirty="0"/>
          </a:p>
          <a:p>
            <a:pPr marL="531020" indent="-531020"/>
            <a:r>
              <a:rPr lang="en-US" sz="4300" dirty="0"/>
              <a:t>The Year that was: 2025</a:t>
            </a:r>
          </a:p>
          <a:p>
            <a:pPr marL="531020" indent="-531020"/>
            <a:r>
              <a:rPr lang="en-US" sz="4300" dirty="0"/>
              <a:t>2026: As it is Now</a:t>
            </a:r>
          </a:p>
          <a:p>
            <a:pPr marL="531020" indent="-531020"/>
            <a:r>
              <a:rPr lang="en-US" sz="4300" dirty="0"/>
              <a:t>2027: Crystal Ball</a:t>
            </a:r>
          </a:p>
          <a:p>
            <a:pPr marL="531020" indent="-531020"/>
            <a:r>
              <a:rPr lang="en-US" sz="4300" dirty="0"/>
              <a:t>Sustainability through data</a:t>
            </a:r>
          </a:p>
          <a:p>
            <a:pPr marL="531020" indent="-531020"/>
            <a:r>
              <a:rPr lang="en-US" sz="4300" dirty="0"/>
              <a:t>Reducing risk exposure to AARTO</a:t>
            </a:r>
          </a:p>
          <a:p>
            <a:pPr marL="531020" indent="-531020"/>
            <a:r>
              <a:rPr lang="en-US" sz="4300" dirty="0"/>
              <a:t>Crime Realities</a:t>
            </a:r>
          </a:p>
          <a:p>
            <a:pPr marL="531020" indent="-531020"/>
            <a:r>
              <a:rPr lang="en-US" sz="4300" dirty="0"/>
              <a:t>Crime – possible solutions</a:t>
            </a:r>
          </a:p>
          <a:p>
            <a:pPr marL="531020" indent="-531020"/>
            <a:r>
              <a:rPr lang="en-US" sz="4300" dirty="0"/>
              <a:t>Your Partner – the Association</a:t>
            </a:r>
          </a:p>
          <a:p>
            <a:pPr marL="531020" indent="-531020"/>
            <a:r>
              <a:rPr lang="en-US" sz="4300" dirty="0"/>
              <a:t>Stay Connected, Informed &amp; Involved</a:t>
            </a:r>
          </a:p>
        </p:txBody>
      </p:sp>
      <p:grpSp>
        <p:nvGrpSpPr>
          <p:cNvPr id="12" name="Group 11">
            <a:extLst>
              <a:ext uri="{FF2B5EF4-FFF2-40B4-BE49-F238E27FC236}">
                <a16:creationId xmlns:a16="http://schemas.microsoft.com/office/drawing/2014/main" id="{570022AC-4D0C-8734-8E5F-1F55F5A14CD7}"/>
              </a:ext>
            </a:extLst>
          </p:cNvPr>
          <p:cNvGrpSpPr/>
          <p:nvPr/>
        </p:nvGrpSpPr>
        <p:grpSpPr>
          <a:xfrm>
            <a:off x="0" y="0"/>
            <a:ext cx="2383119" cy="9663644"/>
            <a:chOff x="0" y="0"/>
            <a:chExt cx="2383119" cy="9663644"/>
          </a:xfrm>
        </p:grpSpPr>
        <p:sp>
          <p:nvSpPr>
            <p:cNvPr id="13" name="Freeform 17">
              <a:extLst>
                <a:ext uri="{FF2B5EF4-FFF2-40B4-BE49-F238E27FC236}">
                  <a16:creationId xmlns:a16="http://schemas.microsoft.com/office/drawing/2014/main" id="{F4CCB75A-DC75-1FF3-532F-54EE373712A0}"/>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4"/>
              <a:stretch>
                <a:fillRect/>
              </a:stretch>
            </a:blipFill>
          </p:spPr>
          <p:txBody>
            <a:bodyPr/>
            <a:lstStyle/>
            <a:p>
              <a:endParaRPr lang="en-ZA"/>
            </a:p>
          </p:txBody>
        </p:sp>
        <p:grpSp>
          <p:nvGrpSpPr>
            <p:cNvPr id="14" name="Group 13">
              <a:extLst>
                <a:ext uri="{FF2B5EF4-FFF2-40B4-BE49-F238E27FC236}">
                  <a16:creationId xmlns:a16="http://schemas.microsoft.com/office/drawing/2014/main" id="{F1435A8C-05A5-15B0-0490-BE34ABDCA04A}"/>
                </a:ext>
              </a:extLst>
            </p:cNvPr>
            <p:cNvGrpSpPr/>
            <p:nvPr/>
          </p:nvGrpSpPr>
          <p:grpSpPr>
            <a:xfrm>
              <a:off x="0" y="0"/>
              <a:ext cx="2383119" cy="2854393"/>
              <a:chOff x="0" y="0"/>
              <a:chExt cx="627653" cy="751774"/>
            </a:xfrm>
          </p:grpSpPr>
          <p:sp>
            <p:nvSpPr>
              <p:cNvPr id="16" name="Freeform 14">
                <a:extLst>
                  <a:ext uri="{FF2B5EF4-FFF2-40B4-BE49-F238E27FC236}">
                    <a16:creationId xmlns:a16="http://schemas.microsoft.com/office/drawing/2014/main" id="{19FB7CC8-E929-DA69-F3CC-2DBFB63D3EBC}"/>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7" name="TextBox 15">
                <a:extLst>
                  <a:ext uri="{FF2B5EF4-FFF2-40B4-BE49-F238E27FC236}">
                    <a16:creationId xmlns:a16="http://schemas.microsoft.com/office/drawing/2014/main" id="{731642D8-8156-7671-E01A-BE47044FA016}"/>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15" name="Freeform 18">
              <a:extLst>
                <a:ext uri="{FF2B5EF4-FFF2-40B4-BE49-F238E27FC236}">
                  <a16:creationId xmlns:a16="http://schemas.microsoft.com/office/drawing/2014/main" id="{4FA8E852-A95E-C0F1-AC73-F154DE7DD36F}"/>
                </a:ext>
              </a:extLst>
            </p:cNvPr>
            <p:cNvSpPr/>
            <p:nvPr/>
          </p:nvSpPr>
          <p:spPr>
            <a:xfrm>
              <a:off x="262028" y="300901"/>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5"/>
              <a:stretch>
                <a:fillRect/>
              </a:stretch>
            </a:blipFill>
          </p:spPr>
          <p:txBody>
            <a:bodyPr/>
            <a:lstStyle/>
            <a:p>
              <a:endParaRPr lang="en-ZA"/>
            </a:p>
          </p:txBody>
        </p:sp>
      </p:grpSp>
    </p:spTree>
    <p:extLst>
      <p:ext uri="{BB962C8B-B14F-4D97-AF65-F5344CB8AC3E}">
        <p14:creationId xmlns:p14="http://schemas.microsoft.com/office/powerpoint/2010/main" val="3026218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795A1904-6940-43C9-8DAB-A34AF56BBF97}"/>
              </a:ext>
            </a:extLst>
          </p:cNvPr>
          <p:cNvSpPr>
            <a:spLocks noGrp="1"/>
          </p:cNvSpPr>
          <p:nvPr>
            <p:ph idx="1"/>
          </p:nvPr>
        </p:nvSpPr>
        <p:spPr>
          <a:xfrm>
            <a:off x="2349989" y="952500"/>
            <a:ext cx="14488415" cy="8020623"/>
          </a:xfrm>
        </p:spPr>
        <p:txBody>
          <a:bodyPr>
            <a:normAutofit fontScale="92500" lnSpcReduction="20000"/>
          </a:bodyPr>
          <a:lstStyle/>
          <a:p>
            <a:pPr marL="0" indent="0">
              <a:buNone/>
            </a:pPr>
            <a:r>
              <a:rPr lang="en-GB" sz="5400" b="1" dirty="0">
                <a:latin typeface="Tahoma" panose="020B0604030504040204" pitchFamily="34" charset="0"/>
                <a:ea typeface="Tahoma" panose="020B0604030504040204" pitchFamily="34" charset="0"/>
                <a:cs typeface="Tahoma" panose="020B0604030504040204" pitchFamily="34" charset="0"/>
              </a:rPr>
              <a:t>The Year that was: 2025</a:t>
            </a:r>
          </a:p>
          <a:p>
            <a:pPr marL="0" indent="0">
              <a:buNone/>
            </a:pPr>
            <a:endParaRPr lang="en-ZA" sz="3000" dirty="0"/>
          </a:p>
          <a:p>
            <a:pPr marL="0" indent="0">
              <a:buNone/>
            </a:pPr>
            <a:r>
              <a:rPr lang="en-US" sz="4500" dirty="0"/>
              <a:t>Membership: increase of 14%</a:t>
            </a:r>
          </a:p>
          <a:p>
            <a:pPr marL="0" indent="0">
              <a:buNone/>
            </a:pPr>
            <a:r>
              <a:rPr lang="en-US" sz="4500" dirty="0" err="1"/>
              <a:t>Labour</a:t>
            </a:r>
            <a:r>
              <a:rPr lang="en-US" sz="4500" dirty="0"/>
              <a:t>: another year of peace</a:t>
            </a:r>
          </a:p>
          <a:p>
            <a:pPr marL="0" indent="0">
              <a:buNone/>
            </a:pPr>
            <a:r>
              <a:rPr lang="en-US" sz="4500" dirty="0"/>
              <a:t>Events: 14 well attended engagements</a:t>
            </a:r>
          </a:p>
          <a:p>
            <a:pPr marL="0" indent="0">
              <a:buNone/>
            </a:pPr>
            <a:r>
              <a:rPr lang="en-US" sz="4500" dirty="0"/>
              <a:t>Finance: Sound footing</a:t>
            </a:r>
          </a:p>
          <a:p>
            <a:pPr marL="0" indent="0">
              <a:buNone/>
            </a:pPr>
            <a:endParaRPr lang="en-US" sz="4500" dirty="0"/>
          </a:p>
          <a:p>
            <a:pPr marL="0" indent="0">
              <a:buNone/>
            </a:pPr>
            <a:r>
              <a:rPr lang="en-US" sz="4500" b="1" dirty="0"/>
              <a:t>Big 04 Challenges</a:t>
            </a:r>
          </a:p>
          <a:p>
            <a:pPr marL="0" indent="0">
              <a:buNone/>
            </a:pPr>
            <a:r>
              <a:rPr lang="en-US" sz="4500" dirty="0"/>
              <a:t>Undocumented Foreigners – patience has run out</a:t>
            </a:r>
          </a:p>
          <a:p>
            <a:pPr marL="0" indent="0">
              <a:buNone/>
            </a:pPr>
            <a:r>
              <a:rPr lang="en-US" sz="4500" dirty="0"/>
              <a:t>Ports – queues, terminal congestion, rail decline</a:t>
            </a:r>
          </a:p>
          <a:p>
            <a:pPr marL="0" indent="0">
              <a:buNone/>
            </a:pPr>
            <a:r>
              <a:rPr lang="en-US" sz="4500" dirty="0"/>
              <a:t>Crime – no deterrent or pro-active activity</a:t>
            </a:r>
          </a:p>
          <a:p>
            <a:pPr marL="0" indent="0">
              <a:buNone/>
            </a:pPr>
            <a:r>
              <a:rPr lang="en-US" sz="4500" dirty="0"/>
              <a:t>Rates – huge pressure on operating margins</a:t>
            </a:r>
          </a:p>
        </p:txBody>
      </p:sp>
      <p:pic>
        <p:nvPicPr>
          <p:cNvPr id="3" name="Picture 2">
            <a:extLst>
              <a:ext uri="{FF2B5EF4-FFF2-40B4-BE49-F238E27FC236}">
                <a16:creationId xmlns:a16="http://schemas.microsoft.com/office/drawing/2014/main" id="{CE25643A-8CCA-43F9-BB6F-76C7259E0A74}"/>
              </a:ext>
            </a:extLst>
          </p:cNvPr>
          <p:cNvPicPr>
            <a:picLocks noChangeAspect="1"/>
          </p:cNvPicPr>
          <p:nvPr/>
        </p:nvPicPr>
        <p:blipFill>
          <a:blip r:embed="rId2"/>
          <a:stretch>
            <a:fillRect/>
          </a:stretch>
        </p:blipFill>
        <p:spPr>
          <a:xfrm>
            <a:off x="12268200" y="354724"/>
            <a:ext cx="5749241" cy="5013216"/>
          </a:xfrm>
          <a:prstGeom prst="rect">
            <a:avLst/>
          </a:prstGeom>
        </p:spPr>
      </p:pic>
      <p:grpSp>
        <p:nvGrpSpPr>
          <p:cNvPr id="10" name="Group 9">
            <a:extLst>
              <a:ext uri="{FF2B5EF4-FFF2-40B4-BE49-F238E27FC236}">
                <a16:creationId xmlns:a16="http://schemas.microsoft.com/office/drawing/2014/main" id="{433E4590-A06C-95FF-DE4C-D57CB4F04759}"/>
              </a:ext>
            </a:extLst>
          </p:cNvPr>
          <p:cNvGrpSpPr/>
          <p:nvPr/>
        </p:nvGrpSpPr>
        <p:grpSpPr>
          <a:xfrm>
            <a:off x="0" y="0"/>
            <a:ext cx="2383119" cy="9663644"/>
            <a:chOff x="0" y="0"/>
            <a:chExt cx="2383119" cy="9663644"/>
          </a:xfrm>
        </p:grpSpPr>
        <p:sp>
          <p:nvSpPr>
            <p:cNvPr id="2" name="Freeform 17">
              <a:extLst>
                <a:ext uri="{FF2B5EF4-FFF2-40B4-BE49-F238E27FC236}">
                  <a16:creationId xmlns:a16="http://schemas.microsoft.com/office/drawing/2014/main" id="{5E536CEC-D98D-52C8-CF4E-E333D4203318}"/>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3"/>
              <a:stretch>
                <a:fillRect/>
              </a:stretch>
            </a:blipFill>
          </p:spPr>
          <p:txBody>
            <a:bodyPr/>
            <a:lstStyle/>
            <a:p>
              <a:endParaRPr lang="en-ZA"/>
            </a:p>
          </p:txBody>
        </p:sp>
        <p:grpSp>
          <p:nvGrpSpPr>
            <p:cNvPr id="4" name="Group 13">
              <a:extLst>
                <a:ext uri="{FF2B5EF4-FFF2-40B4-BE49-F238E27FC236}">
                  <a16:creationId xmlns:a16="http://schemas.microsoft.com/office/drawing/2014/main" id="{43CE63F3-5B30-B346-372A-275A8F2F28EB}"/>
                </a:ext>
              </a:extLst>
            </p:cNvPr>
            <p:cNvGrpSpPr/>
            <p:nvPr/>
          </p:nvGrpSpPr>
          <p:grpSpPr>
            <a:xfrm>
              <a:off x="0" y="0"/>
              <a:ext cx="2383119" cy="2854393"/>
              <a:chOff x="0" y="0"/>
              <a:chExt cx="627653" cy="751774"/>
            </a:xfrm>
          </p:grpSpPr>
          <p:sp>
            <p:nvSpPr>
              <p:cNvPr id="5" name="Freeform 14">
                <a:extLst>
                  <a:ext uri="{FF2B5EF4-FFF2-40B4-BE49-F238E27FC236}">
                    <a16:creationId xmlns:a16="http://schemas.microsoft.com/office/drawing/2014/main" id="{75387F2D-852C-A454-DFEC-5EA4C5DF991C}"/>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7" name="TextBox 15">
                <a:extLst>
                  <a:ext uri="{FF2B5EF4-FFF2-40B4-BE49-F238E27FC236}">
                    <a16:creationId xmlns:a16="http://schemas.microsoft.com/office/drawing/2014/main" id="{07A4C218-3EBB-E904-2872-3BDE42F8B6C2}"/>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9" name="Freeform 18">
              <a:extLst>
                <a:ext uri="{FF2B5EF4-FFF2-40B4-BE49-F238E27FC236}">
                  <a16:creationId xmlns:a16="http://schemas.microsoft.com/office/drawing/2014/main" id="{9E90854E-1076-5C0B-CD84-B59F148C3894}"/>
                </a:ext>
              </a:extLst>
            </p:cNvPr>
            <p:cNvSpPr/>
            <p:nvPr/>
          </p:nvSpPr>
          <p:spPr>
            <a:xfrm>
              <a:off x="262028" y="300901"/>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4"/>
              <a:stretch>
                <a:fillRect/>
              </a:stretch>
            </a:blipFill>
          </p:spPr>
          <p:txBody>
            <a:bodyPr/>
            <a:lstStyle/>
            <a:p>
              <a:endParaRPr lang="en-ZA"/>
            </a:p>
          </p:txBody>
        </p:sp>
      </p:grpSp>
    </p:spTree>
    <p:extLst>
      <p:ext uri="{BB962C8B-B14F-4D97-AF65-F5344CB8AC3E}">
        <p14:creationId xmlns:p14="http://schemas.microsoft.com/office/powerpoint/2010/main" val="1378397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795A1904-6940-43C9-8DAB-A34AF56BBF97}"/>
              </a:ext>
            </a:extLst>
          </p:cNvPr>
          <p:cNvSpPr>
            <a:spLocks noGrp="1"/>
          </p:cNvSpPr>
          <p:nvPr>
            <p:ph idx="1"/>
          </p:nvPr>
        </p:nvSpPr>
        <p:spPr>
          <a:xfrm>
            <a:off x="2402997" y="1133188"/>
            <a:ext cx="13930086" cy="8020623"/>
          </a:xfrm>
        </p:spPr>
        <p:txBody>
          <a:bodyPr>
            <a:normAutofit/>
          </a:bodyPr>
          <a:lstStyle/>
          <a:p>
            <a:pPr marL="0" indent="0">
              <a:buNone/>
            </a:pPr>
            <a:r>
              <a:rPr lang="en-GB" sz="5400" b="1" dirty="0">
                <a:latin typeface="Tahoma" panose="020B0604030504040204" pitchFamily="34" charset="0"/>
                <a:ea typeface="Tahoma" panose="020B0604030504040204" pitchFamily="34" charset="0"/>
                <a:cs typeface="Tahoma" panose="020B0604030504040204" pitchFamily="34" charset="0"/>
              </a:rPr>
              <a:t>2026: as it is Now</a:t>
            </a:r>
          </a:p>
          <a:p>
            <a:pPr marL="0" indent="0">
              <a:buNone/>
            </a:pPr>
            <a:endParaRPr lang="en-ZA" sz="3000" dirty="0"/>
          </a:p>
          <a:p>
            <a:pPr marL="0" indent="0">
              <a:buNone/>
            </a:pPr>
            <a:r>
              <a:rPr lang="en-US" sz="4000" dirty="0" err="1"/>
              <a:t>DoEL</a:t>
            </a:r>
            <a:r>
              <a:rPr lang="en-US" sz="4000" dirty="0"/>
              <a:t>: Employment Equity (EE) in place</a:t>
            </a:r>
          </a:p>
          <a:p>
            <a:pPr marL="0" indent="0">
              <a:buNone/>
            </a:pPr>
            <a:r>
              <a:rPr lang="en-US" sz="4000" dirty="0"/>
              <a:t>SARS Customs: Faster movement with AEO and </a:t>
            </a:r>
            <a:r>
              <a:rPr lang="en-US" sz="4000" dirty="0" err="1"/>
              <a:t>SmartBorders</a:t>
            </a:r>
            <a:endParaRPr lang="en-US" sz="4000" dirty="0"/>
          </a:p>
          <a:p>
            <a:pPr marL="0" indent="0">
              <a:buNone/>
            </a:pPr>
            <a:r>
              <a:rPr lang="en-US" sz="4000" dirty="0"/>
              <a:t>Ports: new equipment, private players appointed</a:t>
            </a:r>
          </a:p>
          <a:p>
            <a:pPr marL="0" indent="0">
              <a:buNone/>
            </a:pPr>
            <a:r>
              <a:rPr lang="en-US" sz="4000" dirty="0"/>
              <a:t>DoT: B-BBEE impact discussions still ongoing</a:t>
            </a:r>
          </a:p>
          <a:p>
            <a:pPr marL="0" indent="0">
              <a:buNone/>
            </a:pPr>
            <a:r>
              <a:rPr lang="en-US" sz="4000" dirty="0"/>
              <a:t>Crime: SAPS still under heavy pressure to turn the tide</a:t>
            </a:r>
          </a:p>
          <a:p>
            <a:pPr marL="0" indent="0">
              <a:buNone/>
            </a:pPr>
            <a:r>
              <a:rPr lang="en-US" sz="4000" dirty="0"/>
              <a:t>Rail: private operators starting to come on board</a:t>
            </a:r>
          </a:p>
          <a:p>
            <a:pPr marL="0" indent="0">
              <a:buNone/>
            </a:pPr>
            <a:r>
              <a:rPr lang="en-US" sz="4000" dirty="0" err="1"/>
              <a:t>Labour</a:t>
            </a:r>
            <a:r>
              <a:rPr lang="en-US" sz="4000" dirty="0"/>
              <a:t>: mandating sessions underway for new agreement 2027</a:t>
            </a:r>
          </a:p>
          <a:p>
            <a:pPr marL="0" indent="0">
              <a:buNone/>
            </a:pPr>
            <a:r>
              <a:rPr lang="en-US" sz="4000" dirty="0"/>
              <a:t>Alternative energy: new competitive technology from China</a:t>
            </a:r>
          </a:p>
          <a:p>
            <a:pPr marL="0" indent="0">
              <a:buNone/>
            </a:pPr>
            <a:endParaRPr lang="en-US" dirty="0"/>
          </a:p>
        </p:txBody>
      </p:sp>
      <p:pic>
        <p:nvPicPr>
          <p:cNvPr id="3" name="Picture 2">
            <a:extLst>
              <a:ext uri="{FF2B5EF4-FFF2-40B4-BE49-F238E27FC236}">
                <a16:creationId xmlns:a16="http://schemas.microsoft.com/office/drawing/2014/main" id="{781C4E5A-20AD-2595-3DE7-49998F9745D2}"/>
              </a:ext>
            </a:extLst>
          </p:cNvPr>
          <p:cNvPicPr>
            <a:picLocks noChangeAspect="1"/>
          </p:cNvPicPr>
          <p:nvPr/>
        </p:nvPicPr>
        <p:blipFill>
          <a:blip r:embed="rId2"/>
          <a:stretch>
            <a:fillRect/>
          </a:stretch>
        </p:blipFill>
        <p:spPr>
          <a:xfrm>
            <a:off x="10419979" y="354725"/>
            <a:ext cx="7255706" cy="2256128"/>
          </a:xfrm>
          <a:prstGeom prst="rect">
            <a:avLst/>
          </a:prstGeom>
        </p:spPr>
      </p:pic>
      <p:grpSp>
        <p:nvGrpSpPr>
          <p:cNvPr id="2" name="Group 1">
            <a:extLst>
              <a:ext uri="{FF2B5EF4-FFF2-40B4-BE49-F238E27FC236}">
                <a16:creationId xmlns:a16="http://schemas.microsoft.com/office/drawing/2014/main" id="{C8946B98-D358-6D19-02A7-2C29170CA846}"/>
              </a:ext>
            </a:extLst>
          </p:cNvPr>
          <p:cNvGrpSpPr/>
          <p:nvPr/>
        </p:nvGrpSpPr>
        <p:grpSpPr>
          <a:xfrm>
            <a:off x="0" y="0"/>
            <a:ext cx="2383119" cy="9663644"/>
            <a:chOff x="0" y="0"/>
            <a:chExt cx="2383119" cy="9663644"/>
          </a:xfrm>
        </p:grpSpPr>
        <p:sp>
          <p:nvSpPr>
            <p:cNvPr id="4" name="Freeform 17">
              <a:extLst>
                <a:ext uri="{FF2B5EF4-FFF2-40B4-BE49-F238E27FC236}">
                  <a16:creationId xmlns:a16="http://schemas.microsoft.com/office/drawing/2014/main" id="{C4226781-1AB3-0313-31D9-2F3B8B0E4605}"/>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3"/>
              <a:stretch>
                <a:fillRect/>
              </a:stretch>
            </a:blipFill>
          </p:spPr>
          <p:txBody>
            <a:bodyPr/>
            <a:lstStyle/>
            <a:p>
              <a:endParaRPr lang="en-ZA"/>
            </a:p>
          </p:txBody>
        </p:sp>
        <p:grpSp>
          <p:nvGrpSpPr>
            <p:cNvPr id="5" name="Group 13">
              <a:extLst>
                <a:ext uri="{FF2B5EF4-FFF2-40B4-BE49-F238E27FC236}">
                  <a16:creationId xmlns:a16="http://schemas.microsoft.com/office/drawing/2014/main" id="{919EA847-5AFD-A5FF-6FC3-52C2E6144ABC}"/>
                </a:ext>
              </a:extLst>
            </p:cNvPr>
            <p:cNvGrpSpPr/>
            <p:nvPr/>
          </p:nvGrpSpPr>
          <p:grpSpPr>
            <a:xfrm>
              <a:off x="0" y="0"/>
              <a:ext cx="2383119" cy="2854393"/>
              <a:chOff x="0" y="0"/>
              <a:chExt cx="627653" cy="751774"/>
            </a:xfrm>
          </p:grpSpPr>
          <p:sp>
            <p:nvSpPr>
              <p:cNvPr id="9" name="Freeform 14">
                <a:extLst>
                  <a:ext uri="{FF2B5EF4-FFF2-40B4-BE49-F238E27FC236}">
                    <a16:creationId xmlns:a16="http://schemas.microsoft.com/office/drawing/2014/main" id="{476015B9-0C72-A65B-0757-FD19BFD5FEDE}"/>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0" name="TextBox 15">
                <a:extLst>
                  <a:ext uri="{FF2B5EF4-FFF2-40B4-BE49-F238E27FC236}">
                    <a16:creationId xmlns:a16="http://schemas.microsoft.com/office/drawing/2014/main" id="{6972A2E4-3D5D-31AC-4D06-6AE5F15A36F5}"/>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7" name="Freeform 18">
              <a:extLst>
                <a:ext uri="{FF2B5EF4-FFF2-40B4-BE49-F238E27FC236}">
                  <a16:creationId xmlns:a16="http://schemas.microsoft.com/office/drawing/2014/main" id="{40FE6D1A-2E0B-DED7-4EC0-4B9DAFF1DCA3}"/>
                </a:ext>
              </a:extLst>
            </p:cNvPr>
            <p:cNvSpPr/>
            <p:nvPr/>
          </p:nvSpPr>
          <p:spPr>
            <a:xfrm>
              <a:off x="262028" y="300901"/>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4"/>
              <a:stretch>
                <a:fillRect/>
              </a:stretch>
            </a:blipFill>
          </p:spPr>
          <p:txBody>
            <a:bodyPr/>
            <a:lstStyle/>
            <a:p>
              <a:endParaRPr lang="en-ZA"/>
            </a:p>
          </p:txBody>
        </p:sp>
      </p:grpSp>
    </p:spTree>
    <p:extLst>
      <p:ext uri="{BB962C8B-B14F-4D97-AF65-F5344CB8AC3E}">
        <p14:creationId xmlns:p14="http://schemas.microsoft.com/office/powerpoint/2010/main" val="4075639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795A1904-6940-43C9-8DAB-A34AF56BBF97}"/>
              </a:ext>
            </a:extLst>
          </p:cNvPr>
          <p:cNvSpPr>
            <a:spLocks noGrp="1"/>
          </p:cNvSpPr>
          <p:nvPr>
            <p:ph idx="1"/>
          </p:nvPr>
        </p:nvSpPr>
        <p:spPr>
          <a:xfrm>
            <a:off x="2393058" y="1161788"/>
            <a:ext cx="14914281" cy="8020623"/>
          </a:xfrm>
        </p:spPr>
        <p:txBody>
          <a:bodyPr>
            <a:normAutofit fontScale="92500" lnSpcReduction="10000"/>
          </a:bodyPr>
          <a:lstStyle/>
          <a:p>
            <a:pPr marL="0" indent="0">
              <a:buNone/>
            </a:pPr>
            <a:r>
              <a:rPr lang="en-GB" sz="5400" b="1" dirty="0">
                <a:latin typeface="Tahoma" panose="020B0604030504040204" pitchFamily="34" charset="0"/>
                <a:ea typeface="Tahoma" panose="020B0604030504040204" pitchFamily="34" charset="0"/>
                <a:cs typeface="Tahoma" panose="020B0604030504040204" pitchFamily="34" charset="0"/>
              </a:rPr>
              <a:t>2027: Crystal Ball</a:t>
            </a:r>
          </a:p>
          <a:p>
            <a:pPr marL="0" indent="0">
              <a:buNone/>
            </a:pPr>
            <a:endParaRPr lang="en-ZA" sz="3000" dirty="0"/>
          </a:p>
          <a:p>
            <a:pPr marL="0" indent="0">
              <a:buNone/>
            </a:pPr>
            <a:r>
              <a:rPr lang="en-US" sz="4300" b="1" dirty="0"/>
              <a:t>Challenges</a:t>
            </a:r>
          </a:p>
          <a:p>
            <a:pPr marL="0" indent="0">
              <a:buNone/>
            </a:pPr>
            <a:r>
              <a:rPr lang="en-US" sz="4300" dirty="0" err="1"/>
              <a:t>DoEL</a:t>
            </a:r>
            <a:r>
              <a:rPr lang="en-US" sz="4300" dirty="0"/>
              <a:t>: harsh application of EE implementation / quotas</a:t>
            </a:r>
          </a:p>
          <a:p>
            <a:pPr marL="0" indent="0">
              <a:buNone/>
            </a:pPr>
            <a:r>
              <a:rPr lang="en-US" sz="4300" dirty="0"/>
              <a:t>DoT: no implementation of fleet operator registration</a:t>
            </a:r>
          </a:p>
          <a:p>
            <a:pPr marL="0" indent="0">
              <a:buNone/>
            </a:pPr>
            <a:r>
              <a:rPr lang="en-US" sz="4300" dirty="0"/>
              <a:t>ATDF-SA: return to violent protests</a:t>
            </a:r>
          </a:p>
          <a:p>
            <a:pPr marL="0" indent="0">
              <a:buNone/>
            </a:pPr>
            <a:r>
              <a:rPr lang="en-US" sz="4300" dirty="0"/>
              <a:t>Transnet: severe competition from private operators</a:t>
            </a:r>
          </a:p>
          <a:p>
            <a:pPr marL="0" indent="0">
              <a:buNone/>
            </a:pPr>
            <a:r>
              <a:rPr lang="en-US" sz="4300" dirty="0" err="1"/>
              <a:t>Labour</a:t>
            </a:r>
            <a:r>
              <a:rPr lang="en-US" sz="4300" dirty="0"/>
              <a:t>: more militant approach to gain all demands</a:t>
            </a:r>
          </a:p>
          <a:p>
            <a:pPr marL="0" indent="0">
              <a:buNone/>
            </a:pPr>
            <a:r>
              <a:rPr lang="en-US" sz="4300" dirty="0"/>
              <a:t>Alternative energy: affordable &amp; sustainable alternative options</a:t>
            </a:r>
          </a:p>
          <a:p>
            <a:pPr marL="0" indent="0">
              <a:buNone/>
            </a:pPr>
            <a:r>
              <a:rPr lang="en-US" sz="4300" dirty="0"/>
              <a:t>B-BBEE: drive to apply a vindictive scorecard (to correct lengthy delays)</a:t>
            </a:r>
          </a:p>
          <a:p>
            <a:pPr marL="0" indent="0">
              <a:buNone/>
            </a:pPr>
            <a:r>
              <a:rPr lang="en-US" sz="4300" dirty="0"/>
              <a:t>Crime: increase due to socio economic pressures</a:t>
            </a:r>
          </a:p>
          <a:p>
            <a:pPr marL="0" indent="0">
              <a:buNone/>
            </a:pPr>
            <a:r>
              <a:rPr lang="en-US" sz="4300" dirty="0"/>
              <a:t>AARTO: irrational processes driving cost and fleet </a:t>
            </a:r>
            <a:r>
              <a:rPr lang="en-US" sz="4300" dirty="0" err="1"/>
              <a:t>immobilisation</a:t>
            </a:r>
            <a:endParaRPr lang="en-US" sz="4300" dirty="0"/>
          </a:p>
          <a:p>
            <a:pPr marL="0" indent="0">
              <a:buNone/>
            </a:pPr>
            <a:endParaRPr lang="en-US" dirty="0"/>
          </a:p>
        </p:txBody>
      </p:sp>
      <p:pic>
        <p:nvPicPr>
          <p:cNvPr id="3" name="Picture 2">
            <a:extLst>
              <a:ext uri="{FF2B5EF4-FFF2-40B4-BE49-F238E27FC236}">
                <a16:creationId xmlns:a16="http://schemas.microsoft.com/office/drawing/2014/main" id="{FC72812C-E211-6BEC-1353-D3E04BC1CD63}"/>
              </a:ext>
            </a:extLst>
          </p:cNvPr>
          <p:cNvPicPr>
            <a:picLocks noChangeAspect="1"/>
          </p:cNvPicPr>
          <p:nvPr/>
        </p:nvPicPr>
        <p:blipFill>
          <a:blip r:embed="rId2"/>
          <a:stretch>
            <a:fillRect/>
          </a:stretch>
        </p:blipFill>
        <p:spPr>
          <a:xfrm>
            <a:off x="14097000" y="210343"/>
            <a:ext cx="3807285" cy="3807285"/>
          </a:xfrm>
          <a:prstGeom prst="rect">
            <a:avLst/>
          </a:prstGeom>
        </p:spPr>
      </p:pic>
      <p:grpSp>
        <p:nvGrpSpPr>
          <p:cNvPr id="2" name="Group 1">
            <a:extLst>
              <a:ext uri="{FF2B5EF4-FFF2-40B4-BE49-F238E27FC236}">
                <a16:creationId xmlns:a16="http://schemas.microsoft.com/office/drawing/2014/main" id="{1EB728E5-37B1-D81B-8897-B6BED41E9A28}"/>
              </a:ext>
            </a:extLst>
          </p:cNvPr>
          <p:cNvGrpSpPr/>
          <p:nvPr/>
        </p:nvGrpSpPr>
        <p:grpSpPr>
          <a:xfrm>
            <a:off x="0" y="0"/>
            <a:ext cx="2383119" cy="9663644"/>
            <a:chOff x="0" y="0"/>
            <a:chExt cx="2383119" cy="9663644"/>
          </a:xfrm>
        </p:grpSpPr>
        <p:sp>
          <p:nvSpPr>
            <p:cNvPr id="4" name="Freeform 17">
              <a:extLst>
                <a:ext uri="{FF2B5EF4-FFF2-40B4-BE49-F238E27FC236}">
                  <a16:creationId xmlns:a16="http://schemas.microsoft.com/office/drawing/2014/main" id="{70DE773E-4B0D-AC93-4390-6122A30BEE42}"/>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3"/>
              <a:stretch>
                <a:fillRect/>
              </a:stretch>
            </a:blipFill>
          </p:spPr>
          <p:txBody>
            <a:bodyPr/>
            <a:lstStyle/>
            <a:p>
              <a:endParaRPr lang="en-ZA"/>
            </a:p>
          </p:txBody>
        </p:sp>
        <p:grpSp>
          <p:nvGrpSpPr>
            <p:cNvPr id="5" name="Group 13">
              <a:extLst>
                <a:ext uri="{FF2B5EF4-FFF2-40B4-BE49-F238E27FC236}">
                  <a16:creationId xmlns:a16="http://schemas.microsoft.com/office/drawing/2014/main" id="{EF24E7C8-D551-8822-1136-A5527F2BD598}"/>
                </a:ext>
              </a:extLst>
            </p:cNvPr>
            <p:cNvGrpSpPr/>
            <p:nvPr/>
          </p:nvGrpSpPr>
          <p:grpSpPr>
            <a:xfrm>
              <a:off x="0" y="0"/>
              <a:ext cx="2383119" cy="2854393"/>
              <a:chOff x="0" y="0"/>
              <a:chExt cx="627653" cy="751774"/>
            </a:xfrm>
          </p:grpSpPr>
          <p:sp>
            <p:nvSpPr>
              <p:cNvPr id="9" name="Freeform 14">
                <a:extLst>
                  <a:ext uri="{FF2B5EF4-FFF2-40B4-BE49-F238E27FC236}">
                    <a16:creationId xmlns:a16="http://schemas.microsoft.com/office/drawing/2014/main" id="{D94C6A99-CBAE-64B0-16B1-D40216BFFB7D}"/>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0" name="TextBox 15">
                <a:extLst>
                  <a:ext uri="{FF2B5EF4-FFF2-40B4-BE49-F238E27FC236}">
                    <a16:creationId xmlns:a16="http://schemas.microsoft.com/office/drawing/2014/main" id="{687567A5-9DBA-0029-DD63-535D1A5A21B8}"/>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7" name="Freeform 18">
              <a:extLst>
                <a:ext uri="{FF2B5EF4-FFF2-40B4-BE49-F238E27FC236}">
                  <a16:creationId xmlns:a16="http://schemas.microsoft.com/office/drawing/2014/main" id="{902F3E0F-8AF3-678D-C9E8-624B8C2250C3}"/>
                </a:ext>
              </a:extLst>
            </p:cNvPr>
            <p:cNvSpPr/>
            <p:nvPr/>
          </p:nvSpPr>
          <p:spPr>
            <a:xfrm>
              <a:off x="262028" y="300901"/>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4"/>
              <a:stretch>
                <a:fillRect/>
              </a:stretch>
            </a:blipFill>
          </p:spPr>
          <p:txBody>
            <a:bodyPr/>
            <a:lstStyle/>
            <a:p>
              <a:endParaRPr lang="en-ZA"/>
            </a:p>
          </p:txBody>
        </p:sp>
      </p:grpSp>
    </p:spTree>
    <p:extLst>
      <p:ext uri="{BB962C8B-B14F-4D97-AF65-F5344CB8AC3E}">
        <p14:creationId xmlns:p14="http://schemas.microsoft.com/office/powerpoint/2010/main" val="2666876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795A1904-6940-43C9-8DAB-A34AF56BBF97}"/>
              </a:ext>
            </a:extLst>
          </p:cNvPr>
          <p:cNvSpPr>
            <a:spLocks noGrp="1"/>
          </p:cNvSpPr>
          <p:nvPr>
            <p:ph idx="1"/>
          </p:nvPr>
        </p:nvSpPr>
        <p:spPr>
          <a:xfrm>
            <a:off x="2412936" y="1133188"/>
            <a:ext cx="13930086" cy="8020623"/>
          </a:xfrm>
        </p:spPr>
        <p:txBody>
          <a:bodyPr>
            <a:normAutofit/>
          </a:bodyPr>
          <a:lstStyle/>
          <a:p>
            <a:pPr marL="0" indent="0">
              <a:buNone/>
            </a:pPr>
            <a:r>
              <a:rPr lang="en-GB" sz="5400" b="1" dirty="0">
                <a:latin typeface="Tahoma" panose="020B0604030504040204" pitchFamily="34" charset="0"/>
                <a:ea typeface="Tahoma" panose="020B0604030504040204" pitchFamily="34" charset="0"/>
                <a:cs typeface="Tahoma" panose="020B0604030504040204" pitchFamily="34" charset="0"/>
              </a:rPr>
              <a:t>2027: Crystal Ball</a:t>
            </a:r>
          </a:p>
          <a:p>
            <a:pPr marL="0" indent="0">
              <a:buNone/>
            </a:pPr>
            <a:endParaRPr lang="en-ZA" sz="3000" dirty="0"/>
          </a:p>
          <a:p>
            <a:pPr marL="0" indent="0">
              <a:buNone/>
            </a:pPr>
            <a:r>
              <a:rPr lang="en-US" sz="4000" b="1" dirty="0"/>
              <a:t>Opportunities</a:t>
            </a:r>
          </a:p>
          <a:p>
            <a:pPr marL="0" indent="0">
              <a:buNone/>
            </a:pPr>
            <a:r>
              <a:rPr lang="en-US" sz="4000" dirty="0"/>
              <a:t>GNU: refocus on development and service delivery</a:t>
            </a:r>
          </a:p>
          <a:p>
            <a:pPr marL="0" indent="0">
              <a:buNone/>
            </a:pPr>
            <a:r>
              <a:rPr lang="en-US" sz="4000" dirty="0"/>
              <a:t>Economy: rating agency upgrades = greater foreign investment</a:t>
            </a:r>
          </a:p>
          <a:p>
            <a:pPr marL="0" indent="0">
              <a:buNone/>
            </a:pPr>
            <a:r>
              <a:rPr lang="en-US" sz="4000" dirty="0" err="1"/>
              <a:t>AcFTA</a:t>
            </a:r>
            <a:r>
              <a:rPr lang="en-US" sz="4000" dirty="0"/>
              <a:t>: growing regional markets = supply &amp; demand logistics</a:t>
            </a:r>
          </a:p>
          <a:p>
            <a:pPr marL="0" indent="0">
              <a:buNone/>
            </a:pPr>
            <a:r>
              <a:rPr lang="en-US" sz="4000" dirty="0"/>
              <a:t>Freight cities: developing logistics infrastructure &amp; growth</a:t>
            </a:r>
          </a:p>
          <a:p>
            <a:pPr marL="0" indent="0">
              <a:buNone/>
            </a:pPr>
            <a:r>
              <a:rPr lang="en-US" sz="4000" dirty="0"/>
              <a:t>Ports: private players driving healthy competition</a:t>
            </a:r>
          </a:p>
          <a:p>
            <a:pPr marL="0" indent="0">
              <a:buNone/>
            </a:pPr>
            <a:r>
              <a:rPr lang="en-US" sz="4000" dirty="0"/>
              <a:t>Rail: real private operations pushing competition</a:t>
            </a:r>
          </a:p>
          <a:p>
            <a:pPr marL="0" indent="0">
              <a:buNone/>
            </a:pPr>
            <a:r>
              <a:rPr lang="en-US" sz="4000" dirty="0"/>
              <a:t>Sustainable margins: removal of non-compliant players</a:t>
            </a:r>
          </a:p>
          <a:p>
            <a:pPr marL="0" indent="0">
              <a:buNone/>
            </a:pPr>
            <a:endParaRPr lang="en-US" dirty="0"/>
          </a:p>
        </p:txBody>
      </p:sp>
      <p:pic>
        <p:nvPicPr>
          <p:cNvPr id="3" name="Picture 2">
            <a:extLst>
              <a:ext uri="{FF2B5EF4-FFF2-40B4-BE49-F238E27FC236}">
                <a16:creationId xmlns:a16="http://schemas.microsoft.com/office/drawing/2014/main" id="{56500050-E749-E339-C2B0-763A7DD8A511}"/>
              </a:ext>
            </a:extLst>
          </p:cNvPr>
          <p:cNvPicPr>
            <a:picLocks noChangeAspect="1"/>
          </p:cNvPicPr>
          <p:nvPr/>
        </p:nvPicPr>
        <p:blipFill>
          <a:blip r:embed="rId2"/>
          <a:stretch>
            <a:fillRect/>
          </a:stretch>
        </p:blipFill>
        <p:spPr>
          <a:xfrm>
            <a:off x="14105105" y="246300"/>
            <a:ext cx="3900989" cy="2873629"/>
          </a:xfrm>
          <a:prstGeom prst="rect">
            <a:avLst/>
          </a:prstGeom>
        </p:spPr>
      </p:pic>
      <p:grpSp>
        <p:nvGrpSpPr>
          <p:cNvPr id="2" name="Group 1">
            <a:extLst>
              <a:ext uri="{FF2B5EF4-FFF2-40B4-BE49-F238E27FC236}">
                <a16:creationId xmlns:a16="http://schemas.microsoft.com/office/drawing/2014/main" id="{92C413D5-C368-73D1-9D31-0EC328BA585D}"/>
              </a:ext>
            </a:extLst>
          </p:cNvPr>
          <p:cNvGrpSpPr/>
          <p:nvPr/>
        </p:nvGrpSpPr>
        <p:grpSpPr>
          <a:xfrm>
            <a:off x="0" y="0"/>
            <a:ext cx="2383119" cy="9663644"/>
            <a:chOff x="0" y="0"/>
            <a:chExt cx="2383119" cy="9663644"/>
          </a:xfrm>
        </p:grpSpPr>
        <p:sp>
          <p:nvSpPr>
            <p:cNvPr id="4" name="Freeform 17">
              <a:extLst>
                <a:ext uri="{FF2B5EF4-FFF2-40B4-BE49-F238E27FC236}">
                  <a16:creationId xmlns:a16="http://schemas.microsoft.com/office/drawing/2014/main" id="{63115A59-F2E4-F7DA-FE2E-E0B426B12852}"/>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3"/>
              <a:stretch>
                <a:fillRect/>
              </a:stretch>
            </a:blipFill>
          </p:spPr>
          <p:txBody>
            <a:bodyPr/>
            <a:lstStyle/>
            <a:p>
              <a:endParaRPr lang="en-ZA"/>
            </a:p>
          </p:txBody>
        </p:sp>
        <p:grpSp>
          <p:nvGrpSpPr>
            <p:cNvPr id="5" name="Group 13">
              <a:extLst>
                <a:ext uri="{FF2B5EF4-FFF2-40B4-BE49-F238E27FC236}">
                  <a16:creationId xmlns:a16="http://schemas.microsoft.com/office/drawing/2014/main" id="{22AB3CA7-E9FD-954C-4482-905EF0222B58}"/>
                </a:ext>
              </a:extLst>
            </p:cNvPr>
            <p:cNvGrpSpPr/>
            <p:nvPr/>
          </p:nvGrpSpPr>
          <p:grpSpPr>
            <a:xfrm>
              <a:off x="0" y="0"/>
              <a:ext cx="2383119" cy="2854393"/>
              <a:chOff x="0" y="0"/>
              <a:chExt cx="627653" cy="751774"/>
            </a:xfrm>
          </p:grpSpPr>
          <p:sp>
            <p:nvSpPr>
              <p:cNvPr id="9" name="Freeform 14">
                <a:extLst>
                  <a:ext uri="{FF2B5EF4-FFF2-40B4-BE49-F238E27FC236}">
                    <a16:creationId xmlns:a16="http://schemas.microsoft.com/office/drawing/2014/main" id="{BED5E826-2567-1710-80FF-2511FD6C5047}"/>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0" name="TextBox 15">
                <a:extLst>
                  <a:ext uri="{FF2B5EF4-FFF2-40B4-BE49-F238E27FC236}">
                    <a16:creationId xmlns:a16="http://schemas.microsoft.com/office/drawing/2014/main" id="{65B6B0F3-F116-BABE-2824-016B11A33513}"/>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7" name="Freeform 18">
              <a:extLst>
                <a:ext uri="{FF2B5EF4-FFF2-40B4-BE49-F238E27FC236}">
                  <a16:creationId xmlns:a16="http://schemas.microsoft.com/office/drawing/2014/main" id="{E4144E47-FD0D-F7C8-19A3-36053A36769E}"/>
                </a:ext>
              </a:extLst>
            </p:cNvPr>
            <p:cNvSpPr/>
            <p:nvPr/>
          </p:nvSpPr>
          <p:spPr>
            <a:xfrm>
              <a:off x="262028" y="300901"/>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4"/>
              <a:stretch>
                <a:fillRect/>
              </a:stretch>
            </a:blipFill>
          </p:spPr>
          <p:txBody>
            <a:bodyPr/>
            <a:lstStyle/>
            <a:p>
              <a:endParaRPr lang="en-ZA"/>
            </a:p>
          </p:txBody>
        </p:sp>
      </p:grpSp>
    </p:spTree>
    <p:extLst>
      <p:ext uri="{BB962C8B-B14F-4D97-AF65-F5344CB8AC3E}">
        <p14:creationId xmlns:p14="http://schemas.microsoft.com/office/powerpoint/2010/main" val="4231157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795A1904-6940-43C9-8DAB-A34AF56BBF97}"/>
              </a:ext>
            </a:extLst>
          </p:cNvPr>
          <p:cNvSpPr>
            <a:spLocks noGrp="1"/>
          </p:cNvSpPr>
          <p:nvPr>
            <p:ph idx="1"/>
          </p:nvPr>
        </p:nvSpPr>
        <p:spPr>
          <a:xfrm>
            <a:off x="2286633" y="876300"/>
            <a:ext cx="13373716" cy="8020623"/>
          </a:xfrm>
        </p:spPr>
        <p:txBody>
          <a:bodyPr>
            <a:normAutofit/>
          </a:bodyPr>
          <a:lstStyle/>
          <a:p>
            <a:pPr marL="0" indent="0">
              <a:buNone/>
            </a:pPr>
            <a:r>
              <a:rPr lang="en-GB" sz="5400" b="1" dirty="0">
                <a:latin typeface="Tahoma" panose="020B0604030504040204" pitchFamily="34" charset="0"/>
                <a:ea typeface="Tahoma" panose="020B0604030504040204" pitchFamily="34" charset="0"/>
                <a:cs typeface="Tahoma" panose="020B0604030504040204" pitchFamily="34" charset="0"/>
              </a:rPr>
              <a:t>Sustainability through data</a:t>
            </a:r>
          </a:p>
          <a:p>
            <a:pPr marL="0" indent="0">
              <a:buNone/>
            </a:pPr>
            <a:endParaRPr lang="en-ZA" sz="2100" dirty="0"/>
          </a:p>
          <a:p>
            <a:pPr marL="531020" indent="-531020"/>
            <a:r>
              <a:rPr lang="en-US" sz="4000" dirty="0"/>
              <a:t>Policy support: protect your business</a:t>
            </a:r>
          </a:p>
          <a:p>
            <a:pPr marL="531020" indent="-531020"/>
            <a:r>
              <a:rPr lang="en-US" sz="4000" dirty="0" err="1"/>
              <a:t>VCi</a:t>
            </a:r>
            <a:r>
              <a:rPr lang="en-US" sz="4000" dirty="0"/>
              <a:t>: monthly transport cost index</a:t>
            </a:r>
          </a:p>
          <a:p>
            <a:pPr marL="531020" indent="-531020"/>
            <a:r>
              <a:rPr lang="en-US" sz="4000" dirty="0"/>
              <a:t>Oli: monthly incident index</a:t>
            </a:r>
          </a:p>
          <a:p>
            <a:pPr marL="531020" indent="-531020"/>
            <a:r>
              <a:rPr lang="en-US" sz="4000" dirty="0"/>
              <a:t>Webinars: Tools for Transporters (quick-byte information)</a:t>
            </a:r>
          </a:p>
          <a:p>
            <a:pPr marL="531020" indent="-531020"/>
            <a:r>
              <a:rPr lang="en-US" sz="4000" dirty="0"/>
              <a:t>Development: technology / energy alternatives</a:t>
            </a:r>
          </a:p>
          <a:p>
            <a:pPr marL="531020" indent="-531020"/>
            <a:r>
              <a:rPr lang="en-US" sz="4000" dirty="0"/>
              <a:t>Expert assistance: prosecution / government</a:t>
            </a:r>
          </a:p>
          <a:p>
            <a:pPr marL="531020" indent="-531020"/>
            <a:r>
              <a:rPr lang="en-US" sz="4000" dirty="0"/>
              <a:t>Customer assurance: Core Code provides quality standards</a:t>
            </a:r>
          </a:p>
        </p:txBody>
      </p:sp>
      <p:pic>
        <p:nvPicPr>
          <p:cNvPr id="4" name="Picture 3">
            <a:extLst>
              <a:ext uri="{FF2B5EF4-FFF2-40B4-BE49-F238E27FC236}">
                <a16:creationId xmlns:a16="http://schemas.microsoft.com/office/drawing/2014/main" id="{D0A7FCD2-6DDB-B730-A30F-B688DD9274BC}"/>
              </a:ext>
            </a:extLst>
          </p:cNvPr>
          <p:cNvPicPr>
            <a:picLocks noChangeAspect="1"/>
          </p:cNvPicPr>
          <p:nvPr/>
        </p:nvPicPr>
        <p:blipFill>
          <a:blip r:embed="rId2"/>
          <a:stretch>
            <a:fillRect/>
          </a:stretch>
        </p:blipFill>
        <p:spPr>
          <a:xfrm>
            <a:off x="13370811" y="419100"/>
            <a:ext cx="4357251" cy="3526147"/>
          </a:xfrm>
          <a:prstGeom prst="rect">
            <a:avLst/>
          </a:prstGeom>
        </p:spPr>
      </p:pic>
      <p:grpSp>
        <p:nvGrpSpPr>
          <p:cNvPr id="2" name="Group 1">
            <a:extLst>
              <a:ext uri="{FF2B5EF4-FFF2-40B4-BE49-F238E27FC236}">
                <a16:creationId xmlns:a16="http://schemas.microsoft.com/office/drawing/2014/main" id="{B5DBB452-6472-3CE7-063C-6FF13DD22FAF}"/>
              </a:ext>
            </a:extLst>
          </p:cNvPr>
          <p:cNvGrpSpPr/>
          <p:nvPr/>
        </p:nvGrpSpPr>
        <p:grpSpPr>
          <a:xfrm>
            <a:off x="0" y="0"/>
            <a:ext cx="2383119" cy="9663644"/>
            <a:chOff x="0" y="0"/>
            <a:chExt cx="2383119" cy="9663644"/>
          </a:xfrm>
        </p:grpSpPr>
        <p:sp>
          <p:nvSpPr>
            <p:cNvPr id="3" name="Freeform 17">
              <a:extLst>
                <a:ext uri="{FF2B5EF4-FFF2-40B4-BE49-F238E27FC236}">
                  <a16:creationId xmlns:a16="http://schemas.microsoft.com/office/drawing/2014/main" id="{26A2C282-F49E-7A48-56BF-4C0983D2594B}"/>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3"/>
              <a:stretch>
                <a:fillRect/>
              </a:stretch>
            </a:blipFill>
          </p:spPr>
          <p:txBody>
            <a:bodyPr/>
            <a:lstStyle/>
            <a:p>
              <a:endParaRPr lang="en-ZA"/>
            </a:p>
          </p:txBody>
        </p:sp>
        <p:grpSp>
          <p:nvGrpSpPr>
            <p:cNvPr id="5" name="Group 13">
              <a:extLst>
                <a:ext uri="{FF2B5EF4-FFF2-40B4-BE49-F238E27FC236}">
                  <a16:creationId xmlns:a16="http://schemas.microsoft.com/office/drawing/2014/main" id="{5B70B34D-05D6-495F-0A49-D467A1664838}"/>
                </a:ext>
              </a:extLst>
            </p:cNvPr>
            <p:cNvGrpSpPr/>
            <p:nvPr/>
          </p:nvGrpSpPr>
          <p:grpSpPr>
            <a:xfrm>
              <a:off x="0" y="0"/>
              <a:ext cx="2383119" cy="2854393"/>
              <a:chOff x="0" y="0"/>
              <a:chExt cx="627653" cy="751774"/>
            </a:xfrm>
          </p:grpSpPr>
          <p:sp>
            <p:nvSpPr>
              <p:cNvPr id="9" name="Freeform 14">
                <a:extLst>
                  <a:ext uri="{FF2B5EF4-FFF2-40B4-BE49-F238E27FC236}">
                    <a16:creationId xmlns:a16="http://schemas.microsoft.com/office/drawing/2014/main" id="{69122D2B-59EA-20DA-1FD5-09F98B46999E}"/>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0" name="TextBox 15">
                <a:extLst>
                  <a:ext uri="{FF2B5EF4-FFF2-40B4-BE49-F238E27FC236}">
                    <a16:creationId xmlns:a16="http://schemas.microsoft.com/office/drawing/2014/main" id="{E3AAA031-9371-9EC4-A57E-3941EAE23ED9}"/>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7" name="Freeform 18">
              <a:extLst>
                <a:ext uri="{FF2B5EF4-FFF2-40B4-BE49-F238E27FC236}">
                  <a16:creationId xmlns:a16="http://schemas.microsoft.com/office/drawing/2014/main" id="{A16409B1-CC46-C5F4-7E19-70249E32AEC9}"/>
                </a:ext>
              </a:extLst>
            </p:cNvPr>
            <p:cNvSpPr/>
            <p:nvPr/>
          </p:nvSpPr>
          <p:spPr>
            <a:xfrm>
              <a:off x="262028" y="300901"/>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4"/>
              <a:stretch>
                <a:fillRect/>
              </a:stretch>
            </a:blipFill>
          </p:spPr>
          <p:txBody>
            <a:bodyPr/>
            <a:lstStyle/>
            <a:p>
              <a:endParaRPr lang="en-ZA"/>
            </a:p>
          </p:txBody>
        </p:sp>
      </p:grpSp>
    </p:spTree>
    <p:extLst>
      <p:ext uri="{BB962C8B-B14F-4D97-AF65-F5344CB8AC3E}">
        <p14:creationId xmlns:p14="http://schemas.microsoft.com/office/powerpoint/2010/main" val="78423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4F62E-E67E-366A-AB45-7E1722159976}"/>
            </a:ext>
          </a:extLst>
        </p:cNvPr>
        <p:cNvGrpSpPr/>
        <p:nvPr/>
      </p:nvGrpSpPr>
      <p:grpSpPr>
        <a:xfrm>
          <a:off x="0" y="0"/>
          <a:ext cx="0" cy="0"/>
          <a:chOff x="0" y="0"/>
          <a:chExt cx="0" cy="0"/>
        </a:xfrm>
      </p:grpSpPr>
      <p:grpSp>
        <p:nvGrpSpPr>
          <p:cNvPr id="7" name="Group 7">
            <a:extLst>
              <a:ext uri="{FF2B5EF4-FFF2-40B4-BE49-F238E27FC236}">
                <a16:creationId xmlns:a16="http://schemas.microsoft.com/office/drawing/2014/main" id="{7D135654-826C-E038-C1FD-E1D65E1F1D56}"/>
              </a:ext>
            </a:extLst>
          </p:cNvPr>
          <p:cNvGrpSpPr/>
          <p:nvPr/>
        </p:nvGrpSpPr>
        <p:grpSpPr>
          <a:xfrm>
            <a:off x="13995220" y="9535321"/>
            <a:ext cx="4324260" cy="751679"/>
            <a:chOff x="0" y="0"/>
            <a:chExt cx="1138900" cy="197973"/>
          </a:xfrm>
        </p:grpSpPr>
        <p:sp>
          <p:nvSpPr>
            <p:cNvPr id="8" name="Freeform 8">
              <a:extLst>
                <a:ext uri="{FF2B5EF4-FFF2-40B4-BE49-F238E27FC236}">
                  <a16:creationId xmlns:a16="http://schemas.microsoft.com/office/drawing/2014/main" id="{2B95558D-E0E6-3FC0-D6B0-7650B40CAFAE}"/>
                </a:ext>
              </a:extLst>
            </p:cNvPr>
            <p:cNvSpPr/>
            <p:nvPr/>
          </p:nvSpPr>
          <p:spPr>
            <a:xfrm>
              <a:off x="0" y="0"/>
              <a:ext cx="1138900" cy="197973"/>
            </a:xfrm>
            <a:custGeom>
              <a:avLst/>
              <a:gdLst/>
              <a:ahLst/>
              <a:cxnLst/>
              <a:rect l="l" t="t" r="r" b="b"/>
              <a:pathLst>
                <a:path w="1138900" h="197973">
                  <a:moveTo>
                    <a:pt x="34017" y="0"/>
                  </a:moveTo>
                  <a:lnTo>
                    <a:pt x="1104883" y="0"/>
                  </a:lnTo>
                  <a:cubicBezTo>
                    <a:pt x="1113905" y="0"/>
                    <a:pt x="1122557" y="3584"/>
                    <a:pt x="1128937" y="9963"/>
                  </a:cubicBezTo>
                  <a:cubicBezTo>
                    <a:pt x="1135316" y="16343"/>
                    <a:pt x="1138900" y="24995"/>
                    <a:pt x="1138900" y="34017"/>
                  </a:cubicBezTo>
                  <a:lnTo>
                    <a:pt x="1138900" y="163956"/>
                  </a:lnTo>
                  <a:cubicBezTo>
                    <a:pt x="1138900" y="172978"/>
                    <a:pt x="1135316" y="181630"/>
                    <a:pt x="1128937" y="188010"/>
                  </a:cubicBezTo>
                  <a:cubicBezTo>
                    <a:pt x="1122557" y="194389"/>
                    <a:pt x="1113905" y="197973"/>
                    <a:pt x="1104883" y="197973"/>
                  </a:cubicBezTo>
                  <a:lnTo>
                    <a:pt x="34017" y="197973"/>
                  </a:lnTo>
                  <a:cubicBezTo>
                    <a:pt x="24995" y="197973"/>
                    <a:pt x="16343" y="194389"/>
                    <a:pt x="9963" y="188010"/>
                  </a:cubicBezTo>
                  <a:cubicBezTo>
                    <a:pt x="3584" y="181630"/>
                    <a:pt x="0" y="172978"/>
                    <a:pt x="0" y="163956"/>
                  </a:cubicBezTo>
                  <a:lnTo>
                    <a:pt x="0" y="34017"/>
                  </a:lnTo>
                  <a:cubicBezTo>
                    <a:pt x="0" y="24995"/>
                    <a:pt x="3584" y="16343"/>
                    <a:pt x="9963" y="9963"/>
                  </a:cubicBezTo>
                  <a:cubicBezTo>
                    <a:pt x="16343" y="3584"/>
                    <a:pt x="24995" y="0"/>
                    <a:pt x="34017"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a:ln cap="sq">
              <a:noFill/>
              <a:prstDash val="solid"/>
              <a:miter/>
            </a:ln>
          </p:spPr>
          <p:txBody>
            <a:bodyPr/>
            <a:lstStyle/>
            <a:p>
              <a:endParaRPr lang="en-ZA"/>
            </a:p>
          </p:txBody>
        </p:sp>
        <p:sp>
          <p:nvSpPr>
            <p:cNvPr id="9" name="TextBox 9">
              <a:extLst>
                <a:ext uri="{FF2B5EF4-FFF2-40B4-BE49-F238E27FC236}">
                  <a16:creationId xmlns:a16="http://schemas.microsoft.com/office/drawing/2014/main" id="{0E98EA2E-9D13-B841-5637-213BA0C6AE65}"/>
                </a:ext>
              </a:extLst>
            </p:cNvPr>
            <p:cNvSpPr txBox="1"/>
            <p:nvPr/>
          </p:nvSpPr>
          <p:spPr>
            <a:xfrm>
              <a:off x="0" y="-57150"/>
              <a:ext cx="1138900" cy="255123"/>
            </a:xfrm>
            <a:prstGeom prst="rect">
              <a:avLst/>
            </a:prstGeom>
          </p:spPr>
          <p:txBody>
            <a:bodyPr lIns="50800" tIns="50800" rIns="50800" bIns="50800" rtlCol="0" anchor="ctr"/>
            <a:lstStyle/>
            <a:p>
              <a:pPr marL="0" lvl="0" indent="0" algn="ctr">
                <a:lnSpc>
                  <a:spcPts val="3500"/>
                </a:lnSpc>
                <a:spcBef>
                  <a:spcPct val="0"/>
                </a:spcBef>
              </a:pPr>
              <a:endParaRPr/>
            </a:p>
          </p:txBody>
        </p:sp>
      </p:grpSp>
      <p:grpSp>
        <p:nvGrpSpPr>
          <p:cNvPr id="10" name="Group 10">
            <a:extLst>
              <a:ext uri="{FF2B5EF4-FFF2-40B4-BE49-F238E27FC236}">
                <a16:creationId xmlns:a16="http://schemas.microsoft.com/office/drawing/2014/main" id="{9D226CA8-0A73-BE83-3C2F-5E4BCB0137F1}"/>
              </a:ext>
            </a:extLst>
          </p:cNvPr>
          <p:cNvGrpSpPr/>
          <p:nvPr/>
        </p:nvGrpSpPr>
        <p:grpSpPr>
          <a:xfrm>
            <a:off x="9497777" y="0"/>
            <a:ext cx="8790223" cy="1028700"/>
            <a:chOff x="0" y="0"/>
            <a:chExt cx="2315120" cy="270933"/>
          </a:xfrm>
        </p:grpSpPr>
        <p:sp>
          <p:nvSpPr>
            <p:cNvPr id="11" name="Freeform 11">
              <a:extLst>
                <a:ext uri="{FF2B5EF4-FFF2-40B4-BE49-F238E27FC236}">
                  <a16:creationId xmlns:a16="http://schemas.microsoft.com/office/drawing/2014/main" id="{127F00B9-AF6F-9EB0-F7EF-7964F0E69F67}"/>
                </a:ext>
              </a:extLst>
            </p:cNvPr>
            <p:cNvSpPr/>
            <p:nvPr/>
          </p:nvSpPr>
          <p:spPr>
            <a:xfrm>
              <a:off x="0" y="0"/>
              <a:ext cx="2315120" cy="270933"/>
            </a:xfrm>
            <a:custGeom>
              <a:avLst/>
              <a:gdLst/>
              <a:ahLst/>
              <a:cxnLst/>
              <a:rect l="l" t="t" r="r" b="b"/>
              <a:pathLst>
                <a:path w="2315120" h="270933">
                  <a:moveTo>
                    <a:pt x="16734" y="0"/>
                  </a:moveTo>
                  <a:lnTo>
                    <a:pt x="2298386" y="0"/>
                  </a:lnTo>
                  <a:cubicBezTo>
                    <a:pt x="2307628" y="0"/>
                    <a:pt x="2315120" y="7492"/>
                    <a:pt x="2315120" y="16734"/>
                  </a:cubicBezTo>
                  <a:lnTo>
                    <a:pt x="2315120" y="254199"/>
                  </a:lnTo>
                  <a:cubicBezTo>
                    <a:pt x="2315120" y="258637"/>
                    <a:pt x="2313357" y="262894"/>
                    <a:pt x="2310219" y="266032"/>
                  </a:cubicBezTo>
                  <a:cubicBezTo>
                    <a:pt x="2307081" y="269170"/>
                    <a:pt x="2302824" y="270933"/>
                    <a:pt x="2298386" y="270933"/>
                  </a:cubicBezTo>
                  <a:lnTo>
                    <a:pt x="16734" y="270933"/>
                  </a:lnTo>
                  <a:cubicBezTo>
                    <a:pt x="7492" y="270933"/>
                    <a:pt x="0" y="263441"/>
                    <a:pt x="0" y="254199"/>
                  </a:cubicBezTo>
                  <a:lnTo>
                    <a:pt x="0" y="16734"/>
                  </a:lnTo>
                  <a:cubicBezTo>
                    <a:pt x="0" y="7492"/>
                    <a:pt x="7492" y="0"/>
                    <a:pt x="16734" y="0"/>
                  </a:cubicBezTo>
                  <a:close/>
                </a:path>
              </a:pathLst>
            </a:custGeom>
            <a:gradFill rotWithShape="1">
              <a:gsLst>
                <a:gs pos="0">
                  <a:srgbClr val="003060">
                    <a:alpha val="0"/>
                  </a:srgbClr>
                </a:gs>
                <a:gs pos="33333">
                  <a:srgbClr val="003060">
                    <a:alpha val="100000"/>
                  </a:srgbClr>
                </a:gs>
                <a:gs pos="66667">
                  <a:srgbClr val="003060">
                    <a:alpha val="100000"/>
                  </a:srgbClr>
                </a:gs>
                <a:gs pos="100000">
                  <a:srgbClr val="6692CD">
                    <a:alpha val="100000"/>
                  </a:srgbClr>
                </a:gs>
              </a:gsLst>
              <a:lin ang="0"/>
            </a:gradFill>
          </p:spPr>
          <p:txBody>
            <a:bodyPr/>
            <a:lstStyle/>
            <a:p>
              <a:endParaRPr lang="en-ZA"/>
            </a:p>
          </p:txBody>
        </p:sp>
        <p:sp>
          <p:nvSpPr>
            <p:cNvPr id="12" name="TextBox 12">
              <a:extLst>
                <a:ext uri="{FF2B5EF4-FFF2-40B4-BE49-F238E27FC236}">
                  <a16:creationId xmlns:a16="http://schemas.microsoft.com/office/drawing/2014/main" id="{9124EA6E-5616-E30A-FDA8-E235F73B87BA}"/>
                </a:ext>
              </a:extLst>
            </p:cNvPr>
            <p:cNvSpPr txBox="1"/>
            <p:nvPr/>
          </p:nvSpPr>
          <p:spPr>
            <a:xfrm>
              <a:off x="0" y="-57150"/>
              <a:ext cx="2315120" cy="328083"/>
            </a:xfrm>
            <a:prstGeom prst="rect">
              <a:avLst/>
            </a:prstGeom>
          </p:spPr>
          <p:txBody>
            <a:bodyPr lIns="50800" tIns="50800" rIns="50800" bIns="50800" rtlCol="0" anchor="ctr"/>
            <a:lstStyle/>
            <a:p>
              <a:pPr algn="ctr">
                <a:lnSpc>
                  <a:spcPts val="3500"/>
                </a:lnSpc>
              </a:pPr>
              <a:endParaRPr/>
            </a:p>
          </p:txBody>
        </p:sp>
      </p:grpSp>
      <p:grpSp>
        <p:nvGrpSpPr>
          <p:cNvPr id="13" name="Group 13">
            <a:extLst>
              <a:ext uri="{FF2B5EF4-FFF2-40B4-BE49-F238E27FC236}">
                <a16:creationId xmlns:a16="http://schemas.microsoft.com/office/drawing/2014/main" id="{037F9B74-A3F1-5EC5-ABD4-0792700237FC}"/>
              </a:ext>
            </a:extLst>
          </p:cNvPr>
          <p:cNvGrpSpPr/>
          <p:nvPr/>
        </p:nvGrpSpPr>
        <p:grpSpPr>
          <a:xfrm>
            <a:off x="0" y="0"/>
            <a:ext cx="2383119" cy="2854393"/>
            <a:chOff x="0" y="0"/>
            <a:chExt cx="627653" cy="751774"/>
          </a:xfrm>
        </p:grpSpPr>
        <p:sp>
          <p:nvSpPr>
            <p:cNvPr id="14" name="Freeform 14">
              <a:extLst>
                <a:ext uri="{FF2B5EF4-FFF2-40B4-BE49-F238E27FC236}">
                  <a16:creationId xmlns:a16="http://schemas.microsoft.com/office/drawing/2014/main" id="{522EB911-7105-B4CE-81CE-82AB34160BED}"/>
                </a:ext>
              </a:extLst>
            </p:cNvPr>
            <p:cNvSpPr/>
            <p:nvPr/>
          </p:nvSpPr>
          <p:spPr>
            <a:xfrm>
              <a:off x="0" y="0"/>
              <a:ext cx="627653" cy="751774"/>
            </a:xfrm>
            <a:custGeom>
              <a:avLst/>
              <a:gdLst/>
              <a:ahLst/>
              <a:cxnLst/>
              <a:rect l="l" t="t" r="r" b="b"/>
              <a:pathLst>
                <a:path w="627653" h="751774">
                  <a:moveTo>
                    <a:pt x="61724" y="0"/>
                  </a:moveTo>
                  <a:lnTo>
                    <a:pt x="565928" y="0"/>
                  </a:lnTo>
                  <a:cubicBezTo>
                    <a:pt x="600018" y="0"/>
                    <a:pt x="627653" y="27635"/>
                    <a:pt x="627653" y="61724"/>
                  </a:cubicBezTo>
                  <a:lnTo>
                    <a:pt x="627653" y="690050"/>
                  </a:lnTo>
                  <a:cubicBezTo>
                    <a:pt x="627653" y="724139"/>
                    <a:pt x="600018" y="751774"/>
                    <a:pt x="565928" y="751774"/>
                  </a:cubicBezTo>
                  <a:lnTo>
                    <a:pt x="61724" y="751774"/>
                  </a:lnTo>
                  <a:cubicBezTo>
                    <a:pt x="27635" y="751774"/>
                    <a:pt x="0" y="724139"/>
                    <a:pt x="0" y="690050"/>
                  </a:cubicBezTo>
                  <a:lnTo>
                    <a:pt x="0" y="61724"/>
                  </a:lnTo>
                  <a:cubicBezTo>
                    <a:pt x="0" y="27635"/>
                    <a:pt x="27635" y="0"/>
                    <a:pt x="61724" y="0"/>
                  </a:cubicBezTo>
                  <a:close/>
                </a:path>
              </a:pathLst>
            </a:custGeom>
            <a:gradFill rotWithShape="1">
              <a:gsLst>
                <a:gs pos="0">
                  <a:srgbClr val="003060">
                    <a:alpha val="100000"/>
                  </a:srgbClr>
                </a:gs>
                <a:gs pos="100000">
                  <a:srgbClr val="003060">
                    <a:alpha val="0"/>
                  </a:srgbClr>
                </a:gs>
              </a:gsLst>
              <a:lin ang="0"/>
            </a:gradFill>
            <a:ln cap="sq">
              <a:noFill/>
              <a:prstDash val="solid"/>
              <a:miter/>
            </a:ln>
          </p:spPr>
          <p:txBody>
            <a:bodyPr/>
            <a:lstStyle/>
            <a:p>
              <a:endParaRPr lang="en-ZA"/>
            </a:p>
          </p:txBody>
        </p:sp>
        <p:sp>
          <p:nvSpPr>
            <p:cNvPr id="15" name="TextBox 15">
              <a:extLst>
                <a:ext uri="{FF2B5EF4-FFF2-40B4-BE49-F238E27FC236}">
                  <a16:creationId xmlns:a16="http://schemas.microsoft.com/office/drawing/2014/main" id="{9A48BF94-3649-B1BB-403B-37F9BCE55DAD}"/>
                </a:ext>
              </a:extLst>
            </p:cNvPr>
            <p:cNvSpPr txBox="1"/>
            <p:nvPr/>
          </p:nvSpPr>
          <p:spPr>
            <a:xfrm>
              <a:off x="0" y="-57150"/>
              <a:ext cx="627653" cy="808924"/>
            </a:xfrm>
            <a:prstGeom prst="rect">
              <a:avLst/>
            </a:prstGeom>
          </p:spPr>
          <p:txBody>
            <a:bodyPr lIns="50800" tIns="50800" rIns="50800" bIns="50800" rtlCol="0" anchor="ctr"/>
            <a:lstStyle/>
            <a:p>
              <a:pPr marL="0" lvl="0" indent="0" algn="ctr">
                <a:lnSpc>
                  <a:spcPts val="3500"/>
                </a:lnSpc>
                <a:spcBef>
                  <a:spcPct val="0"/>
                </a:spcBef>
              </a:pPr>
              <a:endParaRPr/>
            </a:p>
          </p:txBody>
        </p:sp>
      </p:grpSp>
      <p:sp>
        <p:nvSpPr>
          <p:cNvPr id="16" name="Freeform 16">
            <a:extLst>
              <a:ext uri="{FF2B5EF4-FFF2-40B4-BE49-F238E27FC236}">
                <a16:creationId xmlns:a16="http://schemas.microsoft.com/office/drawing/2014/main" id="{0E7C1BFD-F891-5E9F-54E9-25578D65093A}"/>
              </a:ext>
            </a:extLst>
          </p:cNvPr>
          <p:cNvSpPr/>
          <p:nvPr/>
        </p:nvSpPr>
        <p:spPr>
          <a:xfrm flipH="1">
            <a:off x="15403630" y="8573060"/>
            <a:ext cx="1689934" cy="805023"/>
          </a:xfrm>
          <a:custGeom>
            <a:avLst/>
            <a:gdLst/>
            <a:ahLst/>
            <a:cxnLst/>
            <a:rect l="l" t="t" r="r" b="b"/>
            <a:pathLst>
              <a:path w="1689934" h="805023">
                <a:moveTo>
                  <a:pt x="1689933" y="0"/>
                </a:moveTo>
                <a:lnTo>
                  <a:pt x="0" y="0"/>
                </a:lnTo>
                <a:lnTo>
                  <a:pt x="0" y="805023"/>
                </a:lnTo>
                <a:lnTo>
                  <a:pt x="1689933" y="805023"/>
                </a:lnTo>
                <a:lnTo>
                  <a:pt x="1689933"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ZA"/>
          </a:p>
        </p:txBody>
      </p:sp>
      <p:sp>
        <p:nvSpPr>
          <p:cNvPr id="17" name="Freeform 17">
            <a:extLst>
              <a:ext uri="{FF2B5EF4-FFF2-40B4-BE49-F238E27FC236}">
                <a16:creationId xmlns:a16="http://schemas.microsoft.com/office/drawing/2014/main" id="{A8D1EE7A-CB84-C7CF-0C3D-12052FA3DA9A}"/>
              </a:ext>
            </a:extLst>
          </p:cNvPr>
          <p:cNvSpPr/>
          <p:nvPr/>
        </p:nvSpPr>
        <p:spPr>
          <a:xfrm>
            <a:off x="570755" y="3211545"/>
            <a:ext cx="1145124" cy="6452099"/>
          </a:xfrm>
          <a:custGeom>
            <a:avLst/>
            <a:gdLst/>
            <a:ahLst/>
            <a:cxnLst/>
            <a:rect l="l" t="t" r="r" b="b"/>
            <a:pathLst>
              <a:path w="1051687" h="6197134">
                <a:moveTo>
                  <a:pt x="0" y="0"/>
                </a:moveTo>
                <a:lnTo>
                  <a:pt x="1051687" y="0"/>
                </a:lnTo>
                <a:lnTo>
                  <a:pt x="1051687" y="6197134"/>
                </a:lnTo>
                <a:lnTo>
                  <a:pt x="0" y="6197134"/>
                </a:lnTo>
                <a:lnTo>
                  <a:pt x="0" y="0"/>
                </a:lnTo>
                <a:close/>
              </a:path>
            </a:pathLst>
          </a:custGeom>
          <a:blipFill>
            <a:blip r:embed="rId3"/>
            <a:stretch>
              <a:fillRect/>
            </a:stretch>
          </a:blipFill>
        </p:spPr>
        <p:txBody>
          <a:bodyPr/>
          <a:lstStyle/>
          <a:p>
            <a:endParaRPr lang="en-ZA"/>
          </a:p>
        </p:txBody>
      </p:sp>
      <p:sp>
        <p:nvSpPr>
          <p:cNvPr id="18" name="Freeform 18">
            <a:extLst>
              <a:ext uri="{FF2B5EF4-FFF2-40B4-BE49-F238E27FC236}">
                <a16:creationId xmlns:a16="http://schemas.microsoft.com/office/drawing/2014/main" id="{9F44AEF3-090A-6818-C470-3F6824CBE3DA}"/>
              </a:ext>
            </a:extLst>
          </p:cNvPr>
          <p:cNvSpPr/>
          <p:nvPr/>
        </p:nvSpPr>
        <p:spPr>
          <a:xfrm>
            <a:off x="147412" y="623356"/>
            <a:ext cx="1762577" cy="1738341"/>
          </a:xfrm>
          <a:custGeom>
            <a:avLst/>
            <a:gdLst/>
            <a:ahLst/>
            <a:cxnLst/>
            <a:rect l="l" t="t" r="r" b="b"/>
            <a:pathLst>
              <a:path w="1762577" h="1738341">
                <a:moveTo>
                  <a:pt x="0" y="0"/>
                </a:moveTo>
                <a:lnTo>
                  <a:pt x="1762576" y="0"/>
                </a:lnTo>
                <a:lnTo>
                  <a:pt x="1762576" y="1738341"/>
                </a:lnTo>
                <a:lnTo>
                  <a:pt x="0" y="1738341"/>
                </a:lnTo>
                <a:lnTo>
                  <a:pt x="0" y="0"/>
                </a:lnTo>
                <a:close/>
              </a:path>
            </a:pathLst>
          </a:custGeom>
          <a:blipFill>
            <a:blip r:embed="rId4"/>
            <a:stretch>
              <a:fillRect/>
            </a:stretch>
          </a:blipFill>
        </p:spPr>
        <p:txBody>
          <a:bodyPr/>
          <a:lstStyle/>
          <a:p>
            <a:endParaRPr lang="en-ZA"/>
          </a:p>
        </p:txBody>
      </p:sp>
      <p:sp>
        <p:nvSpPr>
          <p:cNvPr id="5" name="Rectangle 4">
            <a:extLst>
              <a:ext uri="{FF2B5EF4-FFF2-40B4-BE49-F238E27FC236}">
                <a16:creationId xmlns:a16="http://schemas.microsoft.com/office/drawing/2014/main" id="{CB540B35-ED18-6059-55B5-D80149D952F6}"/>
              </a:ext>
            </a:extLst>
          </p:cNvPr>
          <p:cNvSpPr/>
          <p:nvPr/>
        </p:nvSpPr>
        <p:spPr>
          <a:xfrm>
            <a:off x="2264222" y="1351842"/>
            <a:ext cx="14031605" cy="7879080"/>
          </a:xfrm>
          <a:prstGeom prst="rect">
            <a:avLst/>
          </a:prstGeom>
        </p:spPr>
        <p:txBody>
          <a:bodyPr wrap="square">
            <a:spAutoFit/>
          </a:bodyPr>
          <a:lstStyle/>
          <a:p>
            <a:pPr>
              <a:defRPr/>
            </a:pPr>
            <a:r>
              <a:rPr lang="en-GB" sz="5400" b="1" kern="0" dirty="0">
                <a:solidFill>
                  <a:prstClr val="black"/>
                </a:solidFill>
                <a:latin typeface="Tahoma" panose="020B0604030504040204" pitchFamily="34" charset="0"/>
                <a:ea typeface="Tahoma" panose="020B0604030504040204" pitchFamily="34" charset="0"/>
                <a:cs typeface="Tahoma" panose="020B0604030504040204" pitchFamily="34" charset="0"/>
              </a:rPr>
              <a:t>Reducing risk exposure to AARTO</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3600" b="0" i="0" u="none" strike="noStrike" kern="0" cap="none" spc="0" normalizeH="0" baseline="0" noProof="0" dirty="0">
              <a:ln>
                <a:noFill/>
              </a:ln>
              <a:solidFill>
                <a:prstClr val="black"/>
              </a:solidFill>
              <a:effectLst/>
              <a:uLnTx/>
              <a:uFillTx/>
            </a:endParaRPr>
          </a:p>
          <a:p>
            <a:pPr marL="349250" lvl="0" indent="-349250">
              <a:buFontTx/>
              <a:buChar char="•"/>
              <a:defRPr/>
            </a:pPr>
            <a:r>
              <a:rPr lang="en-US" sz="3200" noProof="0" dirty="0"/>
              <a:t>Road Transport Quality System (RTQS): Chapter VI of the NRTA requires operators to manage driver behavior, vehicle maintenance, and compliance with traffic regulations and reduce crashes thereby improving overall efficiency</a:t>
            </a:r>
          </a:p>
          <a:p>
            <a:pPr marL="349250" lvl="0" indent="-349250">
              <a:buFontTx/>
              <a:buChar char="•"/>
              <a:defRPr/>
            </a:pPr>
            <a:endParaRPr lang="en-US" sz="3200" noProof="0" dirty="0"/>
          </a:p>
          <a:p>
            <a:pPr marL="349250" lvl="0" indent="-349250">
              <a:buFontTx/>
              <a:buChar char="•"/>
              <a:defRPr/>
            </a:pPr>
            <a:r>
              <a:rPr lang="en-US" sz="3200" noProof="0" dirty="0"/>
              <a:t>Preventative Maintenance Programs: Regular inspection / AI monitoring systems / maintenance of vehicles are critical in avoiding incidents caused by mechanical failure</a:t>
            </a:r>
          </a:p>
          <a:p>
            <a:pPr marL="349250" lvl="0" indent="-349250">
              <a:buFontTx/>
              <a:buChar char="•"/>
              <a:defRPr/>
            </a:pPr>
            <a:endParaRPr lang="en-US" sz="3200" noProof="0" dirty="0"/>
          </a:p>
          <a:p>
            <a:pPr marL="349250" lvl="0" indent="-349250">
              <a:buFontTx/>
              <a:buChar char="•"/>
              <a:defRPr/>
            </a:pPr>
            <a:r>
              <a:rPr lang="en-US" sz="3200" noProof="0" dirty="0"/>
              <a:t>Rigorous Driver Screening: Thorough driver background checks, </a:t>
            </a:r>
            <a:r>
              <a:rPr lang="en-US" sz="3200" noProof="0" dirty="0" err="1"/>
              <a:t>licence</a:t>
            </a:r>
            <a:r>
              <a:rPr lang="en-US" sz="3200" noProof="0" dirty="0"/>
              <a:t> verification</a:t>
            </a:r>
            <a:endParaRPr lang="en-US" sz="3200" dirty="0"/>
          </a:p>
          <a:p>
            <a:pPr lvl="0">
              <a:defRPr/>
            </a:pPr>
            <a:endParaRPr lang="en-US" sz="3200" noProof="0" dirty="0"/>
          </a:p>
          <a:p>
            <a:pPr marL="349250" indent="-349250">
              <a:buFontTx/>
              <a:buChar char="•"/>
              <a:defRPr/>
            </a:pPr>
            <a:r>
              <a:rPr lang="en-US" sz="3200" dirty="0"/>
              <a:t>Continuous Driver Training: Ongoing safety &amp; skills training, AI driver support ensures that drivers are qualified and compliant with safety protocols</a:t>
            </a:r>
          </a:p>
        </p:txBody>
      </p:sp>
    </p:spTree>
    <p:extLst>
      <p:ext uri="{BB962C8B-B14F-4D97-AF65-F5344CB8AC3E}">
        <p14:creationId xmlns:p14="http://schemas.microsoft.com/office/powerpoint/2010/main" val="19054008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767</TotalTime>
  <Words>1294</Words>
  <Application>Microsoft Office PowerPoint</Application>
  <PresentationFormat>Custom</PresentationFormat>
  <Paragraphs>187</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and White Modern Business Proposal Presentation</dc:title>
  <dc:creator>Refiloe Tseuoa</dc:creator>
  <cp:lastModifiedBy>Gavin Kelly</cp:lastModifiedBy>
  <cp:revision>20</cp:revision>
  <dcterms:created xsi:type="dcterms:W3CDTF">2006-08-16T00:00:00Z</dcterms:created>
  <dcterms:modified xsi:type="dcterms:W3CDTF">2026-05-29T09:17:13Z</dcterms:modified>
  <dc:identifier>DAG_g5_YhwQ</dc:identifier>
</cp:coreProperties>
</file>